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67" r:id="rId5"/>
    <p:sldId id="284" r:id="rId6"/>
    <p:sldId id="285" r:id="rId7"/>
    <p:sldId id="279" r:id="rId8"/>
    <p:sldId id="283" r:id="rId9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en-US" dirty="0" smtClean="0">
              <a:latin typeface="바탕" panose="02030600000101010101" pitchFamily="18" charset="-127"/>
              <a:ea typeface="바탕" panose="02030600000101010101" pitchFamily="18" charset="-127"/>
            </a:rPr>
            <a:t>Rule-Based Model</a:t>
          </a:r>
          <a:endParaRPr lang="en-US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en-US" altLang="ko" dirty="0" smtClean="0">
              <a:latin typeface="바탕" panose="02030600000101010101" pitchFamily="18" charset="-127"/>
              <a:ea typeface="바탕" panose="02030600000101010101" pitchFamily="18" charset="-127"/>
            </a:rPr>
            <a:t>Use Open Source SW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en-US" altLang="ko" dirty="0" smtClean="0">
              <a:latin typeface="바탕" panose="02030600000101010101" pitchFamily="18" charset="-127"/>
              <a:ea typeface="바탕" panose="02030600000101010101" pitchFamily="18" charset="-127"/>
            </a:rPr>
            <a:t>Reinforcement Learning Model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B8B8BC0E-8145-41FC-BB1F-D764D977D6C8}">
      <dgm:prSet phldrT="[Text]"/>
      <dgm:spPr/>
      <dgm:t>
        <a:bodyPr rtlCol="0"/>
        <a:lstStyle/>
        <a:p>
          <a:pPr rtl="0"/>
          <a:r>
            <a:rPr lang="en-US" altLang="ko" dirty="0" smtClean="0">
              <a:latin typeface="바탕" panose="02030600000101010101" pitchFamily="18" charset="-127"/>
              <a:ea typeface="바탕" panose="02030600000101010101" pitchFamily="18" charset="-127"/>
            </a:rPr>
            <a:t>Reinforcement Learning Concepts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9A17F987-F758-483A-A8DE-4C5D05AA47A5}" type="sibTrans" cxnId="{494C44C5-9557-4D63-8F92-29982A199F46}">
      <dgm:prSet/>
      <dgm:spPr/>
      <dgm:t>
        <a:bodyPr/>
        <a:lstStyle/>
        <a:p>
          <a:pPr latinLnBrk="1"/>
          <a:endParaRPr lang="ko-KR" altLang="en-US"/>
        </a:p>
      </dgm:t>
    </dgm:pt>
    <dgm:pt modelId="{85FFF3AE-D68A-4448-B133-693E3CE103D9}" type="parTrans" cxnId="{494C44C5-9557-4D63-8F92-29982A199F46}">
      <dgm:prSet/>
      <dgm:spPr/>
      <dgm:t>
        <a:bodyPr/>
        <a:lstStyle/>
        <a:p>
          <a:pPr latinLnBrk="1"/>
          <a:endParaRPr lang="ko-KR" alt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en-US" altLang="ko" dirty="0" smtClean="0">
              <a:latin typeface="바탕" panose="02030600000101010101" pitchFamily="18" charset="-127"/>
              <a:ea typeface="바탕" panose="02030600000101010101" pitchFamily="18" charset="-127"/>
            </a:rPr>
            <a:t>Zero-based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74922F1-7266-4681-AD4F-1C618A5FFF23}" type="pres">
      <dgm:prSet presAssocID="{4DF9FE7B-F642-4898-A360-D4E3814E1A3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5CEF6B30-20FB-482B-9A5F-0BF08F22E408}" type="pres">
      <dgm:prSet presAssocID="{99E0600D-9954-43F4-8926-13B8777FAAA1}" presName="parentLin" presStyleCnt="0"/>
      <dgm:spPr/>
    </dgm:pt>
    <dgm:pt modelId="{B7FC5D26-9289-42DC-A8E0-7A2F62E9236C}" type="pres">
      <dgm:prSet presAssocID="{99E0600D-9954-43F4-8926-13B8777FAAA1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FDB3419-C2BB-46C7-B3E4-AB3C9078C1D2}" type="pres">
      <dgm:prSet presAssocID="{99E0600D-9954-43F4-8926-13B8777FAAA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F41F9A-9138-4194-89F4-E309BC34872E}" type="pres">
      <dgm:prSet presAssocID="{99E0600D-9954-43F4-8926-13B8777FAAA1}" presName="negativeSpace" presStyleCnt="0"/>
      <dgm:spPr/>
    </dgm:pt>
    <dgm:pt modelId="{2AB0FFC9-C4E5-4F3B-B09E-47833BA24B5E}" type="pres">
      <dgm:prSet presAssocID="{99E0600D-9954-43F4-8926-13B8777FAAA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1ED6E9AC-3CE0-41C7-AD4C-CE9278869821}" type="presOf" srcId="{B8B8BC0E-8145-41FC-BB1F-D764D977D6C8}" destId="{2AB0FFC9-C4E5-4F3B-B09E-47833BA24B5E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99E0600D-9954-43F4-8926-13B8777FAAA1}" destId="{0791135C-9DAB-47F6-BE9C-A3E56A2DDA50}" srcOrd="1" destOrd="0" parTransId="{D6057E63-9793-4991-97C1-30FC405E95A5}" sibTransId="{B670C2A7-83CB-4F4C-BC19-A3A7C066A822}"/>
    <dgm:cxn modelId="{DAE5D2E9-2D73-4C0F-9B16-544DAE7AC03F}" type="presOf" srcId="{0791135C-9DAB-47F6-BE9C-A3E56A2DDA50}" destId="{2AB0FFC9-C4E5-4F3B-B09E-47833BA24B5E}" srcOrd="0" destOrd="1" presId="urn:microsoft.com/office/officeart/2005/8/layout/list1"/>
    <dgm:cxn modelId="{494C44C5-9557-4D63-8F92-29982A199F46}" srcId="{99E0600D-9954-43F4-8926-13B8777FAAA1}" destId="{B8B8BC0E-8145-41FC-BB1F-D764D977D6C8}" srcOrd="0" destOrd="0" parTransId="{85FFF3AE-D68A-4448-B133-693E3CE103D9}" sibTransId="{9A17F987-F758-483A-A8DE-4C5D05AA47A5}"/>
    <dgm:cxn modelId="{9B840472-6ABD-41F3-A804-54F57870A6C2}" type="presOf" srcId="{99E0600D-9954-43F4-8926-13B8777FAAA1}" destId="{0FDB3419-C2BB-46C7-B3E4-AB3C9078C1D2}" srcOrd="1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109373B3-FB01-408A-8A94-B806A367AF7D}" type="presOf" srcId="{99E0600D-9954-43F4-8926-13B8777FAAA1}" destId="{B7FC5D26-9289-42DC-A8E0-7A2F62E9236C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09FCCB9D-A30A-4326-970E-26252D39327F}" srcId="{3F442EA2-39BA-4C9A-AD59-755D4917D532}" destId="{99E0600D-9954-43F4-8926-13B8777FAAA1}" srcOrd="1" destOrd="0" parTransId="{BE23F476-2C5C-42ED-BF2B-CD5FC7ADDDF6}" sibTransId="{C44937DC-4907-4769-AA8B-1B3E7391D7B0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E9C79E42-E2BC-482B-8401-384656D03310}" type="presParOf" srcId="{E6A445EE-D086-4B01-B491-D67950A5A065}" destId="{5CEF6B30-20FB-482B-9A5F-0BF08F22E408}" srcOrd="4" destOrd="0" presId="urn:microsoft.com/office/officeart/2005/8/layout/list1"/>
    <dgm:cxn modelId="{EA831B47-8893-4171-B5FF-302C51778E5B}" type="presParOf" srcId="{5CEF6B30-20FB-482B-9A5F-0BF08F22E408}" destId="{B7FC5D26-9289-42DC-A8E0-7A2F62E9236C}" srcOrd="0" destOrd="0" presId="urn:microsoft.com/office/officeart/2005/8/layout/list1"/>
    <dgm:cxn modelId="{9AF90FF1-6AEA-41B2-895C-598BD3B7BB7A}" type="presParOf" srcId="{5CEF6B30-20FB-482B-9A5F-0BF08F22E408}" destId="{0FDB3419-C2BB-46C7-B3E4-AB3C9078C1D2}" srcOrd="1" destOrd="0" presId="urn:microsoft.com/office/officeart/2005/8/layout/list1"/>
    <dgm:cxn modelId="{7A247AC1-7044-41D9-B136-AC60F7075BB4}" type="presParOf" srcId="{E6A445EE-D086-4B01-B491-D67950A5A065}" destId="{F1F41F9A-9138-4194-89F4-E309BC34872E}" srcOrd="5" destOrd="0" presId="urn:microsoft.com/office/officeart/2005/8/layout/list1"/>
    <dgm:cxn modelId="{D9373CB0-8FFF-4F0C-8EE6-E92956955AEC}" type="presParOf" srcId="{E6A445EE-D086-4B01-B491-D67950A5A065}" destId="{2AB0FFC9-C4E5-4F3B-B09E-47833BA24B5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61315"/>
          <a:ext cx="804582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45" tIns="458216" rIns="624445" bIns="156464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Use Open Source SW</a:t>
          </a:r>
          <a:endParaRPr lang="ko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0" y="361315"/>
        <a:ext cx="8045826" cy="952875"/>
      </dsp:txXfrm>
    </dsp:sp>
    <dsp:sp modelId="{674922F1-7266-4681-AD4F-1C618A5FFF23}">
      <dsp:nvSpPr>
        <dsp:cNvPr id="0" name=""/>
        <dsp:cNvSpPr/>
      </dsp:nvSpPr>
      <dsp:spPr>
        <a:xfrm>
          <a:off x="402291" y="36595"/>
          <a:ext cx="563207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79" tIns="0" rIns="212879" bIns="0" numCol="1" spcCol="1270" rtlCol="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Rule-Based Model</a:t>
          </a:r>
          <a:endParaRPr lang="en-US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433994" y="68298"/>
        <a:ext cx="5568672" cy="586034"/>
      </dsp:txXfrm>
    </dsp:sp>
    <dsp:sp modelId="{2AB0FFC9-C4E5-4F3B-B09E-47833BA24B5E}">
      <dsp:nvSpPr>
        <dsp:cNvPr id="0" name=""/>
        <dsp:cNvSpPr/>
      </dsp:nvSpPr>
      <dsp:spPr>
        <a:xfrm>
          <a:off x="0" y="1757710"/>
          <a:ext cx="8045826" cy="1351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45" tIns="458216" rIns="624445" bIns="156464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Reinforcement Learning Concepts</a:t>
          </a:r>
          <a:endParaRPr lang="ko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Zero-based</a:t>
          </a:r>
          <a:endParaRPr lang="ko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0" y="1757710"/>
        <a:ext cx="8045826" cy="1351349"/>
      </dsp:txXfrm>
    </dsp:sp>
    <dsp:sp modelId="{0FDB3419-C2BB-46C7-B3E4-AB3C9078C1D2}">
      <dsp:nvSpPr>
        <dsp:cNvPr id="0" name=""/>
        <dsp:cNvSpPr/>
      </dsp:nvSpPr>
      <dsp:spPr>
        <a:xfrm>
          <a:off x="402291" y="1432990"/>
          <a:ext cx="5632078" cy="64944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79" tIns="0" rIns="212879" bIns="0" numCol="1" spcCol="1270" rtlCol="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Reinforcement Learning Model</a:t>
          </a:r>
          <a:endParaRPr lang="ko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433994" y="1464693"/>
        <a:ext cx="556867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396C2D6-3574-4F67-93D9-35410753DCA4}" type="datetime1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2018-10-07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pPr algn="r" rtl="0"/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E8B6F1F-77CB-4D1D-A89B-81FE3E78717F}" type="datetime1">
              <a:rPr lang="ko-KR" altLang="en-US" smtClean="0"/>
              <a:pPr/>
              <a:t>2018-10-07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C6074690-7256-4BB9-AC0F-97AEAE8CDEC2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736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38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65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720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79D46D7-C6A5-4485-AAC3-BEE46C7B9DDD}" type="datetime1">
              <a:rPr lang="ko-KR" altLang="en-US" smtClean="0"/>
              <a:pPr/>
              <a:t>2018-10-07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타원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그룹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타원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97C54C-3F1F-4695-AA19-CA1F2F40BE94}" type="datetime1">
              <a:rPr lang="ko-KR" altLang="en-US" smtClean="0"/>
              <a:pPr/>
              <a:t>2018-10-07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703361B-220A-433D-8322-04105575033C}" type="datetime1">
              <a:rPr lang="ko-KR" altLang="en-US" smtClean="0"/>
              <a:pPr algn="r"/>
              <a:t>2018-10-07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8DC9B1E-ABAE-4A2B-AC06-8AB546D11B69}" type="datetime1">
              <a:rPr lang="ko-KR" altLang="en-US" smtClean="0"/>
              <a:pPr algn="r"/>
              <a:t>2018-10-07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F67C312-E8BD-40CB-80D6-F7033C03E205}" type="datetime1">
              <a:rPr lang="ko-KR" altLang="en-US" smtClean="0"/>
              <a:pPr algn="r"/>
              <a:t>2018-10-07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타원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A77F8C5-E4EA-4B73-9E69-96F8C64E11FF}" type="datetime1">
              <a:rPr lang="ko-KR" altLang="en-US" smtClean="0"/>
              <a:pPr algn="r"/>
              <a:t>2018-10-07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CB1330F-3DBE-4CF5-B70A-BCD7F0D48698}" type="datetime1">
              <a:rPr lang="ko-KR" altLang="en-US" smtClean="0"/>
              <a:pPr algn="r"/>
              <a:t>2018-10-07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72B29C-3B89-40D9-8FC1-65864351D88A}" type="datetime1">
              <a:rPr lang="ko-KR" altLang="en-US" smtClean="0"/>
              <a:pPr/>
              <a:t>2018-10-07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C73C365-5FE7-42D4-A16F-3735F8FBB5C7}" type="datetime1">
              <a:rPr lang="ko-KR" altLang="en-US" smtClean="0"/>
              <a:pPr algn="r"/>
              <a:t>2018-10-07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0F7E8A-818B-4187-9B45-1C7146C7285F}" type="datetime1">
              <a:rPr lang="ko-KR" altLang="en-US" smtClean="0"/>
              <a:pPr/>
              <a:t>2018-10-07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</a:t>
            </a:r>
            <a:r>
              <a:rPr lang="ko-KR" altLang="en-US" dirty="0" smtClean="0"/>
              <a:t>클릭하세요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906C7179-5C75-4067-B448-826C018DD54B}" type="datetime1">
              <a:rPr lang="ko-KR" altLang="en-US" smtClean="0"/>
              <a:pPr algn="r"/>
              <a:t>2018-10-07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24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8EFB2E13-3AC4-4220-904F-35DA1EC8E04C}" type="datetime1">
              <a:rPr lang="ko-KR" altLang="en-US" smtClean="0"/>
              <a:pPr algn="r"/>
              <a:t>2018-10-07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5039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5214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53896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55648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engzl/connect6-ng-de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MoonlightH/Connect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공개 소프트웨어 프로젝트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Team 10 : Connect 5, 6 AI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Rule-based  vs  Reinforcement Learning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9751060" cy="90552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 smtClean="0"/>
              <a:t>Build a platform for Programs to Compete with each other</a:t>
            </a:r>
          </a:p>
          <a:p>
            <a:pPr rtl="0"/>
            <a:r>
              <a:rPr lang="en-US" altLang="ko-KR" dirty="0" smtClean="0"/>
              <a:t>Develop a Reinforcement Learning Based Connect6 Program</a:t>
            </a:r>
            <a:endParaRPr lang="en-US" altLang="ko-KR" dirty="0" smtClean="0"/>
          </a:p>
        </p:txBody>
      </p:sp>
      <p:graphicFrame>
        <p:nvGraphicFramePr>
          <p:cNvPr id="9" name="내용 개체 틀 8" descr="위에서 아래로 구성된 3개의 상자 목록으로, 각 그룹에는 글머리 기호가 있습니다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232052"/>
              </p:ext>
            </p:extLst>
          </p:nvPr>
        </p:nvGraphicFramePr>
        <p:xfrm>
          <a:off x="2071500" y="2996952"/>
          <a:ext cx="8045826" cy="3145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8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Development Environment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repository</a:t>
            </a:r>
          </a:p>
          <a:p>
            <a:r>
              <a:rPr lang="en-US" altLang="ko-KR" dirty="0" smtClean="0"/>
              <a:t>Rule-based Models</a:t>
            </a:r>
          </a:p>
          <a:p>
            <a:pPr lvl="1"/>
            <a:r>
              <a:rPr lang="en-US" altLang="ko-KR" dirty="0" smtClean="0">
                <a:hlinkClick r:id="rId3"/>
              </a:rPr>
              <a:t>Connect6-ng-dev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Connect6</a:t>
            </a:r>
            <a:endParaRPr lang="en-US" altLang="ko-KR" dirty="0" smtClean="0"/>
          </a:p>
          <a:p>
            <a:r>
              <a:rPr lang="en-US" altLang="ko-KR" dirty="0" smtClean="0"/>
              <a:t>Reinforcement Learning</a:t>
            </a:r>
          </a:p>
          <a:p>
            <a:pPr lvl="1"/>
            <a:r>
              <a:rPr lang="en-US" altLang="ko-KR" dirty="0" smtClean="0"/>
              <a:t>Not been Decided</a:t>
            </a:r>
          </a:p>
        </p:txBody>
      </p:sp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446340" y="1834873"/>
            <a:ext cx="2598048" cy="2377832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6"/>
          <a:stretch>
            <a:fillRect/>
          </a:stretch>
        </p:blipFill>
        <p:spPr>
          <a:xfrm>
            <a:off x="8326660" y="1834873"/>
            <a:ext cx="3024336" cy="23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Project Schedule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20789"/>
              </p:ext>
            </p:extLst>
          </p:nvPr>
        </p:nvGraphicFramePr>
        <p:xfrm>
          <a:off x="1235509" y="2204864"/>
          <a:ext cx="9401682" cy="3836712"/>
        </p:xfrm>
        <a:graphic>
          <a:graphicData uri="http://schemas.openxmlformats.org/drawingml/2006/table">
            <a:tbl>
              <a:tblPr/>
              <a:tblGrid>
                <a:gridCol w="1064166">
                  <a:extLst>
                    <a:ext uri="{9D8B030D-6E8A-4147-A177-3AD203B41FA5}">
                      <a16:colId xmlns:a16="http://schemas.microsoft.com/office/drawing/2014/main" val="624380288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708071187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1502610792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1502319855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4239469654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4074594845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580280122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4175504212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2823674070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3621839653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3783073889"/>
                    </a:ext>
                  </a:extLst>
                </a:gridCol>
                <a:gridCol w="757956">
                  <a:extLst>
                    <a:ext uri="{9D8B030D-6E8A-4147-A177-3AD203B41FA5}">
                      <a16:colId xmlns:a16="http://schemas.microsoft.com/office/drawing/2014/main" val="1662878597"/>
                    </a:ext>
                  </a:extLst>
                </a:gridCol>
              </a:tblGrid>
              <a:tr h="307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 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331270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10/8~10/14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10/15~10/21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10/22~10/28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10/29~11/04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11/05~11/11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11/12~11/18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11/19~11/25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11/26~12/02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12/03~12/09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12/10~12/16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12/17~12/23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44962"/>
                  </a:ext>
                </a:extLst>
              </a:tr>
              <a:tr h="453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오픈소스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조사 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4629"/>
                  </a:ext>
                </a:extLst>
              </a:tr>
              <a:tr h="453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오목 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육목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503532"/>
                  </a:ext>
                </a:extLst>
              </a:tr>
              <a:tr h="453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강화학습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593743"/>
                  </a:ext>
                </a:extLst>
              </a:tr>
              <a:tr h="453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테스팅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559418"/>
                  </a:ext>
                </a:extLst>
              </a:tr>
              <a:tr h="453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091134"/>
                  </a:ext>
                </a:extLst>
              </a:tr>
              <a:tr h="453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조별 시연 발표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082579"/>
                  </a:ext>
                </a:extLst>
              </a:tr>
              <a:tr h="453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마무리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기말고사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818" marR="62818" marT="17367" marB="1736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2075"/>
                  </a:ext>
                </a:extLst>
              </a:tr>
            </a:tbl>
          </a:graphicData>
        </a:graphic>
      </p:graphicFrame>
      <p:sp>
        <p:nvSpPr>
          <p:cNvPr id="7" name="_x380910184"/>
          <p:cNvSpPr>
            <a:spLocks noChangeArrowheads="1"/>
          </p:cNvSpPr>
          <p:nvPr/>
        </p:nvSpPr>
        <p:spPr bwMode="auto">
          <a:xfrm>
            <a:off x="9921977" y="5724943"/>
            <a:ext cx="681921" cy="177800"/>
          </a:xfrm>
          <a:custGeom>
            <a:avLst/>
            <a:gdLst>
              <a:gd name="T0" fmla="*/ 0 w 381"/>
              <a:gd name="T1" fmla="*/ 56 h 112"/>
              <a:gd name="T2" fmla="*/ 56 w 381"/>
              <a:gd name="T3" fmla="*/ 112 h 112"/>
              <a:gd name="T4" fmla="*/ 56 w 381"/>
              <a:gd name="T5" fmla="*/ 84 h 112"/>
              <a:gd name="T6" fmla="*/ 325 w 381"/>
              <a:gd name="T7" fmla="*/ 84 h 112"/>
              <a:gd name="T8" fmla="*/ 325 w 381"/>
              <a:gd name="T9" fmla="*/ 112 h 112"/>
              <a:gd name="T10" fmla="*/ 381 w 381"/>
              <a:gd name="T11" fmla="*/ 56 h 112"/>
              <a:gd name="T12" fmla="*/ 325 w 381"/>
              <a:gd name="T13" fmla="*/ 0 h 112"/>
              <a:gd name="T14" fmla="*/ 325 w 381"/>
              <a:gd name="T15" fmla="*/ 28 h 112"/>
              <a:gd name="T16" fmla="*/ 56 w 381"/>
              <a:gd name="T17" fmla="*/ 28 h 112"/>
              <a:gd name="T18" fmla="*/ 56 w 381"/>
              <a:gd name="T19" fmla="*/ 0 h 112"/>
              <a:gd name="T20" fmla="*/ 0 w 381"/>
              <a:gd name="T21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" h="112">
                <a:moveTo>
                  <a:pt x="0" y="56"/>
                </a:moveTo>
                <a:lnTo>
                  <a:pt x="56" y="112"/>
                </a:lnTo>
                <a:lnTo>
                  <a:pt x="56" y="84"/>
                </a:lnTo>
                <a:lnTo>
                  <a:pt x="325" y="84"/>
                </a:lnTo>
                <a:lnTo>
                  <a:pt x="325" y="112"/>
                </a:lnTo>
                <a:lnTo>
                  <a:pt x="381" y="56"/>
                </a:lnTo>
                <a:lnTo>
                  <a:pt x="325" y="0"/>
                </a:lnTo>
                <a:lnTo>
                  <a:pt x="325" y="28"/>
                </a:lnTo>
                <a:lnTo>
                  <a:pt x="56" y="28"/>
                </a:lnTo>
                <a:lnTo>
                  <a:pt x="56" y="0"/>
                </a:lnTo>
                <a:lnTo>
                  <a:pt x="0" y="56"/>
                </a:lnTo>
              </a:path>
            </a:pathLst>
          </a:custGeom>
          <a:solidFill>
            <a:srgbClr val="4472C4"/>
          </a:solidFill>
          <a:ln w="12700">
            <a:solidFill>
              <a:srgbClr val="1F376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x380865368"/>
          <p:cNvSpPr>
            <a:spLocks noChangeArrowheads="1"/>
          </p:cNvSpPr>
          <p:nvPr/>
        </p:nvSpPr>
        <p:spPr bwMode="auto">
          <a:xfrm>
            <a:off x="3862164" y="3897769"/>
            <a:ext cx="2154944" cy="177800"/>
          </a:xfrm>
          <a:custGeom>
            <a:avLst/>
            <a:gdLst>
              <a:gd name="T0" fmla="*/ 0 w 1204"/>
              <a:gd name="T1" fmla="*/ 56 h 112"/>
              <a:gd name="T2" fmla="*/ 56 w 1204"/>
              <a:gd name="T3" fmla="*/ 112 h 112"/>
              <a:gd name="T4" fmla="*/ 56 w 1204"/>
              <a:gd name="T5" fmla="*/ 84 h 112"/>
              <a:gd name="T6" fmla="*/ 1148 w 1204"/>
              <a:gd name="T7" fmla="*/ 84 h 112"/>
              <a:gd name="T8" fmla="*/ 1148 w 1204"/>
              <a:gd name="T9" fmla="*/ 112 h 112"/>
              <a:gd name="T10" fmla="*/ 1204 w 1204"/>
              <a:gd name="T11" fmla="*/ 56 h 112"/>
              <a:gd name="T12" fmla="*/ 1148 w 1204"/>
              <a:gd name="T13" fmla="*/ 0 h 112"/>
              <a:gd name="T14" fmla="*/ 1148 w 1204"/>
              <a:gd name="T15" fmla="*/ 28 h 112"/>
              <a:gd name="T16" fmla="*/ 56 w 1204"/>
              <a:gd name="T17" fmla="*/ 28 h 112"/>
              <a:gd name="T18" fmla="*/ 56 w 1204"/>
              <a:gd name="T19" fmla="*/ 0 h 112"/>
              <a:gd name="T20" fmla="*/ 0 w 1204"/>
              <a:gd name="T21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4" h="112">
                <a:moveTo>
                  <a:pt x="0" y="56"/>
                </a:moveTo>
                <a:lnTo>
                  <a:pt x="56" y="112"/>
                </a:lnTo>
                <a:lnTo>
                  <a:pt x="56" y="84"/>
                </a:lnTo>
                <a:lnTo>
                  <a:pt x="1148" y="84"/>
                </a:lnTo>
                <a:lnTo>
                  <a:pt x="1148" y="112"/>
                </a:lnTo>
                <a:lnTo>
                  <a:pt x="1204" y="56"/>
                </a:lnTo>
                <a:lnTo>
                  <a:pt x="1148" y="0"/>
                </a:lnTo>
                <a:lnTo>
                  <a:pt x="1148" y="28"/>
                </a:lnTo>
                <a:lnTo>
                  <a:pt x="56" y="28"/>
                </a:lnTo>
                <a:lnTo>
                  <a:pt x="56" y="0"/>
                </a:lnTo>
                <a:lnTo>
                  <a:pt x="0" y="56"/>
                </a:lnTo>
              </a:path>
            </a:pathLst>
          </a:custGeom>
          <a:solidFill>
            <a:srgbClr val="4472C4"/>
          </a:solidFill>
          <a:ln w="12700">
            <a:solidFill>
              <a:srgbClr val="1F376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x380916144"/>
          <p:cNvSpPr>
            <a:spLocks noChangeArrowheads="1"/>
          </p:cNvSpPr>
          <p:nvPr/>
        </p:nvSpPr>
        <p:spPr bwMode="auto">
          <a:xfrm>
            <a:off x="8454050" y="5267956"/>
            <a:ext cx="1351314" cy="177800"/>
          </a:xfrm>
          <a:custGeom>
            <a:avLst/>
            <a:gdLst>
              <a:gd name="T0" fmla="*/ 0 w 755"/>
              <a:gd name="T1" fmla="*/ 56 h 112"/>
              <a:gd name="T2" fmla="*/ 56 w 755"/>
              <a:gd name="T3" fmla="*/ 112 h 112"/>
              <a:gd name="T4" fmla="*/ 56 w 755"/>
              <a:gd name="T5" fmla="*/ 84 h 112"/>
              <a:gd name="T6" fmla="*/ 699 w 755"/>
              <a:gd name="T7" fmla="*/ 84 h 112"/>
              <a:gd name="T8" fmla="*/ 699 w 755"/>
              <a:gd name="T9" fmla="*/ 112 h 112"/>
              <a:gd name="T10" fmla="*/ 755 w 755"/>
              <a:gd name="T11" fmla="*/ 56 h 112"/>
              <a:gd name="T12" fmla="*/ 699 w 755"/>
              <a:gd name="T13" fmla="*/ 0 h 112"/>
              <a:gd name="T14" fmla="*/ 699 w 755"/>
              <a:gd name="T15" fmla="*/ 28 h 112"/>
              <a:gd name="T16" fmla="*/ 56 w 755"/>
              <a:gd name="T17" fmla="*/ 28 h 112"/>
              <a:gd name="T18" fmla="*/ 56 w 755"/>
              <a:gd name="T19" fmla="*/ 0 h 112"/>
              <a:gd name="T20" fmla="*/ 0 w 755"/>
              <a:gd name="T21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5" h="112">
                <a:moveTo>
                  <a:pt x="0" y="56"/>
                </a:moveTo>
                <a:lnTo>
                  <a:pt x="56" y="112"/>
                </a:lnTo>
                <a:lnTo>
                  <a:pt x="56" y="84"/>
                </a:lnTo>
                <a:lnTo>
                  <a:pt x="699" y="84"/>
                </a:lnTo>
                <a:lnTo>
                  <a:pt x="699" y="112"/>
                </a:lnTo>
                <a:lnTo>
                  <a:pt x="755" y="56"/>
                </a:lnTo>
                <a:lnTo>
                  <a:pt x="699" y="0"/>
                </a:lnTo>
                <a:lnTo>
                  <a:pt x="699" y="28"/>
                </a:lnTo>
                <a:lnTo>
                  <a:pt x="56" y="28"/>
                </a:lnTo>
                <a:lnTo>
                  <a:pt x="56" y="0"/>
                </a:lnTo>
                <a:lnTo>
                  <a:pt x="0" y="56"/>
                </a:lnTo>
              </a:path>
            </a:pathLst>
          </a:custGeom>
          <a:solidFill>
            <a:srgbClr val="4472C4"/>
          </a:solidFill>
          <a:ln w="12700">
            <a:solidFill>
              <a:srgbClr val="1F376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_x166030344"/>
          <p:cNvSpPr>
            <a:spLocks noChangeArrowheads="1"/>
          </p:cNvSpPr>
          <p:nvPr/>
        </p:nvSpPr>
        <p:spPr bwMode="auto">
          <a:xfrm>
            <a:off x="7661962" y="4822091"/>
            <a:ext cx="644335" cy="177800"/>
          </a:xfrm>
          <a:custGeom>
            <a:avLst/>
            <a:gdLst>
              <a:gd name="T0" fmla="*/ 0 w 360"/>
              <a:gd name="T1" fmla="*/ 56 h 112"/>
              <a:gd name="T2" fmla="*/ 56 w 360"/>
              <a:gd name="T3" fmla="*/ 112 h 112"/>
              <a:gd name="T4" fmla="*/ 56 w 360"/>
              <a:gd name="T5" fmla="*/ 84 h 112"/>
              <a:gd name="T6" fmla="*/ 304 w 360"/>
              <a:gd name="T7" fmla="*/ 84 h 112"/>
              <a:gd name="T8" fmla="*/ 304 w 360"/>
              <a:gd name="T9" fmla="*/ 112 h 112"/>
              <a:gd name="T10" fmla="*/ 360 w 360"/>
              <a:gd name="T11" fmla="*/ 56 h 112"/>
              <a:gd name="T12" fmla="*/ 304 w 360"/>
              <a:gd name="T13" fmla="*/ 0 h 112"/>
              <a:gd name="T14" fmla="*/ 304 w 360"/>
              <a:gd name="T15" fmla="*/ 28 h 112"/>
              <a:gd name="T16" fmla="*/ 56 w 360"/>
              <a:gd name="T17" fmla="*/ 28 h 112"/>
              <a:gd name="T18" fmla="*/ 56 w 360"/>
              <a:gd name="T19" fmla="*/ 0 h 112"/>
              <a:gd name="T20" fmla="*/ 0 w 360"/>
              <a:gd name="T21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0" h="112">
                <a:moveTo>
                  <a:pt x="0" y="56"/>
                </a:moveTo>
                <a:lnTo>
                  <a:pt x="56" y="112"/>
                </a:lnTo>
                <a:lnTo>
                  <a:pt x="56" y="84"/>
                </a:lnTo>
                <a:lnTo>
                  <a:pt x="304" y="84"/>
                </a:lnTo>
                <a:lnTo>
                  <a:pt x="304" y="112"/>
                </a:lnTo>
                <a:lnTo>
                  <a:pt x="360" y="56"/>
                </a:lnTo>
                <a:lnTo>
                  <a:pt x="304" y="0"/>
                </a:lnTo>
                <a:lnTo>
                  <a:pt x="304" y="28"/>
                </a:lnTo>
                <a:lnTo>
                  <a:pt x="56" y="28"/>
                </a:lnTo>
                <a:lnTo>
                  <a:pt x="56" y="0"/>
                </a:lnTo>
                <a:lnTo>
                  <a:pt x="0" y="56"/>
                </a:lnTo>
              </a:path>
            </a:pathLst>
          </a:custGeom>
          <a:solidFill>
            <a:srgbClr val="4472C4"/>
          </a:solidFill>
          <a:ln w="12700">
            <a:solidFill>
              <a:srgbClr val="1F376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x166018504"/>
          <p:cNvSpPr>
            <a:spLocks noChangeArrowheads="1"/>
          </p:cNvSpPr>
          <p:nvPr/>
        </p:nvSpPr>
        <p:spPr bwMode="auto">
          <a:xfrm>
            <a:off x="6149794" y="4365104"/>
            <a:ext cx="1408588" cy="177800"/>
          </a:xfrm>
          <a:custGeom>
            <a:avLst/>
            <a:gdLst>
              <a:gd name="T0" fmla="*/ 0 w 787"/>
              <a:gd name="T1" fmla="*/ 56 h 112"/>
              <a:gd name="T2" fmla="*/ 56 w 787"/>
              <a:gd name="T3" fmla="*/ 112 h 112"/>
              <a:gd name="T4" fmla="*/ 56 w 787"/>
              <a:gd name="T5" fmla="*/ 84 h 112"/>
              <a:gd name="T6" fmla="*/ 731 w 787"/>
              <a:gd name="T7" fmla="*/ 84 h 112"/>
              <a:gd name="T8" fmla="*/ 731 w 787"/>
              <a:gd name="T9" fmla="*/ 112 h 112"/>
              <a:gd name="T10" fmla="*/ 787 w 787"/>
              <a:gd name="T11" fmla="*/ 56 h 112"/>
              <a:gd name="T12" fmla="*/ 731 w 787"/>
              <a:gd name="T13" fmla="*/ 0 h 112"/>
              <a:gd name="T14" fmla="*/ 731 w 787"/>
              <a:gd name="T15" fmla="*/ 28 h 112"/>
              <a:gd name="T16" fmla="*/ 56 w 787"/>
              <a:gd name="T17" fmla="*/ 28 h 112"/>
              <a:gd name="T18" fmla="*/ 56 w 787"/>
              <a:gd name="T19" fmla="*/ 0 h 112"/>
              <a:gd name="T20" fmla="*/ 0 w 787"/>
              <a:gd name="T21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7" h="112">
                <a:moveTo>
                  <a:pt x="0" y="56"/>
                </a:moveTo>
                <a:lnTo>
                  <a:pt x="56" y="112"/>
                </a:lnTo>
                <a:lnTo>
                  <a:pt x="56" y="84"/>
                </a:lnTo>
                <a:lnTo>
                  <a:pt x="731" y="84"/>
                </a:lnTo>
                <a:lnTo>
                  <a:pt x="731" y="112"/>
                </a:lnTo>
                <a:lnTo>
                  <a:pt x="787" y="56"/>
                </a:lnTo>
                <a:lnTo>
                  <a:pt x="731" y="0"/>
                </a:lnTo>
                <a:lnTo>
                  <a:pt x="731" y="28"/>
                </a:lnTo>
                <a:lnTo>
                  <a:pt x="56" y="28"/>
                </a:lnTo>
                <a:lnTo>
                  <a:pt x="56" y="0"/>
                </a:lnTo>
                <a:lnTo>
                  <a:pt x="0" y="56"/>
                </a:lnTo>
              </a:path>
            </a:pathLst>
          </a:custGeom>
          <a:solidFill>
            <a:srgbClr val="4472C4"/>
          </a:solidFill>
          <a:ln w="12700">
            <a:solidFill>
              <a:srgbClr val="1F376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_x380904424"/>
          <p:cNvSpPr>
            <a:spLocks noChangeArrowheads="1"/>
          </p:cNvSpPr>
          <p:nvPr/>
        </p:nvSpPr>
        <p:spPr bwMode="auto">
          <a:xfrm>
            <a:off x="2336179" y="2988639"/>
            <a:ext cx="681921" cy="177800"/>
          </a:xfrm>
          <a:custGeom>
            <a:avLst/>
            <a:gdLst>
              <a:gd name="T0" fmla="*/ 0 w 381"/>
              <a:gd name="T1" fmla="*/ 56 h 112"/>
              <a:gd name="T2" fmla="*/ 56 w 381"/>
              <a:gd name="T3" fmla="*/ 112 h 112"/>
              <a:gd name="T4" fmla="*/ 56 w 381"/>
              <a:gd name="T5" fmla="*/ 84 h 112"/>
              <a:gd name="T6" fmla="*/ 325 w 381"/>
              <a:gd name="T7" fmla="*/ 84 h 112"/>
              <a:gd name="T8" fmla="*/ 325 w 381"/>
              <a:gd name="T9" fmla="*/ 112 h 112"/>
              <a:gd name="T10" fmla="*/ 381 w 381"/>
              <a:gd name="T11" fmla="*/ 56 h 112"/>
              <a:gd name="T12" fmla="*/ 325 w 381"/>
              <a:gd name="T13" fmla="*/ 0 h 112"/>
              <a:gd name="T14" fmla="*/ 325 w 381"/>
              <a:gd name="T15" fmla="*/ 28 h 112"/>
              <a:gd name="T16" fmla="*/ 56 w 381"/>
              <a:gd name="T17" fmla="*/ 28 h 112"/>
              <a:gd name="T18" fmla="*/ 56 w 381"/>
              <a:gd name="T19" fmla="*/ 0 h 112"/>
              <a:gd name="T20" fmla="*/ 0 w 381"/>
              <a:gd name="T21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" h="112">
                <a:moveTo>
                  <a:pt x="0" y="56"/>
                </a:moveTo>
                <a:lnTo>
                  <a:pt x="56" y="112"/>
                </a:lnTo>
                <a:lnTo>
                  <a:pt x="56" y="84"/>
                </a:lnTo>
                <a:lnTo>
                  <a:pt x="325" y="84"/>
                </a:lnTo>
                <a:lnTo>
                  <a:pt x="325" y="112"/>
                </a:lnTo>
                <a:lnTo>
                  <a:pt x="381" y="56"/>
                </a:lnTo>
                <a:lnTo>
                  <a:pt x="325" y="0"/>
                </a:lnTo>
                <a:lnTo>
                  <a:pt x="325" y="28"/>
                </a:lnTo>
                <a:lnTo>
                  <a:pt x="56" y="28"/>
                </a:lnTo>
                <a:lnTo>
                  <a:pt x="56" y="0"/>
                </a:lnTo>
                <a:lnTo>
                  <a:pt x="0" y="56"/>
                </a:lnTo>
              </a:path>
            </a:pathLst>
          </a:custGeom>
          <a:solidFill>
            <a:srgbClr val="4472C4"/>
          </a:solidFill>
          <a:ln w="12700">
            <a:solidFill>
              <a:srgbClr val="1F376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_x166030344"/>
          <p:cNvSpPr>
            <a:spLocks noChangeArrowheads="1"/>
          </p:cNvSpPr>
          <p:nvPr/>
        </p:nvSpPr>
        <p:spPr bwMode="auto">
          <a:xfrm>
            <a:off x="3108832" y="3445626"/>
            <a:ext cx="644335" cy="177800"/>
          </a:xfrm>
          <a:custGeom>
            <a:avLst/>
            <a:gdLst>
              <a:gd name="T0" fmla="*/ 0 w 360"/>
              <a:gd name="T1" fmla="*/ 56 h 112"/>
              <a:gd name="T2" fmla="*/ 56 w 360"/>
              <a:gd name="T3" fmla="*/ 112 h 112"/>
              <a:gd name="T4" fmla="*/ 56 w 360"/>
              <a:gd name="T5" fmla="*/ 84 h 112"/>
              <a:gd name="T6" fmla="*/ 304 w 360"/>
              <a:gd name="T7" fmla="*/ 84 h 112"/>
              <a:gd name="T8" fmla="*/ 304 w 360"/>
              <a:gd name="T9" fmla="*/ 112 h 112"/>
              <a:gd name="T10" fmla="*/ 360 w 360"/>
              <a:gd name="T11" fmla="*/ 56 h 112"/>
              <a:gd name="T12" fmla="*/ 304 w 360"/>
              <a:gd name="T13" fmla="*/ 0 h 112"/>
              <a:gd name="T14" fmla="*/ 304 w 360"/>
              <a:gd name="T15" fmla="*/ 28 h 112"/>
              <a:gd name="T16" fmla="*/ 56 w 360"/>
              <a:gd name="T17" fmla="*/ 28 h 112"/>
              <a:gd name="T18" fmla="*/ 56 w 360"/>
              <a:gd name="T19" fmla="*/ 0 h 112"/>
              <a:gd name="T20" fmla="*/ 0 w 360"/>
              <a:gd name="T21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0" h="112">
                <a:moveTo>
                  <a:pt x="0" y="56"/>
                </a:moveTo>
                <a:lnTo>
                  <a:pt x="56" y="112"/>
                </a:lnTo>
                <a:lnTo>
                  <a:pt x="56" y="84"/>
                </a:lnTo>
                <a:lnTo>
                  <a:pt x="304" y="84"/>
                </a:lnTo>
                <a:lnTo>
                  <a:pt x="304" y="112"/>
                </a:lnTo>
                <a:lnTo>
                  <a:pt x="360" y="56"/>
                </a:lnTo>
                <a:lnTo>
                  <a:pt x="304" y="0"/>
                </a:lnTo>
                <a:lnTo>
                  <a:pt x="304" y="28"/>
                </a:lnTo>
                <a:lnTo>
                  <a:pt x="56" y="28"/>
                </a:lnTo>
                <a:lnTo>
                  <a:pt x="56" y="0"/>
                </a:lnTo>
                <a:lnTo>
                  <a:pt x="0" y="56"/>
                </a:lnTo>
              </a:path>
            </a:pathLst>
          </a:custGeom>
          <a:solidFill>
            <a:srgbClr val="4472C4"/>
          </a:solidFill>
          <a:ln w="12700">
            <a:solidFill>
              <a:srgbClr val="1F376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Thank You for Listening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Team 10 : Connect 5, 6 AI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9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책 클래식 16 x 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91_TF02801059.potx" id="{3E399466-6416-43E4-908A-7BC2298EA60C}" vid="{62AA8985-29BA-4467-A1FF-16DE49C386EE}"/>
    </a:ext>
  </a:extLst>
</a:theme>
</file>

<file path=ppt/theme/theme2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책 교육 프레젠테이션(와이드스크린)</Template>
  <TotalTime>21</TotalTime>
  <Words>122</Words>
  <Application>Microsoft Office PowerPoint</Application>
  <PresentationFormat>사용자 지정</PresentationFormat>
  <Paragraphs>59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HY중고딕</vt:lpstr>
      <vt:lpstr>바탕</vt:lpstr>
      <vt:lpstr>함초롬바탕</vt:lpstr>
      <vt:lpstr>Arial</vt:lpstr>
      <vt:lpstr>Constantia</vt:lpstr>
      <vt:lpstr>책 클래식 16 x 9</vt:lpstr>
      <vt:lpstr>공개 소프트웨어 프로젝트</vt:lpstr>
      <vt:lpstr>Rule-based  vs  Reinforcement Learning</vt:lpstr>
      <vt:lpstr>Development Environment</vt:lpstr>
      <vt:lpstr>Project Schedule</vt:lpstr>
      <vt:lpstr>Thank You for Listening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공개 소프트웨어 프로젝트</dc:title>
  <dc:creator>choi juhun</dc:creator>
  <cp:lastModifiedBy>choi juhun</cp:lastModifiedBy>
  <cp:revision>13</cp:revision>
  <dcterms:created xsi:type="dcterms:W3CDTF">2018-10-07T11:59:37Z</dcterms:created>
  <dcterms:modified xsi:type="dcterms:W3CDTF">2018-10-07T12:21:01Z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