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486" r:id="rId2"/>
    <p:sldId id="489" r:id="rId3"/>
    <p:sldId id="525" r:id="rId4"/>
    <p:sldId id="530" r:id="rId5"/>
    <p:sldId id="534" r:id="rId6"/>
    <p:sldId id="532" r:id="rId7"/>
    <p:sldId id="531" r:id="rId8"/>
    <p:sldId id="535" r:id="rId9"/>
    <p:sldId id="514" r:id="rId10"/>
    <p:sldId id="515" r:id="rId11"/>
  </p:sldIdLst>
  <p:sldSz cx="12192000" cy="6858000"/>
  <p:notesSz cx="6858000" cy="9144000"/>
  <p:embeddedFontLst>
    <p:embeddedFont>
      <p:font typeface="Arial Rounded MT Bold" panose="020F0704030504030204" pitchFamily="34" charset="0"/>
      <p:regular r:id="rId12"/>
    </p:embeddedFont>
    <p:embeddedFont>
      <p:font typeface="Microsoft YaHei UI" panose="020B0503020204020204" pitchFamily="34" charset="-122"/>
      <p:regular r:id="rId13"/>
      <p:bold r:id="rId14"/>
    </p:embeddedFont>
    <p:embeddedFont>
      <p:font typeface="나눔스퀘어" panose="020B0600000101010101" pitchFamily="50" charset="-127"/>
      <p:regular r:id="rId15"/>
    </p:embeddedFont>
    <p:embeddedFont>
      <p:font typeface="나눔스퀘어 Bold" panose="020B0600000101010101" pitchFamily="50" charset="-127"/>
      <p:bold r:id="rId16"/>
    </p:embeddedFont>
    <p:embeddedFont>
      <p:font typeface="나눔스퀘어 ExtraBold" panose="020B0600000101010101" pitchFamily="50" charset="-127"/>
      <p:bold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99"/>
    <a:srgbClr val="39BBBD"/>
    <a:srgbClr val="FFC000"/>
    <a:srgbClr val="45494C"/>
    <a:srgbClr val="D95C4F"/>
    <a:srgbClr val="5766F7"/>
    <a:srgbClr val="9EDED8"/>
    <a:srgbClr val="99E3BE"/>
    <a:srgbClr val="BDF5CE"/>
    <a:srgbClr val="D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32" autoAdjust="0"/>
    <p:restoredTop sz="86364" autoAdjust="0"/>
  </p:normalViewPr>
  <p:slideViewPr>
    <p:cSldViewPr snapToGrid="0">
      <p:cViewPr varScale="1">
        <p:scale>
          <a:sx n="91" d="100"/>
          <a:sy n="91" d="100"/>
        </p:scale>
        <p:origin x="437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216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pPr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282F34"/>
          </a:fgClr>
          <a:bgClr>
            <a:srgbClr val="21262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74211" y="0"/>
            <a:ext cx="7653552" cy="7358743"/>
            <a:chOff x="374211" y="0"/>
            <a:chExt cx="7653552" cy="7358743"/>
          </a:xfrm>
        </p:grpSpPr>
        <p:sp>
          <p:nvSpPr>
            <p:cNvPr id="19" name="원호 18"/>
            <p:cNvSpPr/>
            <p:nvPr/>
          </p:nvSpPr>
          <p:spPr>
            <a:xfrm>
              <a:off x="374211" y="2155701"/>
              <a:ext cx="5094514" cy="5094514"/>
            </a:xfrm>
            <a:prstGeom prst="arc">
              <a:avLst>
                <a:gd name="adj1" fmla="val 7444093"/>
                <a:gd name="adj2" fmla="val 3531899"/>
              </a:avLst>
            </a:prstGeom>
            <a:ln cap="rnd">
              <a:solidFill>
                <a:srgbClr val="3E4850"/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95087" y="0"/>
              <a:ext cx="7432676" cy="7358743"/>
              <a:chOff x="595087" y="0"/>
              <a:chExt cx="7432676" cy="7358743"/>
            </a:xfrm>
          </p:grpSpPr>
          <p:sp>
            <p:nvSpPr>
              <p:cNvPr id="8" name="원호 7"/>
              <p:cNvSpPr/>
              <p:nvPr/>
            </p:nvSpPr>
            <p:spPr>
              <a:xfrm>
                <a:off x="595087" y="0"/>
                <a:ext cx="7358743" cy="7358743"/>
              </a:xfrm>
              <a:prstGeom prst="arc">
                <a:avLst>
                  <a:gd name="adj1" fmla="val 16200000"/>
                  <a:gd name="adj2" fmla="val 3531899"/>
                </a:avLst>
              </a:prstGeom>
              <a:ln cap="rnd">
                <a:solidFill>
                  <a:srgbClr val="3E4850"/>
                </a:solidFill>
                <a:prstDash val="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7897135" y="3701143"/>
                <a:ext cx="130628" cy="13062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7767871" y="2618559"/>
                <a:ext cx="130628" cy="130628"/>
              </a:xfrm>
              <a:prstGeom prst="ellipse">
                <a:avLst/>
              </a:prstGeom>
              <a:solidFill>
                <a:srgbClr val="FF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7240468" y="1514672"/>
                <a:ext cx="77908" cy="7790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6611818" y="816770"/>
                <a:ext cx="77908" cy="7790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원호 25"/>
            <p:cNvSpPr/>
            <p:nvPr/>
          </p:nvSpPr>
          <p:spPr>
            <a:xfrm>
              <a:off x="911621" y="4405367"/>
              <a:ext cx="2601600" cy="2601600"/>
            </a:xfrm>
            <a:prstGeom prst="arc">
              <a:avLst>
                <a:gd name="adj1" fmla="val 7444093"/>
                <a:gd name="adj2" fmla="val 3531899"/>
              </a:avLst>
            </a:prstGeom>
            <a:ln cap="rnd">
              <a:solidFill>
                <a:srgbClr val="3E4850"/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1144050" y="703875"/>
            <a:ext cx="49188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b="1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Block-pop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2019 </a:t>
            </a:r>
            <a:r>
              <a:rPr lang="ko-KR" altLang="en-US" sz="1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공개</a:t>
            </a:r>
            <a:r>
              <a:rPr lang="en-US" altLang="ko-KR" sz="1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SW</a:t>
            </a:r>
            <a:r>
              <a:rPr lang="ko-KR" altLang="en-US" sz="1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</a:t>
            </a:r>
            <a:r>
              <a:rPr lang="en-US" altLang="ko-KR" sz="1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9</a:t>
            </a:r>
            <a:r>
              <a:rPr lang="ko-KR" altLang="en-US" sz="1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 </a:t>
            </a:r>
            <a:r>
              <a:rPr lang="en-US" altLang="ko-KR" sz="1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(Macaron) # Week 6</a:t>
            </a:r>
            <a:endParaRPr lang="ko-KR" altLang="en-US" sz="3200" dirty="0">
              <a:solidFill>
                <a:srgbClr val="FFC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153663" y="1992493"/>
            <a:ext cx="292025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권하현</a:t>
            </a:r>
            <a:endParaRPr lang="en-US" altLang="ko-KR" sz="1600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2016112100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261209" y="3262857"/>
            <a:ext cx="2705159" cy="1060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chemeClr val="bg1"/>
                </a:solidFill>
              </a:rPr>
              <a:t>유현지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2016112095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32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5877838" y="1794305"/>
            <a:ext cx="0" cy="13695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4866173" y="1970602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5" name="직사각형 94"/>
          <p:cNvSpPr/>
          <p:nvPr/>
        </p:nvSpPr>
        <p:spPr>
          <a:xfrm>
            <a:off x="6374459" y="1794305"/>
            <a:ext cx="14710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2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끝</a:t>
            </a:r>
            <a:endParaRPr lang="en-US" altLang="ko-KR" sz="7200" dirty="0">
              <a:solidFill>
                <a:srgbClr val="FFC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612479-95A5-45D0-B810-7AF0EB83CFD2}"/>
              </a:ext>
            </a:extLst>
          </p:cNvPr>
          <p:cNvSpPr txBox="1"/>
          <p:nvPr/>
        </p:nvSpPr>
        <p:spPr>
          <a:xfrm>
            <a:off x="4837482" y="3685032"/>
            <a:ext cx="2517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161517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589302" y="606237"/>
            <a:ext cx="8172" cy="28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450409" y="899450"/>
            <a:ext cx="848309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POINT0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2579699" y="450137"/>
            <a:ext cx="5309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  <a:endParaRPr lang="en-US" altLang="ko-KR" sz="3600" dirty="0">
              <a:solidFill>
                <a:srgbClr val="FFC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00" name="Group 14"/>
          <p:cNvGrpSpPr>
            <a:grpSpLocks noChangeAspect="1"/>
          </p:cNvGrpSpPr>
          <p:nvPr/>
        </p:nvGrpSpPr>
        <p:grpSpPr bwMode="auto">
          <a:xfrm>
            <a:off x="3570265" y="2423742"/>
            <a:ext cx="1867512" cy="1584101"/>
            <a:chOff x="3669" y="3943"/>
            <a:chExt cx="626" cy="531"/>
          </a:xfrm>
          <a:noFill/>
        </p:grpSpPr>
        <p:sp>
          <p:nvSpPr>
            <p:cNvPr id="101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solidFill>
                <a:srgbClr val="FFC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solidFill>
                <a:srgbClr val="FFC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2" name="Freeform 11"/>
          <p:cNvSpPr>
            <a:spLocks noEditPoints="1"/>
          </p:cNvSpPr>
          <p:nvPr/>
        </p:nvSpPr>
        <p:spPr bwMode="auto">
          <a:xfrm>
            <a:off x="7737861" y="2102004"/>
            <a:ext cx="1763995" cy="216568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noFill/>
          <a:ln w="0">
            <a:solidFill>
              <a:srgbClr val="FFC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126794" y="4223752"/>
            <a:ext cx="4684127" cy="1155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Step. 2 / </a:t>
            </a:r>
            <a:r>
              <a:rPr lang="ko-KR" altLang="en-US" sz="2800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향후 계획</a:t>
            </a:r>
            <a:endParaRPr lang="en-US" altLang="ko-KR" sz="2800" b="1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앞으로 진행할 것들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04391" y="4244623"/>
            <a:ext cx="4599259" cy="1114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Step. 1 / </a:t>
            </a:r>
            <a:r>
              <a:rPr lang="ko-KR" altLang="en-US" sz="2800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작업 현황</a:t>
            </a:r>
            <a:endParaRPr lang="en-US" altLang="ko-KR" sz="2800" b="1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AI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부분 이해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83677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589302" y="606237"/>
            <a:ext cx="8172" cy="28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450409" y="899450"/>
            <a:ext cx="848310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POINT1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F0E962C-DD50-4188-884C-E31FEC988B01}"/>
              </a:ext>
            </a:extLst>
          </p:cNvPr>
          <p:cNvSpPr/>
          <p:nvPr/>
        </p:nvSpPr>
        <p:spPr>
          <a:xfrm>
            <a:off x="2579698" y="450137"/>
            <a:ext cx="83513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클래스 다이어그램</a:t>
            </a:r>
            <a:endParaRPr lang="en-US" altLang="ko-KR" sz="3600" dirty="0">
              <a:solidFill>
                <a:srgbClr val="FFC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046A6F-209F-44DF-826A-AF3CAE243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467" y="1702134"/>
            <a:ext cx="6696075" cy="4410075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7932441-73D2-45BB-BBAA-D973F7C9CA3D}"/>
              </a:ext>
            </a:extLst>
          </p:cNvPr>
          <p:cNvCxnSpPr>
            <a:cxnSpLocks/>
          </p:cNvCxnSpPr>
          <p:nvPr/>
        </p:nvCxnSpPr>
        <p:spPr>
          <a:xfrm flipH="1">
            <a:off x="4949505" y="2533475"/>
            <a:ext cx="60400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57880B3-8760-4F41-93B2-1D48521C95F9}"/>
              </a:ext>
            </a:extLst>
          </p:cNvPr>
          <p:cNvSpPr txBox="1"/>
          <p:nvPr/>
        </p:nvSpPr>
        <p:spPr>
          <a:xfrm>
            <a:off x="4949505" y="2165802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호출</a:t>
            </a:r>
          </a:p>
        </p:txBody>
      </p:sp>
    </p:spTree>
    <p:extLst>
      <p:ext uri="{BB962C8B-B14F-4D97-AF65-F5344CB8AC3E}">
        <p14:creationId xmlns:p14="http://schemas.microsoft.com/office/powerpoint/2010/main" val="2588437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589302" y="606237"/>
            <a:ext cx="8172" cy="28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450409" y="899450"/>
            <a:ext cx="848310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POINT1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F0E962C-DD50-4188-884C-E31FEC988B01}"/>
              </a:ext>
            </a:extLst>
          </p:cNvPr>
          <p:cNvSpPr/>
          <p:nvPr/>
        </p:nvSpPr>
        <p:spPr>
          <a:xfrm>
            <a:off x="2579698" y="450137"/>
            <a:ext cx="83513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AI</a:t>
            </a:r>
            <a:r>
              <a:rPr lang="ko-KR" altLang="en-US" sz="3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동작</a:t>
            </a:r>
            <a:endParaRPr lang="en-US" altLang="ko-KR" sz="3600" dirty="0">
              <a:solidFill>
                <a:srgbClr val="FFC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88CC7D-99CF-450B-84BC-CE8719102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701" y="2262274"/>
            <a:ext cx="4124325" cy="2447925"/>
          </a:xfrm>
          <a:prstGeom prst="rect">
            <a:avLst/>
          </a:prstGeom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2C8BAA0-15DB-4678-ACBD-C194F82E1654}"/>
              </a:ext>
            </a:extLst>
          </p:cNvPr>
          <p:cNvSpPr/>
          <p:nvPr/>
        </p:nvSpPr>
        <p:spPr>
          <a:xfrm>
            <a:off x="7224554" y="1781780"/>
            <a:ext cx="4075292" cy="3408912"/>
          </a:xfrm>
          <a:prstGeom prst="roundRec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개의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Queue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구조를 포함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 algn="just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_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inputQueue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 algn="just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_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blockMoveQueue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algn="just">
              <a:lnSpc>
                <a:spcPct val="150000"/>
              </a:lnSpc>
              <a:buClr>
                <a:srgbClr val="FFC000"/>
              </a:buClr>
            </a:pP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algn="just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Queue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담긴 것을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pop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하는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형식으로 동작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8437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589302" y="606237"/>
            <a:ext cx="8172" cy="28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450409" y="899450"/>
            <a:ext cx="848310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POINT1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F0E962C-DD50-4188-884C-E31FEC988B01}"/>
              </a:ext>
            </a:extLst>
          </p:cNvPr>
          <p:cNvSpPr/>
          <p:nvPr/>
        </p:nvSpPr>
        <p:spPr>
          <a:xfrm>
            <a:off x="2579698" y="450137"/>
            <a:ext cx="83513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AI</a:t>
            </a:r>
            <a:r>
              <a:rPr lang="ko-KR" altLang="en-US" sz="3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동작</a:t>
            </a:r>
            <a:endParaRPr lang="en-US" altLang="ko-KR" sz="3600" dirty="0">
              <a:solidFill>
                <a:srgbClr val="FFC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2575C6F-D360-449A-8485-65178AC5735E}"/>
              </a:ext>
            </a:extLst>
          </p:cNvPr>
          <p:cNvSpPr/>
          <p:nvPr/>
        </p:nvSpPr>
        <p:spPr>
          <a:xfrm>
            <a:off x="2579698" y="2363613"/>
            <a:ext cx="3557074" cy="3030508"/>
          </a:xfrm>
          <a:prstGeom prst="roundRect">
            <a:avLst>
              <a:gd name="adj" fmla="val 8971"/>
            </a:avLst>
          </a:prstGeom>
          <a:solidFill>
            <a:srgbClr val="45494C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블록을 이동할 수 있도록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정보를 받아 오는 큐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688E815-73CC-4FEE-ADB4-572EC8D29424}"/>
              </a:ext>
            </a:extLst>
          </p:cNvPr>
          <p:cNvSpPr/>
          <p:nvPr/>
        </p:nvSpPr>
        <p:spPr>
          <a:xfrm>
            <a:off x="2579698" y="2295081"/>
            <a:ext cx="3557076" cy="126910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002060"/>
                </a:solidFill>
                <a:latin typeface="Arial Rounded MT Bold" panose="020F0704030504030204" pitchFamily="34" charset="0"/>
                <a:cs typeface="Aharoni" panose="020B0604020202020204" pitchFamily="2" charset="-79"/>
              </a:rPr>
              <a:t>_</a:t>
            </a:r>
            <a:r>
              <a:rPr lang="en-US" altLang="ko-KR" sz="2800" dirty="0" err="1">
                <a:solidFill>
                  <a:srgbClr val="002060"/>
                </a:solidFill>
                <a:latin typeface="Arial Rounded MT Bold" panose="020F0704030504030204" pitchFamily="34" charset="0"/>
                <a:cs typeface="Aharoni" panose="020B0604020202020204" pitchFamily="2" charset="-79"/>
              </a:rPr>
              <a:t>blockMoveQueue</a:t>
            </a:r>
            <a:endParaRPr lang="ko-KR" altLang="en-US" sz="2800" dirty="0">
              <a:solidFill>
                <a:srgbClr val="002060"/>
              </a:solidFill>
              <a:latin typeface="Arial Rounded MT Bold" panose="020F0704030504030204" pitchFamily="34" charset="0"/>
              <a:cs typeface="Aharoni" panose="020B0604020202020204" pitchFamily="2" charset="-79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6955E75-137B-44E7-AC1E-FB40DC02E9C4}"/>
              </a:ext>
            </a:extLst>
          </p:cNvPr>
          <p:cNvSpPr/>
          <p:nvPr/>
        </p:nvSpPr>
        <p:spPr>
          <a:xfrm>
            <a:off x="7234381" y="2363613"/>
            <a:ext cx="3557076" cy="3030508"/>
          </a:xfrm>
          <a:prstGeom prst="roundRect">
            <a:avLst>
              <a:gd name="adj" fmla="val 8971"/>
            </a:avLst>
          </a:prstGeom>
          <a:solidFill>
            <a:srgbClr val="45494C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전체적인 블록의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이동을 위한 큐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E0DB1548-88A8-41CE-B195-AC29798B2975}"/>
              </a:ext>
            </a:extLst>
          </p:cNvPr>
          <p:cNvSpPr/>
          <p:nvPr/>
        </p:nvSpPr>
        <p:spPr>
          <a:xfrm>
            <a:off x="7234383" y="2295081"/>
            <a:ext cx="3557076" cy="126910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002060"/>
                </a:solidFill>
                <a:latin typeface="Arial Rounded MT Bold" panose="020F0704030504030204" pitchFamily="34" charset="0"/>
                <a:cs typeface="Aharoni" panose="020B0604020202020204" pitchFamily="2" charset="-79"/>
              </a:rPr>
              <a:t>_</a:t>
            </a:r>
            <a:r>
              <a:rPr lang="en-US" altLang="ko-KR" sz="2800" dirty="0" err="1">
                <a:solidFill>
                  <a:srgbClr val="002060"/>
                </a:solidFill>
                <a:latin typeface="Arial Rounded MT Bold" panose="020F0704030504030204" pitchFamily="34" charset="0"/>
                <a:cs typeface="Aharoni" panose="020B0604020202020204" pitchFamily="2" charset="-79"/>
              </a:rPr>
              <a:t>inputQueue</a:t>
            </a:r>
            <a:endParaRPr lang="ko-KR" altLang="en-US" sz="2800" dirty="0">
              <a:solidFill>
                <a:srgbClr val="002060"/>
              </a:solidFill>
              <a:latin typeface="Arial Rounded MT Bold" panose="020F0704030504030204" pitchFamily="34" charset="0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24358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589302" y="606237"/>
            <a:ext cx="8172" cy="28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450409" y="899450"/>
            <a:ext cx="848310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POINT1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F0E962C-DD50-4188-884C-E31FEC988B01}"/>
              </a:ext>
            </a:extLst>
          </p:cNvPr>
          <p:cNvSpPr/>
          <p:nvPr/>
        </p:nvSpPr>
        <p:spPr>
          <a:xfrm>
            <a:off x="2579698" y="450137"/>
            <a:ext cx="83513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AI</a:t>
            </a:r>
            <a:r>
              <a:rPr lang="ko-KR" altLang="en-US" sz="3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동작 </a:t>
            </a:r>
            <a:r>
              <a:rPr lang="en-US" altLang="ko-KR" sz="3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 진입</a:t>
            </a:r>
            <a:endParaRPr lang="en-US" altLang="ko-KR" sz="3600" dirty="0">
              <a:solidFill>
                <a:srgbClr val="FFC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D84759D-2804-41DE-9B5A-459C92917A44}"/>
              </a:ext>
            </a:extLst>
          </p:cNvPr>
          <p:cNvSpPr/>
          <p:nvPr/>
        </p:nvSpPr>
        <p:spPr>
          <a:xfrm>
            <a:off x="5423264" y="4684136"/>
            <a:ext cx="2643840" cy="733115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B0604020202020204" pitchFamily="2" charset="-79"/>
              </a:rPr>
              <a:t>수직으로 없앨 수 있는 게 없으면 </a:t>
            </a:r>
            <a:r>
              <a:rPr lang="en-US" altLang="ko-KR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B0604020202020204" pitchFamily="2" charset="-79"/>
              </a:rPr>
              <a:t>RAISE</a:t>
            </a:r>
            <a:endParaRPr lang="ko-KR" altLang="en-US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B0604020202020204" pitchFamily="2" charset="-79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76CBED4-B8D6-48D3-83C4-CD029136A31F}"/>
              </a:ext>
            </a:extLst>
          </p:cNvPr>
          <p:cNvCxnSpPr>
            <a:cxnSpLocks/>
            <a:stCxn id="26" idx="3"/>
            <a:endCxn id="47" idx="1"/>
          </p:cNvCxnSpPr>
          <p:nvPr/>
        </p:nvCxnSpPr>
        <p:spPr>
          <a:xfrm flipH="1">
            <a:off x="1846404" y="2348954"/>
            <a:ext cx="8046389" cy="19659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E71DE04-A73D-4331-8494-43756780AE3B}"/>
              </a:ext>
            </a:extLst>
          </p:cNvPr>
          <p:cNvSpPr/>
          <p:nvPr/>
        </p:nvSpPr>
        <p:spPr>
          <a:xfrm>
            <a:off x="8775067" y="4684135"/>
            <a:ext cx="3254745" cy="733115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B0604020202020204" pitchFamily="2" charset="-79"/>
              </a:rPr>
              <a:t>수직으로 없앨 수 있는 게 있으면</a:t>
            </a:r>
            <a:endParaRPr lang="en-US" altLang="ko-KR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B0604020202020204" pitchFamily="2" charset="-79"/>
            </a:endParaRPr>
          </a:p>
          <a:p>
            <a:pPr algn="ctr"/>
            <a:r>
              <a:rPr lang="en-US" altLang="ko-KR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B0604020202020204" pitchFamily="2" charset="-79"/>
              </a:rPr>
              <a:t>_</a:t>
            </a:r>
            <a:r>
              <a:rPr lang="en-US" altLang="ko-KR" dirty="0" err="1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B0604020202020204" pitchFamily="2" charset="-79"/>
              </a:rPr>
              <a:t>blockMoveQueue</a:t>
            </a:r>
            <a:r>
              <a:rPr lang="ko-KR" altLang="en-US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B0604020202020204" pitchFamily="2" charset="-79"/>
              </a:rPr>
              <a:t>에 삽입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29C3C6B-0372-4C62-BB45-7259456B954E}"/>
              </a:ext>
            </a:extLst>
          </p:cNvPr>
          <p:cNvCxnSpPr>
            <a:cxnSpLocks/>
            <a:stCxn id="26" idx="2"/>
            <a:endCxn id="22" idx="0"/>
          </p:cNvCxnSpPr>
          <p:nvPr/>
        </p:nvCxnSpPr>
        <p:spPr>
          <a:xfrm>
            <a:off x="8570873" y="3116327"/>
            <a:ext cx="1831567" cy="1567808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9BB7EE1-A0B8-4C24-8E0D-CA93F86820BC}"/>
              </a:ext>
            </a:extLst>
          </p:cNvPr>
          <p:cNvSpPr/>
          <p:nvPr/>
        </p:nvSpPr>
        <p:spPr>
          <a:xfrm>
            <a:off x="7248953" y="1581581"/>
            <a:ext cx="2643840" cy="1534746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rgbClr val="002060"/>
                </a:solidFill>
                <a:latin typeface="Arial Rounded MT Bold" panose="020F0704030504030204" pitchFamily="34" charset="0"/>
                <a:ea typeface="나눔스퀘어 ExtraBold" panose="020B0600000101010101" pitchFamily="50" charset="-127"/>
                <a:cs typeface="Aharoni" panose="020B0604020202020204" pitchFamily="2" charset="-79"/>
              </a:rPr>
              <a:t>findVerticalMatch</a:t>
            </a:r>
            <a:r>
              <a:rPr lang="en-US" altLang="ko-KR" sz="2000" dirty="0">
                <a:solidFill>
                  <a:srgbClr val="002060"/>
                </a:solidFill>
                <a:latin typeface="Arial Rounded MT Bold" panose="020F0704030504030204" pitchFamily="34" charset="0"/>
                <a:ea typeface="나눔스퀘어 ExtraBold" panose="020B0600000101010101" pitchFamily="50" charset="-127"/>
                <a:cs typeface="Aharoni" panose="020B0604020202020204" pitchFamily="2" charset="-79"/>
              </a:rPr>
              <a:t>()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E88A43A-8BAF-4180-90D9-2540CF710210}"/>
              </a:ext>
            </a:extLst>
          </p:cNvPr>
          <p:cNvCxnSpPr>
            <a:cxnSpLocks/>
            <a:stCxn id="26" idx="2"/>
            <a:endCxn id="19" idx="0"/>
          </p:cNvCxnSpPr>
          <p:nvPr/>
        </p:nvCxnSpPr>
        <p:spPr>
          <a:xfrm flipH="1">
            <a:off x="6745184" y="3116327"/>
            <a:ext cx="1825689" cy="1567809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FDB85D9-71FE-40B7-A1DE-E3254B9BE719}"/>
              </a:ext>
            </a:extLst>
          </p:cNvPr>
          <p:cNvCxnSpPr>
            <a:cxnSpLocks/>
            <a:stCxn id="47" idx="2"/>
            <a:endCxn id="108" idx="0"/>
          </p:cNvCxnSpPr>
          <p:nvPr/>
        </p:nvCxnSpPr>
        <p:spPr>
          <a:xfrm>
            <a:off x="3572299" y="3118487"/>
            <a:ext cx="0" cy="767373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298A2F0A-8952-4BDC-B835-F335BD10C064}"/>
              </a:ext>
            </a:extLst>
          </p:cNvPr>
          <p:cNvSpPr/>
          <p:nvPr/>
        </p:nvSpPr>
        <p:spPr>
          <a:xfrm>
            <a:off x="1846404" y="1618739"/>
            <a:ext cx="3451790" cy="1499748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rgbClr val="002060"/>
                </a:solidFill>
                <a:latin typeface="Arial Rounded MT Bold" panose="020F0704030504030204" pitchFamily="34" charset="0"/>
                <a:ea typeface="나눔스퀘어 ExtraBold" panose="020B0600000101010101" pitchFamily="50" charset="-127"/>
                <a:cs typeface="Aharoni" panose="020B0604020202020204" pitchFamily="2" charset="-79"/>
              </a:rPr>
              <a:t>basicVerticalMatchStrat</a:t>
            </a:r>
            <a:r>
              <a:rPr lang="en-US" altLang="ko-KR" sz="2000" dirty="0">
                <a:solidFill>
                  <a:srgbClr val="002060"/>
                </a:solidFill>
                <a:latin typeface="Arial Rounded MT Bold" panose="020F0704030504030204" pitchFamily="34" charset="0"/>
                <a:ea typeface="나눔스퀘어 ExtraBold" panose="020B0600000101010101" pitchFamily="50" charset="-127"/>
                <a:cs typeface="Aharoni" panose="020B0604020202020204" pitchFamily="2" charset="-79"/>
              </a:rPr>
              <a:t>()</a:t>
            </a: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EB1FF3F3-0974-4A4F-96AF-04001BD562DB}"/>
              </a:ext>
            </a:extLst>
          </p:cNvPr>
          <p:cNvSpPr/>
          <p:nvPr/>
        </p:nvSpPr>
        <p:spPr>
          <a:xfrm>
            <a:off x="2169734" y="4376851"/>
            <a:ext cx="2805127" cy="1669890"/>
          </a:xfrm>
          <a:prstGeom prst="roundRect">
            <a:avLst>
              <a:gd name="adj" fmla="val 8971"/>
            </a:avLst>
          </a:prstGeom>
          <a:solidFill>
            <a:srgbClr val="45494C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아슬아슬한 높이일 경우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블록의 높이를 낮추고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블록 모양을 평평하게 함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74CE0A26-D939-4F1A-AB0A-D6CCD1D3FE65}"/>
              </a:ext>
            </a:extLst>
          </p:cNvPr>
          <p:cNvSpPr/>
          <p:nvPr/>
        </p:nvSpPr>
        <p:spPr>
          <a:xfrm>
            <a:off x="2169735" y="3885860"/>
            <a:ext cx="2805127" cy="834448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rgbClr val="002060"/>
                </a:solidFill>
                <a:latin typeface="Arial Rounded MT Bold" panose="020F0704030504030204" pitchFamily="34" charset="0"/>
                <a:cs typeface="Aharoni" panose="020B0604020202020204" pitchFamily="2" charset="-79"/>
              </a:rPr>
              <a:t>flatteningMove</a:t>
            </a:r>
            <a:endParaRPr lang="ko-KR" altLang="en-US" sz="2000" dirty="0">
              <a:solidFill>
                <a:srgbClr val="002060"/>
              </a:solidFill>
              <a:latin typeface="Arial Rounded MT Bold" panose="020F0704030504030204" pitchFamily="34" charset="0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35358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589302" y="606237"/>
            <a:ext cx="8172" cy="28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450409" y="899450"/>
            <a:ext cx="848310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POINT1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F0E962C-DD50-4188-884C-E31FEC988B01}"/>
              </a:ext>
            </a:extLst>
          </p:cNvPr>
          <p:cNvSpPr/>
          <p:nvPr/>
        </p:nvSpPr>
        <p:spPr>
          <a:xfrm>
            <a:off x="2579698" y="450137"/>
            <a:ext cx="83513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AI </a:t>
            </a:r>
            <a:r>
              <a:rPr lang="ko-KR" altLang="en-US" sz="3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동작 </a:t>
            </a:r>
            <a:r>
              <a:rPr lang="en-US" altLang="ko-KR" sz="3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en-US" altLang="ko-KR" sz="3600" dirty="0" err="1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findVerticalMatch</a:t>
            </a:r>
            <a:r>
              <a:rPr lang="en-US" altLang="ko-KR" sz="3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3A64AF-4641-46C2-B67E-BC13D9A12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451" y="1521422"/>
            <a:ext cx="5267325" cy="4486275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87BD4AE-A438-4E0B-9E13-5A7AB3241FDD}"/>
              </a:ext>
            </a:extLst>
          </p:cNvPr>
          <p:cNvSpPr/>
          <p:nvPr/>
        </p:nvSpPr>
        <p:spPr>
          <a:xfrm>
            <a:off x="7650922" y="1521422"/>
            <a:ext cx="4075292" cy="3408912"/>
          </a:xfrm>
          <a:prstGeom prst="roundRec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첫 시작 위치에서 수직으로 세 개 이상 없앨 수 있는지 판단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algn="just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algn="just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행마다 특정 색의 블록 개수를 세어서 세 개 이상 연속되는 경우의 시작 행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끝 행 등을 리턴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9101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F068C7C-B315-4C1F-B9CD-BC1B61136791}"/>
              </a:ext>
            </a:extLst>
          </p:cNvPr>
          <p:cNvSpPr/>
          <p:nvPr/>
        </p:nvSpPr>
        <p:spPr>
          <a:xfrm>
            <a:off x="4506447" y="2474753"/>
            <a:ext cx="3117722" cy="2743199"/>
          </a:xfrm>
          <a:prstGeom prst="rect">
            <a:avLst/>
          </a:prstGeom>
          <a:noFill/>
          <a:ln w="571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1589302" y="606237"/>
            <a:ext cx="8172" cy="28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450409" y="899450"/>
            <a:ext cx="848310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POINT1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F0E962C-DD50-4188-884C-E31FEC988B01}"/>
              </a:ext>
            </a:extLst>
          </p:cNvPr>
          <p:cNvSpPr/>
          <p:nvPr/>
        </p:nvSpPr>
        <p:spPr>
          <a:xfrm>
            <a:off x="2579698" y="450137"/>
            <a:ext cx="83513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AI</a:t>
            </a:r>
            <a:r>
              <a:rPr lang="ko-KR" altLang="en-US" sz="3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동작 </a:t>
            </a:r>
            <a:r>
              <a:rPr lang="en-US" altLang="ko-KR" sz="3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	Queue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9BB7EE1-A0B8-4C24-8E0D-CA93F86820BC}"/>
              </a:ext>
            </a:extLst>
          </p:cNvPr>
          <p:cNvSpPr/>
          <p:nvPr/>
        </p:nvSpPr>
        <p:spPr>
          <a:xfrm>
            <a:off x="4743388" y="2863000"/>
            <a:ext cx="2643840" cy="834448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B0604020202020204" pitchFamily="2" charset="-79"/>
              </a:rPr>
              <a:t>doBlockMove</a:t>
            </a:r>
            <a:r>
              <a:rPr lang="en-US" altLang="ko-KR" sz="20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B0604020202020204" pitchFamily="2" charset="-79"/>
              </a:rPr>
              <a:t>()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022F0F5-37FB-4F79-9038-380D4655F751}"/>
              </a:ext>
            </a:extLst>
          </p:cNvPr>
          <p:cNvSpPr/>
          <p:nvPr/>
        </p:nvSpPr>
        <p:spPr>
          <a:xfrm>
            <a:off x="4743388" y="4014872"/>
            <a:ext cx="2643840" cy="834448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B0604020202020204" pitchFamily="2" charset="-79"/>
              </a:rPr>
              <a:t>doCursorMove</a:t>
            </a:r>
            <a:r>
              <a:rPr lang="en-US" altLang="ko-KR" sz="20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B0604020202020204" pitchFamily="2" charset="-79"/>
              </a:rPr>
              <a:t>()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5229F4C-F9F8-4E0C-8BB6-31556DA12036}"/>
              </a:ext>
            </a:extLst>
          </p:cNvPr>
          <p:cNvSpPr/>
          <p:nvPr/>
        </p:nvSpPr>
        <p:spPr>
          <a:xfrm>
            <a:off x="1822167" y="1409123"/>
            <a:ext cx="2643840" cy="834448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B0604020202020204" pitchFamily="2" charset="-79"/>
              </a:rPr>
              <a:t>_</a:t>
            </a:r>
            <a:r>
              <a:rPr lang="en-US" altLang="ko-KR" sz="2000" dirty="0" err="1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B0604020202020204" pitchFamily="2" charset="-79"/>
              </a:rPr>
              <a:t>blockMoveQueue</a:t>
            </a:r>
            <a:endParaRPr lang="en-US" altLang="ko-KR" sz="2000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B0604020202020204" pitchFamily="2" charset="-79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2EE20A78-540D-4822-8CB2-D5A7B88236D0}"/>
              </a:ext>
            </a:extLst>
          </p:cNvPr>
          <p:cNvSpPr/>
          <p:nvPr/>
        </p:nvSpPr>
        <p:spPr>
          <a:xfrm>
            <a:off x="8816829" y="2332363"/>
            <a:ext cx="2877641" cy="3030508"/>
          </a:xfrm>
          <a:prstGeom prst="roundRect">
            <a:avLst>
              <a:gd name="adj" fmla="val 8971"/>
            </a:avLst>
          </a:prstGeom>
          <a:solidFill>
            <a:srgbClr val="45494C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r>
              <a:rPr lang="en-US" altLang="ko-KR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inputQueue.push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(LEFT)</a:t>
            </a:r>
          </a:p>
          <a:p>
            <a:pPr algn="ctr"/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r>
              <a:rPr lang="en-US" altLang="ko-KR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inputQueue.push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(RIGHT)</a:t>
            </a:r>
          </a:p>
          <a:p>
            <a:pPr algn="ctr"/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r>
              <a:rPr lang="en-US" altLang="ko-KR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inputQueue.push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(UP)</a:t>
            </a:r>
          </a:p>
          <a:p>
            <a:pPr algn="ctr"/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r>
              <a:rPr lang="en-US" altLang="ko-KR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inputQueue.push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(DOWN)</a:t>
            </a:r>
          </a:p>
          <a:p>
            <a:pPr algn="ctr"/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r>
              <a:rPr lang="en-US" altLang="ko-KR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inputQueue.push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(SWAP)</a:t>
            </a:r>
          </a:p>
          <a:p>
            <a:pPr algn="ctr"/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algn="ctr"/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algn="ctr"/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algn="ctr"/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EA5991AF-1460-4E0C-842F-CDD6B0D57B90}"/>
              </a:ext>
            </a:extLst>
          </p:cNvPr>
          <p:cNvSpPr/>
          <p:nvPr/>
        </p:nvSpPr>
        <p:spPr>
          <a:xfrm>
            <a:off x="8833173" y="1866066"/>
            <a:ext cx="2805127" cy="834448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02060"/>
                </a:solidFill>
                <a:latin typeface="Arial Rounded MT Bold" panose="020F0704030504030204" pitchFamily="34" charset="0"/>
                <a:cs typeface="Aharoni" panose="020B0604020202020204" pitchFamily="2" charset="-79"/>
              </a:rPr>
              <a:t>_</a:t>
            </a:r>
            <a:r>
              <a:rPr lang="en-US" altLang="ko-KR" sz="2000" dirty="0" err="1">
                <a:solidFill>
                  <a:srgbClr val="002060"/>
                </a:solidFill>
                <a:latin typeface="Arial Rounded MT Bold" panose="020F0704030504030204" pitchFamily="34" charset="0"/>
                <a:cs typeface="Aharoni" panose="020B0604020202020204" pitchFamily="2" charset="-79"/>
              </a:rPr>
              <a:t>inputQueue</a:t>
            </a:r>
            <a:endParaRPr lang="ko-KR" altLang="en-US" sz="2000" dirty="0">
              <a:solidFill>
                <a:srgbClr val="002060"/>
              </a:solidFill>
              <a:latin typeface="Arial Rounded MT Bold" panose="020F0704030504030204" pitchFamily="34" charset="0"/>
              <a:cs typeface="Aharoni" panose="020B0604020202020204" pitchFamily="2" charset="-79"/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019AF057-6585-4944-B3A2-D8BCB8A6CBBC}"/>
              </a:ext>
            </a:extLst>
          </p:cNvPr>
          <p:cNvCxnSpPr>
            <a:stCxn id="28" idx="2"/>
            <a:endCxn id="3" idx="1"/>
          </p:cNvCxnSpPr>
          <p:nvPr/>
        </p:nvCxnSpPr>
        <p:spPr>
          <a:xfrm rot="16200000" flipH="1">
            <a:off x="3023876" y="2363782"/>
            <a:ext cx="1602782" cy="1362360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FC94278-BCA0-4B7F-A0B2-B5E8D9A91CA4}"/>
              </a:ext>
            </a:extLst>
          </p:cNvPr>
          <p:cNvCxnSpPr>
            <a:stCxn id="3" idx="3"/>
            <a:endCxn id="32" idx="1"/>
          </p:cNvCxnSpPr>
          <p:nvPr/>
        </p:nvCxnSpPr>
        <p:spPr>
          <a:xfrm>
            <a:off x="7624169" y="3846353"/>
            <a:ext cx="1192660" cy="126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615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모서리가 둥근 직사각형 5">
            <a:extLst>
              <a:ext uri="{FF2B5EF4-FFF2-40B4-BE49-F238E27FC236}">
                <a16:creationId xmlns:a16="http://schemas.microsoft.com/office/drawing/2014/main" id="{A5667B88-EEE1-4579-857B-9629BFA6AFC8}"/>
              </a:ext>
            </a:extLst>
          </p:cNvPr>
          <p:cNvSpPr/>
          <p:nvPr/>
        </p:nvSpPr>
        <p:spPr>
          <a:xfrm>
            <a:off x="7184182" y="2940260"/>
            <a:ext cx="2388751" cy="3243593"/>
          </a:xfrm>
          <a:prstGeom prst="roundRect">
            <a:avLst>
              <a:gd name="adj" fmla="val 1394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0" algn="ctr"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방향 변경키</a:t>
            </a:r>
            <a:r>
              <a:rPr lang="en-US" altLang="ko-KR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(C) </a:t>
            </a:r>
            <a:r>
              <a:rPr lang="ko-KR" altLang="en-US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추가</a:t>
            </a:r>
            <a:endParaRPr lang="en-US" altLang="ko-KR" b="1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1589302" y="606237"/>
            <a:ext cx="8172" cy="28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450409" y="899450"/>
            <a:ext cx="848310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POINT2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2579699" y="450137"/>
            <a:ext cx="5309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향후 계획</a:t>
            </a:r>
            <a:endParaRPr lang="en-US" altLang="ko-KR" sz="3600" dirty="0">
              <a:solidFill>
                <a:srgbClr val="FFC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모서리가 둥근 직사각형 5">
            <a:extLst>
              <a:ext uri="{FF2B5EF4-FFF2-40B4-BE49-F238E27FC236}">
                <a16:creationId xmlns:a16="http://schemas.microsoft.com/office/drawing/2014/main" id="{A5667B88-EEE1-4579-857B-9629BFA6AFC8}"/>
              </a:ext>
            </a:extLst>
          </p:cNvPr>
          <p:cNvSpPr/>
          <p:nvPr/>
        </p:nvSpPr>
        <p:spPr>
          <a:xfrm>
            <a:off x="3765972" y="2929378"/>
            <a:ext cx="2388751" cy="3243593"/>
          </a:xfrm>
          <a:prstGeom prst="roundRect">
            <a:avLst>
              <a:gd name="adj" fmla="val 13942"/>
            </a:avLst>
          </a:prstGeom>
          <a:solidFill>
            <a:srgbClr val="39BB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0" algn="ctr"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AI </a:t>
            </a:r>
            <a:r>
              <a:rPr lang="ko-KR" altLang="en-US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모드</a:t>
            </a:r>
            <a:endParaRPr lang="en-US" altLang="ko-KR" b="1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58324B-8C46-4275-9596-60D3EC7F5454}"/>
              </a:ext>
            </a:extLst>
          </p:cNvPr>
          <p:cNvGrpSpPr/>
          <p:nvPr/>
        </p:nvGrpSpPr>
        <p:grpSpPr>
          <a:xfrm>
            <a:off x="4148041" y="1911437"/>
            <a:ext cx="1648639" cy="3095869"/>
            <a:chOff x="1581150" y="1301261"/>
            <a:chExt cx="1475025" cy="2769851"/>
          </a:xfrm>
          <a:effectLst>
            <a:outerShdw blurRad="304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33" name="순서도: 수동 입력 32">
              <a:extLst>
                <a:ext uri="{FF2B5EF4-FFF2-40B4-BE49-F238E27FC236}">
                  <a16:creationId xmlns:a16="http://schemas.microsoft.com/office/drawing/2014/main" id="{BE8E9B43-D807-43BE-B7CB-D3F056FFA2B2}"/>
                </a:ext>
              </a:extLst>
            </p:cNvPr>
            <p:cNvSpPr/>
            <p:nvPr/>
          </p:nvSpPr>
          <p:spPr>
            <a:xfrm>
              <a:off x="1581150" y="1301261"/>
              <a:ext cx="1475025" cy="2303585"/>
            </a:xfrm>
            <a:prstGeom prst="flowChartManualInput">
              <a:avLst/>
            </a:prstGeom>
            <a:solidFill>
              <a:schemeClr val="bg1"/>
            </a:solidFill>
            <a:ln w="444500"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66DAD0A1-1580-4EEF-973F-C00953BF9168}"/>
                </a:ext>
              </a:extLst>
            </p:cNvPr>
            <p:cNvSpPr/>
            <p:nvPr/>
          </p:nvSpPr>
          <p:spPr>
            <a:xfrm flipV="1">
              <a:off x="2667000" y="3801693"/>
              <a:ext cx="209549" cy="269419"/>
            </a:xfrm>
            <a:prstGeom prst="triangle">
              <a:avLst/>
            </a:prstGeom>
            <a:solidFill>
              <a:schemeClr val="bg1"/>
            </a:solidFill>
            <a:ln w="187325" cap="sq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DACA976-D334-459B-8D42-28BA89817869}"/>
              </a:ext>
            </a:extLst>
          </p:cNvPr>
          <p:cNvGrpSpPr/>
          <p:nvPr/>
        </p:nvGrpSpPr>
        <p:grpSpPr>
          <a:xfrm>
            <a:off x="4148041" y="1911437"/>
            <a:ext cx="1648639" cy="3095869"/>
            <a:chOff x="1581150" y="1301261"/>
            <a:chExt cx="1475025" cy="2769851"/>
          </a:xfrm>
          <a:effectLst>
            <a:outerShdw dist="3683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6" name="순서도: 수동 입력 35">
              <a:extLst>
                <a:ext uri="{FF2B5EF4-FFF2-40B4-BE49-F238E27FC236}">
                  <a16:creationId xmlns:a16="http://schemas.microsoft.com/office/drawing/2014/main" id="{FD2CD18E-18D1-4054-8535-70BE0E5C1AF9}"/>
                </a:ext>
              </a:extLst>
            </p:cNvPr>
            <p:cNvSpPr/>
            <p:nvPr/>
          </p:nvSpPr>
          <p:spPr>
            <a:xfrm>
              <a:off x="1581150" y="1301261"/>
              <a:ext cx="1475025" cy="2303585"/>
            </a:xfrm>
            <a:prstGeom prst="flowChartManualInput">
              <a:avLst/>
            </a:prstGeom>
            <a:solidFill>
              <a:schemeClr val="bg1"/>
            </a:solidFill>
            <a:ln w="444500"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CA098DFA-78C1-419D-927A-7FA5AA57F950}"/>
                </a:ext>
              </a:extLst>
            </p:cNvPr>
            <p:cNvSpPr/>
            <p:nvPr/>
          </p:nvSpPr>
          <p:spPr>
            <a:xfrm flipV="1">
              <a:off x="2667000" y="3801693"/>
              <a:ext cx="209549" cy="269419"/>
            </a:xfrm>
            <a:prstGeom prst="triangle">
              <a:avLst/>
            </a:prstGeom>
            <a:solidFill>
              <a:schemeClr val="bg1"/>
            </a:solidFill>
            <a:ln w="187325" cap="sq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Freeform 11">
            <a:extLst>
              <a:ext uri="{FF2B5EF4-FFF2-40B4-BE49-F238E27FC236}">
                <a16:creationId xmlns:a16="http://schemas.microsoft.com/office/drawing/2014/main" id="{8B5C5C83-9CB3-4B3B-A955-E0B65DAAB590}"/>
              </a:ext>
            </a:extLst>
          </p:cNvPr>
          <p:cNvSpPr>
            <a:spLocks noEditPoints="1"/>
          </p:cNvSpPr>
          <p:nvPr/>
        </p:nvSpPr>
        <p:spPr bwMode="auto">
          <a:xfrm>
            <a:off x="4810021" y="2666172"/>
            <a:ext cx="366309" cy="449724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39BBB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8D28C8-6784-4190-8F25-9DF3111F6D8B}"/>
              </a:ext>
            </a:extLst>
          </p:cNvPr>
          <p:cNvSpPr txBox="1"/>
          <p:nvPr/>
        </p:nvSpPr>
        <p:spPr>
          <a:xfrm>
            <a:off x="3936667" y="3298315"/>
            <a:ext cx="2058095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39BB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E90DBD0-288A-4529-A1E9-F81028791F4E}"/>
              </a:ext>
            </a:extLst>
          </p:cNvPr>
          <p:cNvGrpSpPr/>
          <p:nvPr/>
        </p:nvGrpSpPr>
        <p:grpSpPr>
          <a:xfrm>
            <a:off x="7541465" y="1911437"/>
            <a:ext cx="1648639" cy="3095869"/>
            <a:chOff x="1581150" y="1301261"/>
            <a:chExt cx="1475025" cy="2769851"/>
          </a:xfrm>
          <a:effectLst>
            <a:outerShdw blurRad="304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42" name="순서도: 수동 입력 41">
              <a:extLst>
                <a:ext uri="{FF2B5EF4-FFF2-40B4-BE49-F238E27FC236}">
                  <a16:creationId xmlns:a16="http://schemas.microsoft.com/office/drawing/2014/main" id="{29457A9C-0AB9-4B5D-87B5-8F9936D4D3F2}"/>
                </a:ext>
              </a:extLst>
            </p:cNvPr>
            <p:cNvSpPr/>
            <p:nvPr/>
          </p:nvSpPr>
          <p:spPr>
            <a:xfrm>
              <a:off x="1581150" y="1301261"/>
              <a:ext cx="1475025" cy="2303585"/>
            </a:xfrm>
            <a:prstGeom prst="flowChartManualInput">
              <a:avLst/>
            </a:prstGeom>
            <a:solidFill>
              <a:schemeClr val="bg1"/>
            </a:solidFill>
            <a:ln w="444500"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3726B8C5-ED08-4258-9095-21D0A0828084}"/>
                </a:ext>
              </a:extLst>
            </p:cNvPr>
            <p:cNvSpPr/>
            <p:nvPr/>
          </p:nvSpPr>
          <p:spPr>
            <a:xfrm flipV="1">
              <a:off x="2667000" y="3801693"/>
              <a:ext cx="209549" cy="269419"/>
            </a:xfrm>
            <a:prstGeom prst="triangle">
              <a:avLst/>
            </a:prstGeom>
            <a:solidFill>
              <a:schemeClr val="bg1"/>
            </a:solidFill>
            <a:ln w="187325" cap="sq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6EE87B3-B7F8-4FA6-81DB-1E2B86CD1C95}"/>
              </a:ext>
            </a:extLst>
          </p:cNvPr>
          <p:cNvGrpSpPr/>
          <p:nvPr/>
        </p:nvGrpSpPr>
        <p:grpSpPr>
          <a:xfrm>
            <a:off x="7541465" y="1911437"/>
            <a:ext cx="1648639" cy="3095869"/>
            <a:chOff x="1581150" y="1301261"/>
            <a:chExt cx="1475025" cy="2769851"/>
          </a:xfrm>
          <a:effectLst>
            <a:outerShdw dist="3683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5" name="순서도: 수동 입력 44">
              <a:extLst>
                <a:ext uri="{FF2B5EF4-FFF2-40B4-BE49-F238E27FC236}">
                  <a16:creationId xmlns:a16="http://schemas.microsoft.com/office/drawing/2014/main" id="{0BF7B53F-3565-459F-9190-2979B1D6F211}"/>
                </a:ext>
              </a:extLst>
            </p:cNvPr>
            <p:cNvSpPr/>
            <p:nvPr/>
          </p:nvSpPr>
          <p:spPr>
            <a:xfrm>
              <a:off x="1581150" y="1301261"/>
              <a:ext cx="1475025" cy="2303585"/>
            </a:xfrm>
            <a:prstGeom prst="flowChartManualInput">
              <a:avLst/>
            </a:prstGeom>
            <a:solidFill>
              <a:schemeClr val="bg1"/>
            </a:solidFill>
            <a:ln w="444500"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60B6A9CD-9A05-4107-95CD-1754628E11FC}"/>
                </a:ext>
              </a:extLst>
            </p:cNvPr>
            <p:cNvSpPr/>
            <p:nvPr/>
          </p:nvSpPr>
          <p:spPr>
            <a:xfrm flipV="1">
              <a:off x="2667000" y="3801693"/>
              <a:ext cx="209549" cy="269419"/>
            </a:xfrm>
            <a:prstGeom prst="triangle">
              <a:avLst/>
            </a:prstGeom>
            <a:solidFill>
              <a:schemeClr val="bg1"/>
            </a:solidFill>
            <a:ln w="187325" cap="sq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Freeform 11">
            <a:extLst>
              <a:ext uri="{FF2B5EF4-FFF2-40B4-BE49-F238E27FC236}">
                <a16:creationId xmlns:a16="http://schemas.microsoft.com/office/drawing/2014/main" id="{A2B44500-5C3F-4700-A823-63BC2B81EA94}"/>
              </a:ext>
            </a:extLst>
          </p:cNvPr>
          <p:cNvSpPr>
            <a:spLocks noEditPoints="1"/>
          </p:cNvSpPr>
          <p:nvPr/>
        </p:nvSpPr>
        <p:spPr bwMode="auto">
          <a:xfrm>
            <a:off x="8203445" y="2666172"/>
            <a:ext cx="366309" cy="449724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FFC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50BFBE6-5251-4B0F-AE7B-A0ADC3BC19FB}"/>
              </a:ext>
            </a:extLst>
          </p:cNvPr>
          <p:cNvSpPr txBox="1"/>
          <p:nvPr/>
        </p:nvSpPr>
        <p:spPr>
          <a:xfrm>
            <a:off x="7330091" y="3298315"/>
            <a:ext cx="2058095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1621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3103</TotalTime>
  <Words>219</Words>
  <Application>Microsoft Office PowerPoint</Application>
  <PresentationFormat>와이드스크린</PresentationFormat>
  <Paragraphs>79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맑은 고딕</vt:lpstr>
      <vt:lpstr>Arial Rounded MT Bold</vt:lpstr>
      <vt:lpstr>Microsoft YaHei UI</vt:lpstr>
      <vt:lpstr>Arial</vt:lpstr>
      <vt:lpstr>나눔스퀘어 Bold</vt:lpstr>
      <vt:lpstr>Wingdings</vt:lpstr>
      <vt:lpstr>나눔스퀘어 ExtraBold</vt:lpstr>
      <vt:lpstr>나눔스퀘어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YooHyeonJi</cp:lastModifiedBy>
  <cp:revision>515</cp:revision>
  <dcterms:created xsi:type="dcterms:W3CDTF">2018-08-02T07:05:36Z</dcterms:created>
  <dcterms:modified xsi:type="dcterms:W3CDTF">2019-05-08T09:39:44Z</dcterms:modified>
</cp:coreProperties>
</file>