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9" r:id="rId4"/>
    <p:sldId id="275" r:id="rId5"/>
    <p:sldId id="259" r:id="rId6"/>
    <p:sldId id="280" r:id="rId7"/>
    <p:sldId id="277" r:id="rId8"/>
    <p:sldId id="285" r:id="rId9"/>
    <p:sldId id="286" r:id="rId10"/>
    <p:sldId id="287" r:id="rId11"/>
    <p:sldId id="281" r:id="rId12"/>
    <p:sldId id="283" r:id="rId13"/>
    <p:sldId id="268" r:id="rId14"/>
    <p:sldId id="28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.wikipedia.org/wiki/Datei:User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svgsilh.com/image/1970473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ixabay.com/ko/illustrations/%EC%BB%B4%ED%93%A8%ED%84%B0-%EB%AA%A8%EB%8B%88%ED%84%B0-%ED%99%94%EB%A9%B4-%EA%B8%B0%EC%88%A0-2653375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User_font_awesome.sv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970473.html" TargetMode="External"/><Relationship Id="rId3" Type="http://schemas.openxmlformats.org/officeDocument/2006/relationships/hyperlink" Target="https://commons.wikimedia.org/wiki/File:Eye-Black.png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-Black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766936" y="3145008"/>
            <a:ext cx="8658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진행계획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28484" y="420162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팀</a:t>
            </a:r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20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작업</a:t>
              </a:r>
              <a:endParaRPr kumimoji="1" lang="ja-JP" altLang="en-US" sz="1100" dirty="0"/>
            </a:p>
          </p:txBody>
        </p:sp>
      </p:grp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7213993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758462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8669524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467B25-3448-46D6-B18A-C4D390275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3024" y="4701362"/>
            <a:ext cx="2150153" cy="2150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EF05FA-8B11-4041-A04B-0DFFA593EB2A}"/>
              </a:ext>
            </a:extLst>
          </p:cNvPr>
          <p:cNvSpPr txBox="1"/>
          <p:nvPr/>
        </p:nvSpPr>
        <p:spPr>
          <a:xfrm>
            <a:off x="8203370" y="401277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편의를 고려한 데이터로 정제</a:t>
            </a:r>
          </a:p>
        </p:txBody>
      </p:sp>
      <p:pic>
        <p:nvPicPr>
          <p:cNvPr id="1026" name="Picture 2" descr="microsoft excel에 대한 이미지 검색결과">
            <a:extLst>
              <a:ext uri="{FF2B5EF4-FFF2-40B4-BE49-F238E27FC236}">
                <a16:creationId xmlns:a16="http://schemas.microsoft.com/office/drawing/2014/main" id="{37535129-96A6-43EB-A0D1-2C314920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4" y="5002973"/>
            <a:ext cx="684201" cy="6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logo에 대한 이미지 검색결과">
            <a:extLst>
              <a:ext uri="{FF2B5EF4-FFF2-40B4-BE49-F238E27FC236}">
                <a16:creationId xmlns:a16="http://schemas.microsoft.com/office/drawing/2014/main" id="{A1CB6BEF-0B19-40FD-B807-9EBB0E4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99" y="4953925"/>
            <a:ext cx="955085" cy="69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364855" y="3394213"/>
            <a:ext cx="7462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수행 계획 및 예상 과제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638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개발 환경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07E0A91-8B1E-4AF5-92C2-71E34A22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5" y="2085863"/>
            <a:ext cx="1156236" cy="895150"/>
          </a:xfrm>
          <a:prstGeom prst="rect">
            <a:avLst/>
          </a:prstGeom>
          <a:ln>
            <a:noFill/>
          </a:ln>
        </p:spPr>
      </p:pic>
      <p:sp>
        <p:nvSpPr>
          <p:cNvPr id="31" name="テキスト ボックス 122">
            <a:extLst>
              <a:ext uri="{FF2B5EF4-FFF2-40B4-BE49-F238E27FC236}">
                <a16:creationId xmlns:a16="http://schemas.microsoft.com/office/drawing/2014/main" id="{6606AD9A-6676-478C-9112-0152C52EF0CF}"/>
              </a:ext>
            </a:extLst>
          </p:cNvPr>
          <p:cNvSpPr txBox="1"/>
          <p:nvPr/>
        </p:nvSpPr>
        <p:spPr>
          <a:xfrm>
            <a:off x="2785563" y="2167607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Checkmate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</a:t>
            </a:r>
            <a:endParaRPr lang="en-US" altLang="ja-JP" sz="16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長方形 340">
            <a:extLst>
              <a:ext uri="{FF2B5EF4-FFF2-40B4-BE49-F238E27FC236}">
                <a16:creationId xmlns:a16="http://schemas.microsoft.com/office/drawing/2014/main" id="{164DC30D-3C2C-4D63-B630-0AD4ADB8A101}"/>
              </a:ext>
            </a:extLst>
          </p:cNvPr>
          <p:cNvSpPr/>
          <p:nvPr/>
        </p:nvSpPr>
        <p:spPr>
          <a:xfrm>
            <a:off x="2785564" y="2461736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프로세스 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テキスト ボックス 122">
            <a:extLst>
              <a:ext uri="{FF2B5EF4-FFF2-40B4-BE49-F238E27FC236}">
                <a16:creationId xmlns:a16="http://schemas.microsoft.com/office/drawing/2014/main" id="{C5F3D143-2D73-474F-A617-DC116D8E4462}"/>
              </a:ext>
            </a:extLst>
          </p:cNvPr>
          <p:cNvSpPr txBox="1"/>
          <p:nvPr/>
        </p:nvSpPr>
        <p:spPr>
          <a:xfrm>
            <a:off x="1280038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ORACLE DB</a:t>
            </a:r>
          </a:p>
        </p:txBody>
      </p:sp>
      <p:sp>
        <p:nvSpPr>
          <p:cNvPr id="34" name="長方形 340">
            <a:extLst>
              <a:ext uri="{FF2B5EF4-FFF2-40B4-BE49-F238E27FC236}">
                <a16:creationId xmlns:a16="http://schemas.microsoft.com/office/drawing/2014/main" id="{E40C51EF-D467-4C31-B236-D3B3698AB3D6}"/>
              </a:ext>
            </a:extLst>
          </p:cNvPr>
          <p:cNvSpPr/>
          <p:nvPr/>
        </p:nvSpPr>
        <p:spPr>
          <a:xfrm>
            <a:off x="1280039" y="4370318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35" name="テキスト ボックス 122">
            <a:extLst>
              <a:ext uri="{FF2B5EF4-FFF2-40B4-BE49-F238E27FC236}">
                <a16:creationId xmlns:a16="http://schemas.microsoft.com/office/drawing/2014/main" id="{7159DFBD-3A48-4128-B76B-1A05B6D2FD73}"/>
              </a:ext>
            </a:extLst>
          </p:cNvPr>
          <p:cNvSpPr txBox="1"/>
          <p:nvPr/>
        </p:nvSpPr>
        <p:spPr>
          <a:xfrm>
            <a:off x="9177568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36" name="長方形 340">
            <a:extLst>
              <a:ext uri="{FF2B5EF4-FFF2-40B4-BE49-F238E27FC236}">
                <a16:creationId xmlns:a16="http://schemas.microsoft.com/office/drawing/2014/main" id="{340DA04E-6ED1-45A9-ADB1-F69D86E4D862}"/>
              </a:ext>
            </a:extLst>
          </p:cNvPr>
          <p:cNvSpPr/>
          <p:nvPr/>
        </p:nvSpPr>
        <p:spPr>
          <a:xfrm>
            <a:off x="9177568" y="4370318"/>
            <a:ext cx="143501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세부 프로세스</a:t>
            </a:r>
            <a:r>
              <a:rPr lang="en-US" altLang="ko-KR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テキスト ボックス 122">
            <a:extLst>
              <a:ext uri="{FF2B5EF4-FFF2-40B4-BE49-F238E27FC236}">
                <a16:creationId xmlns:a16="http://schemas.microsoft.com/office/drawing/2014/main" id="{D5A03BC6-77BE-4A40-89A8-6F365C5E86E8}"/>
              </a:ext>
            </a:extLst>
          </p:cNvPr>
          <p:cNvSpPr txBox="1"/>
          <p:nvPr/>
        </p:nvSpPr>
        <p:spPr>
          <a:xfrm>
            <a:off x="7559265" y="2249351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.NET WPF</a:t>
            </a:r>
          </a:p>
        </p:txBody>
      </p:sp>
      <p:sp>
        <p:nvSpPr>
          <p:cNvPr id="38" name="長方形 340">
            <a:extLst>
              <a:ext uri="{FF2B5EF4-FFF2-40B4-BE49-F238E27FC236}">
                <a16:creationId xmlns:a16="http://schemas.microsoft.com/office/drawing/2014/main" id="{97C7E041-3546-47A4-BF81-F619F27F7B54}"/>
              </a:ext>
            </a:extLst>
          </p:cNvPr>
          <p:cNvSpPr/>
          <p:nvPr/>
        </p:nvSpPr>
        <p:spPr>
          <a:xfrm>
            <a:off x="7559265" y="2543480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GUI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39" name="Picture 2" descr="Oracle DB logo에 대한 이미지 검색결과">
            <a:extLst>
              <a:ext uri="{FF2B5EF4-FFF2-40B4-BE49-F238E27FC236}">
                <a16:creationId xmlns:a16="http://schemas.microsoft.com/office/drawing/2014/main" id="{142994B0-A3EC-4BF4-995E-3BC0DE1F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68" y="3874836"/>
            <a:ext cx="1593154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PF logo에 대한 이미지 검색결과">
            <a:extLst>
              <a:ext uri="{FF2B5EF4-FFF2-40B4-BE49-F238E27FC236}">
                <a16:creationId xmlns:a16="http://schemas.microsoft.com/office/drawing/2014/main" id="{AA7A212F-DCB8-4B32-BC2D-B46F2784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6" y="2120473"/>
            <a:ext cx="806430" cy="80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# logo에 대한 이미지 검색결과">
            <a:extLst>
              <a:ext uri="{FF2B5EF4-FFF2-40B4-BE49-F238E27FC236}">
                <a16:creationId xmlns:a16="http://schemas.microsoft.com/office/drawing/2014/main" id="{F5BC414E-9524-4F46-9D90-CE020C58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9" y="3874836"/>
            <a:ext cx="833681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 descr="전자기기, 컴퓨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9283A4AA-510E-47AB-9BA8-A63C0D157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14845" y="3267338"/>
            <a:ext cx="3756850" cy="26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⊙데이터 보고 프로세스 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예상 주요과제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57" name="表 6">
            <a:extLst>
              <a:ext uri="{FF2B5EF4-FFF2-40B4-BE49-F238E27FC236}">
                <a16:creationId xmlns:a16="http://schemas.microsoft.com/office/drawing/2014/main" id="{8814EEAD-3A40-469D-BE50-069EBC6D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97"/>
              </p:ext>
            </p:extLst>
          </p:nvPr>
        </p:nvGraphicFramePr>
        <p:xfrm>
          <a:off x="169323" y="1609995"/>
          <a:ext cx="11631436" cy="38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과제명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 분석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 err="1"/>
                        <a:t>크롤링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편의성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94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문제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데이터를 거르기 위한 프로세스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특정 사이트 </a:t>
                      </a:r>
                      <a:r>
                        <a:rPr kumimoji="1" lang="ko-KR" altLang="en-US" dirty="0" err="1"/>
                        <a:t>크롤링이</a:t>
                      </a:r>
                      <a:r>
                        <a:rPr kumimoji="1" lang="ko-KR" altLang="en-US" dirty="0"/>
                        <a:t> 난해할 수 있음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사용자의 편의성을 고려한 </a:t>
                      </a:r>
                      <a:r>
                        <a:rPr kumimoji="1" lang="en-US" altLang="ko-KR" dirty="0"/>
                        <a:t>UI</a:t>
                      </a:r>
                      <a:r>
                        <a:rPr kumimoji="1" lang="ko-KR" altLang="en-US" dirty="0"/>
                        <a:t>가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해결 방안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알고리즘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AI </a:t>
                      </a:r>
                      <a:r>
                        <a:rPr kumimoji="1" lang="ko-KR" altLang="en-US" dirty="0"/>
                        <a:t>활용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필요시 타 도구 이용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(Selenium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개발 도구 이용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ja-JP" dirty="0"/>
                        <a:t>(WPA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예상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상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중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하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4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413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주제 소개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주제 선정 배경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890047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485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수행 계획 및 예상 과제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817702" y="3394213"/>
            <a:ext cx="6556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주제 소개 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2243581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중고장터에 대한 이미지 검색결과">
              <a:extLst>
                <a:ext uri="{FF2B5EF4-FFF2-40B4-BE49-F238E27FC236}">
                  <a16:creationId xmlns:a16="http://schemas.microsoft.com/office/drawing/2014/main" id="{EC05A329-5E15-4034-B728-A7E6101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3582635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장터에 대한 이미지 검색결과">
              <a:extLst>
                <a:ext uri="{FF2B5EF4-FFF2-40B4-BE49-F238E27FC236}">
                  <a16:creationId xmlns:a16="http://schemas.microsoft.com/office/drawing/2014/main" id="{FCAB59AA-4C62-414F-99F6-3964B1635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03" y="2234290"/>
              <a:ext cx="1131046" cy="113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중고장터에 대한 이미지 검색결과">
              <a:extLst>
                <a:ext uri="{FF2B5EF4-FFF2-40B4-BE49-F238E27FC236}">
                  <a16:creationId xmlns:a16="http://schemas.microsoft.com/office/drawing/2014/main" id="{C43490BD-139D-466B-B041-1A9B706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06" y="3582635"/>
              <a:ext cx="1150443" cy="11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2718033" y="5269670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636034" y="3394213"/>
            <a:ext cx="4919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주제 선정 배경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01422" y="341299"/>
            <a:ext cx="10019881" cy="92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중고 물품 데이터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171047" y="2493079"/>
            <a:ext cx="10535950" cy="3756076"/>
            <a:chOff x="-629212" y="1492779"/>
            <a:chExt cx="10992023" cy="395035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-629212" y="1933268"/>
              <a:ext cx="10992023" cy="3509869"/>
              <a:chOff x="-629212" y="1933268"/>
              <a:chExt cx="10992023" cy="3509869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-51105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601876" y="4799025"/>
                <a:ext cx="192726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-629212" y="5176087"/>
                <a:ext cx="3595133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포털 및 쇼핑몰 사이트에 의해 잘 정리된 제품별 데이터</a:t>
                </a:r>
                <a:endParaRPr kumimoji="1" lang="ja-JP" altLang="en-US" sz="1050" dirty="0"/>
              </a:p>
            </p:txBody>
          </p:sp>
          <p:sp>
            <p:nvSpPr>
              <p:cNvPr id="29" name="正方形/長方形 10">
                <a:extLst>
                  <a:ext uri="{FF2B5EF4-FFF2-40B4-BE49-F238E27FC236}">
                    <a16:creationId xmlns:a16="http://schemas.microsoft.com/office/drawing/2014/main" id="{12AB301F-C2F5-4C8E-9B53-10F01A425DCD}"/>
                  </a:ext>
                </a:extLst>
              </p:cNvPr>
              <p:cNvSpPr/>
              <p:nvPr/>
            </p:nvSpPr>
            <p:spPr>
              <a:xfrm>
                <a:off x="635632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テキスト ボックス 12">
                <a:extLst>
                  <a:ext uri="{FF2B5EF4-FFF2-40B4-BE49-F238E27FC236}">
                    <a16:creationId xmlns:a16="http://schemas.microsoft.com/office/drawing/2014/main" id="{19F97333-FCB8-44D5-B8B4-6D28409B138C}"/>
                  </a:ext>
                </a:extLst>
              </p:cNvPr>
              <p:cNvSpPr txBox="1"/>
              <p:nvPr/>
            </p:nvSpPr>
            <p:spPr>
              <a:xfrm>
                <a:off x="6767679" y="5176087"/>
                <a:ext cx="3595132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정리되지 않고 허위 정보가 많은 데이터</a:t>
                </a:r>
                <a:endParaRPr kumimoji="1" lang="ja-JP" altLang="en-US" sz="1050" dirty="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410945" y="1492779"/>
              <a:ext cx="8597461" cy="420806"/>
              <a:chOff x="-8838409" y="1492779"/>
              <a:chExt cx="8597461" cy="420806"/>
            </a:xfrm>
          </p:grpSpPr>
          <p:sp>
            <p:nvSpPr>
              <p:cNvPr id="30" name="テキスト ボックス 24">
                <a:extLst>
                  <a:ext uri="{FF2B5EF4-FFF2-40B4-BE49-F238E27FC236}">
                    <a16:creationId xmlns:a16="http://schemas.microsoft.com/office/drawing/2014/main" id="{C415AF23-4724-4B1A-88C7-BAD7FFB334FB}"/>
                  </a:ext>
                </a:extLst>
              </p:cNvPr>
              <p:cNvSpPr txBox="1"/>
              <p:nvPr/>
            </p:nvSpPr>
            <p:spPr>
              <a:xfrm>
                <a:off x="-8838409" y="1492779"/>
                <a:ext cx="160415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신제품 정보</a:t>
                </a:r>
                <a:endParaRPr kumimoji="1" lang="ja-JP" altLang="en-US" sz="2000" b="1" dirty="0"/>
              </a:p>
            </p:txBody>
          </p:sp>
          <p:sp>
            <p:nvSpPr>
              <p:cNvPr id="31" name="テキスト ボックス 24">
                <a:extLst>
                  <a:ext uri="{FF2B5EF4-FFF2-40B4-BE49-F238E27FC236}">
                    <a16:creationId xmlns:a16="http://schemas.microsoft.com/office/drawing/2014/main" id="{7C2D9CBD-2E23-4B3D-BBAA-FA35924BBF99}"/>
                  </a:ext>
                </a:extLst>
              </p:cNvPr>
              <p:cNvSpPr txBox="1"/>
              <p:nvPr/>
            </p:nvSpPr>
            <p:spPr>
              <a:xfrm>
                <a:off x="-2186276" y="1492779"/>
                <a:ext cx="194532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중고 제품 정보</a:t>
                </a:r>
                <a:endParaRPr kumimoji="1" lang="ja-JP" altLang="en-US" sz="2000" b="1" dirty="0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E4B703-F15C-4261-9C23-C8A7FE61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64" y="2995136"/>
            <a:ext cx="2989567" cy="2891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FB7AA-AA17-4549-9C87-74DD0EBC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10" y="2995136"/>
            <a:ext cx="3088943" cy="28910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F73B74-F4E6-4BEA-B61A-A7AAE0EF6DA8}"/>
              </a:ext>
            </a:extLst>
          </p:cNvPr>
          <p:cNvSpPr txBox="1"/>
          <p:nvPr/>
        </p:nvSpPr>
        <p:spPr>
          <a:xfrm>
            <a:off x="5408440" y="3645237"/>
            <a:ext cx="1553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VS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800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676665"/>
            <a:chOff x="723543" y="5827240"/>
            <a:chExt cx="2508637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A9C15-786E-4299-AECB-654BC73C9C6E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사이트의 실시간 모니터링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B47D1-FC15-49B4-A77A-C445F3B3D10F}"/>
              </a:ext>
            </a:extLst>
          </p:cNvPr>
          <p:cNvSpPr/>
          <p:nvPr/>
        </p:nvSpPr>
        <p:spPr>
          <a:xfrm>
            <a:off x="4565190" y="492796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문제 즉각 보고 후 사용자에 의한 조치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F3AE658-E687-4578-8056-879AB91CCB1F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0C3BE-C47D-4506-A4DF-012DD7DA77E7}"/>
              </a:ext>
            </a:extLst>
          </p:cNvPr>
          <p:cNvSpPr txBox="1"/>
          <p:nvPr/>
        </p:nvSpPr>
        <p:spPr>
          <a:xfrm>
            <a:off x="8061821" y="40127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발견</a:t>
            </a:r>
          </a:p>
        </p:txBody>
      </p:sp>
    </p:spTree>
    <p:extLst>
      <p:ext uri="{BB962C8B-B14F-4D97-AF65-F5344CB8AC3E}">
        <p14:creationId xmlns:p14="http://schemas.microsoft.com/office/powerpoint/2010/main" val="50452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03C16-8C45-4737-ADDB-24FA5CE02F62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웹 주소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</a:t>
            </a:r>
            <a:r>
              <a:rPr lang="ko-KR" altLang="en-US" b="1" dirty="0"/>
              <a:t>거래 장소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7213993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758462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8669524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389</Words>
  <Application>Microsoft Office PowerPoint</Application>
  <PresentationFormat>와이드스크린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23</cp:revision>
  <dcterms:created xsi:type="dcterms:W3CDTF">2019-06-16T11:26:11Z</dcterms:created>
  <dcterms:modified xsi:type="dcterms:W3CDTF">2019-10-10T16:08:04Z</dcterms:modified>
</cp:coreProperties>
</file>