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9" r:id="rId4"/>
    <p:sldId id="275" r:id="rId5"/>
    <p:sldId id="259" r:id="rId6"/>
    <p:sldId id="280" r:id="rId7"/>
    <p:sldId id="288" r:id="rId8"/>
    <p:sldId id="277" r:id="rId9"/>
    <p:sldId id="285" r:id="rId10"/>
    <p:sldId id="286" r:id="rId11"/>
    <p:sldId id="287" r:id="rId12"/>
    <p:sldId id="281" r:id="rId13"/>
    <p:sldId id="283" r:id="rId14"/>
    <p:sldId id="268" r:id="rId15"/>
    <p:sldId id="284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 showGuides="1">
      <p:cViewPr varScale="1">
        <p:scale>
          <a:sx n="107" d="100"/>
          <a:sy n="107" d="100"/>
        </p:scale>
        <p:origin x="750" y="96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5B91-1F8A-452E-88D2-8EEF51BE6FDB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4306-6A9D-4F8E-B9CF-2F1DBA32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1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저희가 구상한 개발 환경은 다음과 같음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9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주요과제는 다음과 같음</a:t>
            </a:r>
            <a:r>
              <a:rPr lang="en-US" altLang="ko-KR" dirty="0"/>
              <a:t>. </a:t>
            </a:r>
            <a:r>
              <a:rPr lang="ko-KR" altLang="en-US" dirty="0"/>
              <a:t>우선 가장 중요한 허위 데이터 분석</a:t>
            </a:r>
            <a:r>
              <a:rPr lang="en-US" altLang="ko-KR" dirty="0"/>
              <a:t>. </a:t>
            </a:r>
            <a:r>
              <a:rPr lang="ko-KR" altLang="en-US" dirty="0"/>
              <a:t>사람이 수행할 때는 과하게 별이 </a:t>
            </a:r>
            <a:r>
              <a:rPr lang="ko-KR" altLang="en-US" dirty="0" err="1"/>
              <a:t>많다던가</a:t>
            </a:r>
            <a:r>
              <a:rPr lang="ko-KR" altLang="en-US" dirty="0"/>
              <a:t> 가격이 과하게 싸게 </a:t>
            </a:r>
            <a:r>
              <a:rPr lang="ko-KR" altLang="en-US" dirty="0" err="1"/>
              <a:t>올라왔다던가</a:t>
            </a:r>
            <a:r>
              <a:rPr lang="ko-KR" altLang="en-US" dirty="0"/>
              <a:t> 하는 품목을 알아서 걸러내는데 해당 서비스는 그러지 못할 확률이 매우 높아요</a:t>
            </a:r>
            <a:r>
              <a:rPr lang="en-US" altLang="ko-KR" dirty="0"/>
              <a:t>. </a:t>
            </a:r>
            <a:r>
              <a:rPr lang="ko-KR" altLang="en-US" dirty="0"/>
              <a:t>이 과제가 저희가 생각한 가장 어려운 과제</a:t>
            </a:r>
            <a:r>
              <a:rPr lang="en-US" altLang="ko-KR" dirty="0"/>
              <a:t>. </a:t>
            </a:r>
            <a:r>
              <a:rPr lang="ko-KR" altLang="en-US" dirty="0"/>
              <a:t>이에 관련 알고리즘을 개발하거나 </a:t>
            </a:r>
            <a:r>
              <a:rPr lang="en-US" altLang="ko-KR" dirty="0"/>
              <a:t>AI</a:t>
            </a:r>
            <a:r>
              <a:rPr lang="ko-KR" altLang="en-US" dirty="0"/>
              <a:t>를 이용하여 허위 데이터를 거르는 작업을 최우선 해결 과제로 생각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두번쨰는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시 사이트에 따라 </a:t>
            </a:r>
            <a:r>
              <a:rPr lang="ko-KR" altLang="en-US" dirty="0" err="1"/>
              <a:t>크롤링이</a:t>
            </a:r>
            <a:r>
              <a:rPr lang="ko-KR" altLang="en-US" dirty="0"/>
              <a:t> 어려울 수 있음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SELENIUM </a:t>
            </a:r>
            <a:r>
              <a:rPr lang="ko-KR" altLang="en-US" dirty="0"/>
              <a:t>타 도구를 이용해서 개발 작업 진행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세번째는 사용자의 편의를 고려한 </a:t>
            </a:r>
            <a:r>
              <a:rPr lang="en-US" altLang="ko-KR" dirty="0"/>
              <a:t>UI </a:t>
            </a:r>
            <a:r>
              <a:rPr lang="ko-KR" altLang="en-US" dirty="0"/>
              <a:t>필요 관련 개발 도구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3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분명히 중고거래가 가격면에서 좋은 점이 있는데 꺼리는 사람이 많음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신제품의 경우 잘 정리되어 포털에 검색한 결과가 나옴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반면 중고 제품의 경우 가격 정보를 얻으려면 이곳저곳 검색하면서 </a:t>
            </a:r>
            <a:r>
              <a:rPr lang="ko-KR" altLang="en-US" dirty="0" err="1"/>
              <a:t>뒤져야함</a:t>
            </a:r>
            <a:r>
              <a:rPr lang="en-US" altLang="ko-KR" dirty="0"/>
              <a:t>(</a:t>
            </a:r>
            <a:r>
              <a:rPr lang="ko-KR" altLang="en-US" dirty="0"/>
              <a:t>허위매물도 많음</a:t>
            </a:r>
            <a:r>
              <a:rPr lang="en-US" altLang="ko-KR" dirty="0"/>
              <a:t>) </a:t>
            </a:r>
            <a:r>
              <a:rPr lang="ko-KR" altLang="en-US" dirty="0"/>
              <a:t>기왕 사기로 했으면 </a:t>
            </a:r>
            <a:r>
              <a:rPr lang="ko-KR" altLang="en-US" dirty="0" err="1"/>
              <a:t>여러곳에서</a:t>
            </a:r>
            <a:r>
              <a:rPr lang="ko-KR" altLang="en-US" dirty="0"/>
              <a:t> 알아봐야</a:t>
            </a:r>
            <a:r>
              <a:rPr lang="en-US" altLang="ko-KR" dirty="0"/>
              <a:t>.. – </a:t>
            </a:r>
            <a:r>
              <a:rPr lang="ko-KR" altLang="en-US" dirty="0"/>
              <a:t>내 시간이 중고 가격차이보다 비싸다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4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중고 거래 특징을 </a:t>
            </a:r>
            <a:r>
              <a:rPr lang="ko-KR" altLang="en-US" dirty="0" err="1"/>
              <a:t>정리해보았음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가격 정보를 검색하기가 매우 어렵다</a:t>
            </a:r>
            <a:r>
              <a:rPr lang="en-US" altLang="ko-KR" dirty="0"/>
              <a:t>. </a:t>
            </a:r>
            <a:r>
              <a:rPr lang="ko-KR" altLang="en-US" dirty="0"/>
              <a:t>중고 거래의 특성상</a:t>
            </a:r>
            <a:r>
              <a:rPr lang="en-US" altLang="ko-KR" dirty="0"/>
              <a:t> </a:t>
            </a:r>
            <a:r>
              <a:rPr lang="ko-KR" altLang="en-US" dirty="0"/>
              <a:t>원하는 물건과 조건에 맞는 판매자를 찾아보기 위해 많은 매물을 검색해야 함</a:t>
            </a:r>
            <a:r>
              <a:rPr lang="en-US" altLang="ko-KR" dirty="0"/>
              <a:t>. </a:t>
            </a:r>
            <a:r>
              <a:rPr lang="ko-KR" altLang="en-US" dirty="0"/>
              <a:t>이를 수행할 자동화 프로세스의 필요성을 느낌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일반인이 사고 파는 물건인지라 급하게 처리하는 매우 싼 물건 등 거래 품목의 가격 변동이 매우 심함</a:t>
            </a:r>
            <a:r>
              <a:rPr lang="en-US" altLang="ko-KR" dirty="0"/>
              <a:t>. </a:t>
            </a:r>
            <a:r>
              <a:rPr lang="ko-KR" altLang="en-US" dirty="0"/>
              <a:t>이를 위해 주기적으로 데이터를 수집할 필요가 있음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경험해보신 분들도 많겠지만 허위 매물 등 사기의 위험 매우 높음</a:t>
            </a:r>
            <a:r>
              <a:rPr lang="en-US" altLang="ko-KR" dirty="0"/>
              <a:t>. </a:t>
            </a:r>
            <a:r>
              <a:rPr lang="ko-KR" altLang="en-US" dirty="0"/>
              <a:t>해당 부분을 해결하기 위한 검증 절차 필요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다시말하지만</a:t>
            </a:r>
            <a:r>
              <a:rPr lang="ko-KR" altLang="en-US" dirty="0"/>
              <a:t> 사람이 가능한 영역</a:t>
            </a:r>
            <a:r>
              <a:rPr lang="en-US" altLang="ko-KR" dirty="0"/>
              <a:t>. BUT </a:t>
            </a:r>
            <a:r>
              <a:rPr lang="ko-KR" altLang="en-US" dirty="0"/>
              <a:t>시간</a:t>
            </a:r>
            <a:r>
              <a:rPr lang="en-US" altLang="ko-KR" dirty="0"/>
              <a:t>!!!!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저러한 문제를 해결하기 위해 </a:t>
            </a:r>
            <a:r>
              <a:rPr lang="en-US" altLang="ko-KR" dirty="0"/>
              <a:t>RPA</a:t>
            </a:r>
            <a:r>
              <a:rPr lang="ko-KR" altLang="en-US" dirty="0"/>
              <a:t>의 도입이 시급하다고 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RPA</a:t>
            </a:r>
            <a:r>
              <a:rPr lang="ko-KR" altLang="en-US" dirty="0"/>
              <a:t>가 제공하는 기능</a:t>
            </a:r>
            <a:r>
              <a:rPr lang="en-US" altLang="ko-KR" dirty="0"/>
              <a:t>(</a:t>
            </a:r>
            <a:r>
              <a:rPr lang="ko-KR" altLang="en-US" dirty="0"/>
              <a:t>이번 기업사회 프로젝트의 과제</a:t>
            </a:r>
            <a:r>
              <a:rPr lang="en-US" altLang="ko-KR" dirty="0"/>
              <a:t>)</a:t>
            </a:r>
            <a:r>
              <a:rPr lang="ko-KR" altLang="en-US" dirty="0"/>
              <a:t>에 대해서 </a:t>
            </a:r>
            <a:r>
              <a:rPr lang="ko-KR" altLang="en-US" dirty="0" err="1"/>
              <a:t>생각해보았음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세가지 분류 </a:t>
            </a:r>
            <a:r>
              <a:rPr lang="en-US" altLang="ko-KR" dirty="0"/>
              <a:t>1) </a:t>
            </a:r>
            <a:r>
              <a:rPr lang="ko-KR" altLang="en-US" dirty="0"/>
              <a:t>서비스 모니터링 </a:t>
            </a:r>
            <a:r>
              <a:rPr lang="en-US" altLang="ko-KR" dirty="0"/>
              <a:t>: </a:t>
            </a:r>
            <a:r>
              <a:rPr lang="ko-KR" altLang="en-US" dirty="0"/>
              <a:t>주기적으로 자동으로 서비스 모니터링을 하여 해당 서비스에 문제가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수집을 자동적으로 수행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데이터 정제 </a:t>
            </a:r>
            <a:r>
              <a:rPr lang="en-US" altLang="ko-KR" dirty="0"/>
              <a:t>: </a:t>
            </a:r>
            <a:r>
              <a:rPr lang="ko-KR" altLang="en-US" dirty="0"/>
              <a:t>수집한 데이터의 정제</a:t>
            </a:r>
            <a:r>
              <a:rPr lang="en-US" altLang="ko-KR" dirty="0"/>
              <a:t>(</a:t>
            </a:r>
            <a:r>
              <a:rPr lang="ko-KR" altLang="en-US" dirty="0"/>
              <a:t>엑셀 파일 등</a:t>
            </a:r>
            <a:r>
              <a:rPr lang="en-US" altLang="ko-KR" dirty="0"/>
              <a:t>) </a:t>
            </a:r>
            <a:r>
              <a:rPr lang="ko-KR" altLang="en-US" dirty="0"/>
              <a:t>작성하여 유저에게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이제 해당 </a:t>
            </a:r>
            <a:r>
              <a:rPr lang="ko-KR" altLang="en-US" dirty="0" err="1"/>
              <a:t>알피에이</a:t>
            </a:r>
            <a:r>
              <a:rPr lang="en-US" altLang="ko-KR" dirty="0"/>
              <a:t> </a:t>
            </a:r>
            <a:r>
              <a:rPr lang="ko-KR" altLang="en-US" dirty="0"/>
              <a:t>기능을 어떻게 주제에 적용시킬 것인가를 이야기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 err="1"/>
              <a:t>크롤링을</a:t>
            </a:r>
            <a:r>
              <a:rPr lang="ko-KR" altLang="en-US" dirty="0"/>
              <a:t> 수행하다 보니 웹사이트의 구조의 변화에 따라 </a:t>
            </a:r>
            <a:r>
              <a:rPr lang="ko-KR" altLang="en-US" dirty="0" err="1"/>
              <a:t>크롤링</a:t>
            </a:r>
            <a:r>
              <a:rPr lang="ko-KR" altLang="en-US" dirty="0"/>
              <a:t> 수행에 어려움이 있을 수 있음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따라서 </a:t>
            </a:r>
            <a:r>
              <a:rPr lang="en-US" altLang="ko-KR" dirty="0"/>
              <a:t>RPA</a:t>
            </a:r>
            <a:r>
              <a:rPr lang="ko-KR" altLang="en-US" dirty="0"/>
              <a:t>의 해당 기능을 활용하여 </a:t>
            </a:r>
            <a:r>
              <a:rPr lang="ko-KR" altLang="en-US" dirty="0" err="1"/>
              <a:t>크롤링을</a:t>
            </a:r>
            <a:r>
              <a:rPr lang="ko-KR" altLang="en-US" dirty="0"/>
              <a:t> 진행 하는 중고거래 사이트를 실시간 모니터링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이후 문제가 발견된다면 사용자에게 알려 즉각 조치 </a:t>
            </a:r>
            <a:r>
              <a:rPr lang="ko-KR" altLang="en-US" dirty="0" err="1"/>
              <a:t>할수</a:t>
            </a:r>
            <a:r>
              <a:rPr lang="ko-KR" altLang="en-US" dirty="0"/>
              <a:t> 있도록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0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데이터 </a:t>
            </a:r>
            <a:r>
              <a:rPr lang="ko-KR" altLang="en-US" dirty="0" err="1"/>
              <a:t>크롤링은</a:t>
            </a:r>
            <a:r>
              <a:rPr lang="ko-KR" altLang="en-US" dirty="0"/>
              <a:t> 생각하시는 그대로</a:t>
            </a:r>
            <a:endParaRPr lang="en-US" altLang="ko-KR" dirty="0"/>
          </a:p>
          <a:p>
            <a:r>
              <a:rPr lang="ko-KR" altLang="en-US" dirty="0"/>
              <a:t>사용자가 설정한 키워드를 근거로 해당 중고 품목에 관한 데이터 수집 후 데이터베이스에 저장</a:t>
            </a:r>
            <a:r>
              <a:rPr lang="en-US" altLang="ko-KR" dirty="0"/>
              <a:t>. </a:t>
            </a:r>
            <a:r>
              <a:rPr lang="ko-KR" altLang="en-US" dirty="0"/>
              <a:t>이 때 수집하는 정보는 파싱 가능한 정보로 한정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 및 예상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6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hyperlink" Target="https://de.wikipedia.org/wiki/Datei:User_font_awesome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vgsilh.com/image/1970473.html" TargetMode="External"/><Relationship Id="rId4" Type="http://schemas.openxmlformats.org/officeDocument/2006/relationships/image" Target="../media/image13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illustrations/%EC%BB%B4%ED%93%A8%ED%84%B0-%EB%AA%A8%EB%8B%88%ED%84%B0-%ED%99%94%EB%A9%B4-%EA%B8%B0%EC%88%A0-2653375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de.wikipedia.org/wiki/Datei:User_font_awesome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commons.wikimedia.org/wiki/File:Eye-Black.png" TargetMode="External"/><Relationship Id="rId9" Type="http://schemas.openxmlformats.org/officeDocument/2006/relationships/hyperlink" Target="https://svgsilh.com/image/1970473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Eye-Black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493126" y="1460994"/>
            <a:ext cx="3933100" cy="1134834"/>
            <a:chOff x="493126" y="1460994"/>
            <a:chExt cx="3933100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126" y="1797578"/>
              <a:ext cx="3772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기업사회 맞춤형프로젝트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766936" y="3145008"/>
            <a:ext cx="8658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프로젝트 진행계획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80193" y="4201620"/>
            <a:ext cx="198971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spc="-150" dirty="0">
                <a:solidFill>
                  <a:schemeClr val="bg1"/>
                </a:solidFill>
                <a:latin typeface="+mn-ea"/>
              </a:rPr>
              <a:t>TEAM </a:t>
            </a:r>
            <a:r>
              <a:rPr kumimoji="1" lang="ko-KR" altLang="en-US" sz="2000" spc="-150" dirty="0">
                <a:solidFill>
                  <a:schemeClr val="bg1"/>
                </a:solidFill>
                <a:latin typeface="+mn-ea"/>
              </a:rPr>
              <a:t>양화대교 </a:t>
            </a:r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r"/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이정환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박태수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박규빈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양진나</a:t>
            </a:r>
            <a:endParaRPr kumimoji="1" lang="ja-JP" altLang="en-US" sz="1400" dirty="0">
              <a:solidFill>
                <a:schemeClr val="bg1"/>
              </a:solidFill>
            </a:endParaRPr>
          </a:p>
          <a:p>
            <a:pPr algn="r"/>
            <a:endParaRPr kumimoji="1" lang="ja-JP" altLang="en-US" sz="20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003C16-8C45-4737-ADDB-24FA5CE02F62}"/>
              </a:ext>
            </a:extLst>
          </p:cNvPr>
          <p:cNvSpPr/>
          <p:nvPr/>
        </p:nvSpPr>
        <p:spPr>
          <a:xfrm>
            <a:off x="4565190" y="240229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중고 거래 사이트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웹 주소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</a:t>
            </a:r>
            <a:r>
              <a:rPr lang="ko-KR" altLang="en-US" b="1" dirty="0"/>
              <a:t>거래 장소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65B70870-CFA3-4273-836C-13A471F07D2B}"/>
              </a:ext>
            </a:extLst>
          </p:cNvPr>
          <p:cNvSpPr/>
          <p:nvPr/>
        </p:nvSpPr>
        <p:spPr>
          <a:xfrm>
            <a:off x="7213993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65E339BC-EA43-419F-B44E-41250E34CEA3}"/>
              </a:ext>
            </a:extLst>
          </p:cNvPr>
          <p:cNvSpPr/>
          <p:nvPr/>
        </p:nvSpPr>
        <p:spPr>
          <a:xfrm>
            <a:off x="5758462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7663F818-5AA3-4F07-A2E0-1B03DF5F2BF0}"/>
              </a:ext>
            </a:extLst>
          </p:cNvPr>
          <p:cNvSpPr/>
          <p:nvPr/>
        </p:nvSpPr>
        <p:spPr>
          <a:xfrm>
            <a:off x="8669524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591F0C-4EA3-4E5B-B59C-94D08476EF8C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1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8" y="5576384"/>
            <a:ext cx="3319539" cy="676665"/>
            <a:chOff x="328108" y="5827240"/>
            <a:chExt cx="3319539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20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</p:grpSp>
      <p:sp>
        <p:nvSpPr>
          <p:cNvPr id="24" name="원통형 23">
            <a:extLst>
              <a:ext uri="{FF2B5EF4-FFF2-40B4-BE49-F238E27FC236}">
                <a16:creationId xmlns:a16="http://schemas.microsoft.com/office/drawing/2014/main" id="{65B70870-CFA3-4273-836C-13A471F07D2B}"/>
              </a:ext>
            </a:extLst>
          </p:cNvPr>
          <p:cNvSpPr/>
          <p:nvPr/>
        </p:nvSpPr>
        <p:spPr>
          <a:xfrm>
            <a:off x="6514745" y="2147834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65E339BC-EA43-419F-B44E-41250E34CEA3}"/>
              </a:ext>
            </a:extLst>
          </p:cNvPr>
          <p:cNvSpPr/>
          <p:nvPr/>
        </p:nvSpPr>
        <p:spPr>
          <a:xfrm>
            <a:off x="5059214" y="2147834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7663F818-5AA3-4F07-A2E0-1B03DF5F2BF0}"/>
              </a:ext>
            </a:extLst>
          </p:cNvPr>
          <p:cNvSpPr/>
          <p:nvPr/>
        </p:nvSpPr>
        <p:spPr>
          <a:xfrm>
            <a:off x="7970276" y="2147834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591F0C-4EA3-4E5B-B59C-94D08476EF8C}"/>
              </a:ext>
            </a:extLst>
          </p:cNvPr>
          <p:cNvSpPr/>
          <p:nvPr/>
        </p:nvSpPr>
        <p:spPr>
          <a:xfrm rot="5400000">
            <a:off x="6727667" y="389820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467B25-3448-46D6-B18A-C4D390275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83776" y="4593784"/>
            <a:ext cx="2150153" cy="21501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EF05FA-8B11-4041-A04B-0DFFA593EB2A}"/>
              </a:ext>
            </a:extLst>
          </p:cNvPr>
          <p:cNvSpPr txBox="1"/>
          <p:nvPr/>
        </p:nvSpPr>
        <p:spPr>
          <a:xfrm>
            <a:off x="7504122" y="3905195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편의를 고려한 데이터로 정제</a:t>
            </a:r>
          </a:p>
        </p:txBody>
      </p:sp>
      <p:pic>
        <p:nvPicPr>
          <p:cNvPr id="1026" name="Picture 2" descr="microsoft excel에 대한 이미지 검색결과">
            <a:extLst>
              <a:ext uri="{FF2B5EF4-FFF2-40B4-BE49-F238E27FC236}">
                <a16:creationId xmlns:a16="http://schemas.microsoft.com/office/drawing/2014/main" id="{37535129-96A6-43EB-A0D1-2C314920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76" y="4895395"/>
            <a:ext cx="684201" cy="6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ail logo에 대한 이미지 검색결과">
            <a:extLst>
              <a:ext uri="{FF2B5EF4-FFF2-40B4-BE49-F238E27FC236}">
                <a16:creationId xmlns:a16="http://schemas.microsoft.com/office/drawing/2014/main" id="{A1CB6BEF-0B19-40FD-B807-9EBB0E42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651" y="4846347"/>
            <a:ext cx="955085" cy="69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6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364855" y="3394213"/>
            <a:ext cx="7462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수행 계획 및 예상 과제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4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638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개발 환경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07E0A91-8B1E-4AF5-92C2-71E34A22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06" y="2085863"/>
            <a:ext cx="1156236" cy="895150"/>
          </a:xfrm>
          <a:prstGeom prst="rect">
            <a:avLst/>
          </a:prstGeom>
          <a:ln>
            <a:noFill/>
          </a:ln>
        </p:spPr>
      </p:pic>
      <p:sp>
        <p:nvSpPr>
          <p:cNvPr id="31" name="テキスト ボックス 122">
            <a:extLst>
              <a:ext uri="{FF2B5EF4-FFF2-40B4-BE49-F238E27FC236}">
                <a16:creationId xmlns:a16="http://schemas.microsoft.com/office/drawing/2014/main" id="{6606AD9A-6676-478C-9112-0152C52EF0CF}"/>
              </a:ext>
            </a:extLst>
          </p:cNvPr>
          <p:cNvSpPr txBox="1"/>
          <p:nvPr/>
        </p:nvSpPr>
        <p:spPr>
          <a:xfrm>
            <a:off x="1771264" y="2167607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Checkmate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</a:t>
            </a:r>
            <a:endParaRPr lang="en-US" altLang="ja-JP" sz="16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2" name="長方形 340">
            <a:extLst>
              <a:ext uri="{FF2B5EF4-FFF2-40B4-BE49-F238E27FC236}">
                <a16:creationId xmlns:a16="http://schemas.microsoft.com/office/drawing/2014/main" id="{164DC30D-3C2C-4D63-B630-0AD4ADB8A101}"/>
              </a:ext>
            </a:extLst>
          </p:cNvPr>
          <p:cNvSpPr/>
          <p:nvPr/>
        </p:nvSpPr>
        <p:spPr>
          <a:xfrm>
            <a:off x="1771265" y="2461736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프로세스 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テキスト ボックス 122">
            <a:extLst>
              <a:ext uri="{FF2B5EF4-FFF2-40B4-BE49-F238E27FC236}">
                <a16:creationId xmlns:a16="http://schemas.microsoft.com/office/drawing/2014/main" id="{C5F3D143-2D73-474F-A617-DC116D8E4462}"/>
              </a:ext>
            </a:extLst>
          </p:cNvPr>
          <p:cNvSpPr txBox="1"/>
          <p:nvPr/>
        </p:nvSpPr>
        <p:spPr>
          <a:xfrm>
            <a:off x="1328111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ORACLE DB</a:t>
            </a:r>
          </a:p>
        </p:txBody>
      </p:sp>
      <p:sp>
        <p:nvSpPr>
          <p:cNvPr id="34" name="長方形 340">
            <a:extLst>
              <a:ext uri="{FF2B5EF4-FFF2-40B4-BE49-F238E27FC236}">
                <a16:creationId xmlns:a16="http://schemas.microsoft.com/office/drawing/2014/main" id="{E40C51EF-D467-4C31-B236-D3B3698AB3D6}"/>
              </a:ext>
            </a:extLst>
          </p:cNvPr>
          <p:cNvSpPr/>
          <p:nvPr/>
        </p:nvSpPr>
        <p:spPr>
          <a:xfrm>
            <a:off x="1328112" y="4370318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35" name="テキスト ボックス 122">
            <a:extLst>
              <a:ext uri="{FF2B5EF4-FFF2-40B4-BE49-F238E27FC236}">
                <a16:creationId xmlns:a16="http://schemas.microsoft.com/office/drawing/2014/main" id="{7159DFBD-3A48-4128-B76B-1A05B6D2FD73}"/>
              </a:ext>
            </a:extLst>
          </p:cNvPr>
          <p:cNvSpPr txBox="1"/>
          <p:nvPr/>
        </p:nvSpPr>
        <p:spPr>
          <a:xfrm>
            <a:off x="9465964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36" name="長方形 340">
            <a:extLst>
              <a:ext uri="{FF2B5EF4-FFF2-40B4-BE49-F238E27FC236}">
                <a16:creationId xmlns:a16="http://schemas.microsoft.com/office/drawing/2014/main" id="{340DA04E-6ED1-45A9-ADB1-F69D86E4D862}"/>
              </a:ext>
            </a:extLst>
          </p:cNvPr>
          <p:cNvSpPr/>
          <p:nvPr/>
        </p:nvSpPr>
        <p:spPr>
          <a:xfrm>
            <a:off x="9465964" y="4370318"/>
            <a:ext cx="143501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세부 프로세스</a:t>
            </a:r>
            <a:r>
              <a:rPr lang="en-US" altLang="ko-KR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" name="テキスト ボックス 122">
            <a:extLst>
              <a:ext uri="{FF2B5EF4-FFF2-40B4-BE49-F238E27FC236}">
                <a16:creationId xmlns:a16="http://schemas.microsoft.com/office/drawing/2014/main" id="{D5A03BC6-77BE-4A40-89A8-6F365C5E86E8}"/>
              </a:ext>
            </a:extLst>
          </p:cNvPr>
          <p:cNvSpPr txBox="1"/>
          <p:nvPr/>
        </p:nvSpPr>
        <p:spPr>
          <a:xfrm>
            <a:off x="8965336" y="2249351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.NET WPF</a:t>
            </a:r>
          </a:p>
        </p:txBody>
      </p:sp>
      <p:sp>
        <p:nvSpPr>
          <p:cNvPr id="38" name="長方形 340">
            <a:extLst>
              <a:ext uri="{FF2B5EF4-FFF2-40B4-BE49-F238E27FC236}">
                <a16:creationId xmlns:a16="http://schemas.microsoft.com/office/drawing/2014/main" id="{97C7E041-3546-47A4-BF81-F619F27F7B54}"/>
              </a:ext>
            </a:extLst>
          </p:cNvPr>
          <p:cNvSpPr/>
          <p:nvPr/>
        </p:nvSpPr>
        <p:spPr>
          <a:xfrm>
            <a:off x="8965336" y="2543480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GUI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39" name="Picture 2" descr="Oracle DB logo에 대한 이미지 검색결과">
            <a:extLst>
              <a:ext uri="{FF2B5EF4-FFF2-40B4-BE49-F238E27FC236}">
                <a16:creationId xmlns:a16="http://schemas.microsoft.com/office/drawing/2014/main" id="{142994B0-A3EC-4BF4-995E-3BC0DE1F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68" y="3874836"/>
            <a:ext cx="1593154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WPF logo에 대한 이미지 검색결과">
            <a:extLst>
              <a:ext uri="{FF2B5EF4-FFF2-40B4-BE49-F238E27FC236}">
                <a16:creationId xmlns:a16="http://schemas.microsoft.com/office/drawing/2014/main" id="{AA7A212F-DCB8-4B32-BC2D-B46F2784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60" y="2120473"/>
            <a:ext cx="806430" cy="80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C# logo에 대한 이미지 검색결과">
            <a:extLst>
              <a:ext uri="{FF2B5EF4-FFF2-40B4-BE49-F238E27FC236}">
                <a16:creationId xmlns:a16="http://schemas.microsoft.com/office/drawing/2014/main" id="{F5BC414E-9524-4F46-9D90-CE020C58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89" y="3874836"/>
            <a:ext cx="833681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 descr="전자기기, 컴퓨터, 앉아있는, 노트북이(가) 표시된 사진&#10;&#10;자동 생성된 설명">
            <a:extLst>
              <a:ext uri="{FF2B5EF4-FFF2-40B4-BE49-F238E27FC236}">
                <a16:creationId xmlns:a16="http://schemas.microsoft.com/office/drawing/2014/main" id="{9283A4AA-510E-47AB-9BA8-A63C0D157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14845" y="3267338"/>
            <a:ext cx="3756850" cy="2633708"/>
          </a:xfrm>
          <a:prstGeom prst="rect">
            <a:avLst/>
          </a:prstGeom>
        </p:spPr>
      </p:pic>
      <p:pic>
        <p:nvPicPr>
          <p:cNvPr id="1026" name="Picture 2" descr="깃허브 로고에 대한 이미지 검색결과">
            <a:extLst>
              <a:ext uri="{FF2B5EF4-FFF2-40B4-BE49-F238E27FC236}">
                <a16:creationId xmlns:a16="http://schemas.microsoft.com/office/drawing/2014/main" id="{6A78AAD0-B720-4B02-B23C-B788DD97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68" y="1684354"/>
            <a:ext cx="1070870" cy="9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122">
            <a:extLst>
              <a:ext uri="{FF2B5EF4-FFF2-40B4-BE49-F238E27FC236}">
                <a16:creationId xmlns:a16="http://schemas.microsoft.com/office/drawing/2014/main" id="{EDB7310B-231A-40B6-98E3-B65D6D27A8FE}"/>
              </a:ext>
            </a:extLst>
          </p:cNvPr>
          <p:cNvSpPr txBox="1"/>
          <p:nvPr/>
        </p:nvSpPr>
        <p:spPr>
          <a:xfrm>
            <a:off x="5083795" y="1238396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22" name="長方形 340">
            <a:extLst>
              <a:ext uri="{FF2B5EF4-FFF2-40B4-BE49-F238E27FC236}">
                <a16:creationId xmlns:a16="http://schemas.microsoft.com/office/drawing/2014/main" id="{88174A0C-2E28-4E31-838B-53C6C038A2F9}"/>
              </a:ext>
            </a:extLst>
          </p:cNvPr>
          <p:cNvSpPr/>
          <p:nvPr/>
        </p:nvSpPr>
        <p:spPr>
          <a:xfrm>
            <a:off x="5226351" y="1496599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협업 및 형상관리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8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直線​​コネクタ(S) 60">
            <a:extLst>
              <a:ext uri="{FF2B5EF4-FFF2-40B4-BE49-F238E27FC236}">
                <a16:creationId xmlns:a16="http://schemas.microsoft.com/office/drawing/2014/main" id="{A97C562D-DDDE-4258-9719-9A6FF335C048}"/>
              </a:ext>
            </a:extLst>
          </p:cNvPr>
          <p:cNvCxnSpPr>
            <a:cxnSpLocks/>
          </p:cNvCxnSpPr>
          <p:nvPr/>
        </p:nvCxnSpPr>
        <p:spPr>
          <a:xfrm rot="16200000">
            <a:off x="9889492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​​コネクタ(S) 60">
            <a:extLst>
              <a:ext uri="{FF2B5EF4-FFF2-40B4-BE49-F238E27FC236}">
                <a16:creationId xmlns:a16="http://schemas.microsoft.com/office/drawing/2014/main" id="{F0310E85-AF6B-41E2-99D4-8F81062FA5AB}"/>
              </a:ext>
            </a:extLst>
          </p:cNvPr>
          <p:cNvCxnSpPr>
            <a:cxnSpLocks/>
          </p:cNvCxnSpPr>
          <p:nvPr/>
        </p:nvCxnSpPr>
        <p:spPr>
          <a:xfrm rot="16200000">
            <a:off x="821549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​​コネクタ(S) 60">
            <a:extLst>
              <a:ext uri="{FF2B5EF4-FFF2-40B4-BE49-F238E27FC236}">
                <a16:creationId xmlns:a16="http://schemas.microsoft.com/office/drawing/2014/main" id="{558A735A-B0B3-4EDB-BD56-32248F699705}"/>
              </a:ext>
            </a:extLst>
          </p:cNvPr>
          <p:cNvCxnSpPr>
            <a:cxnSpLocks/>
          </p:cNvCxnSpPr>
          <p:nvPr/>
        </p:nvCxnSpPr>
        <p:spPr>
          <a:xfrm rot="16200000">
            <a:off x="9083438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​​コネクタ(S) 60">
            <a:extLst>
              <a:ext uri="{FF2B5EF4-FFF2-40B4-BE49-F238E27FC236}">
                <a16:creationId xmlns:a16="http://schemas.microsoft.com/office/drawing/2014/main" id="{E73DDEB6-B310-4BE8-90C0-26CEF1D307E8}"/>
              </a:ext>
            </a:extLst>
          </p:cNvPr>
          <p:cNvCxnSpPr>
            <a:cxnSpLocks/>
          </p:cNvCxnSpPr>
          <p:nvPr/>
        </p:nvCxnSpPr>
        <p:spPr>
          <a:xfrm rot="16200000">
            <a:off x="543306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379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일정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cxnSp>
        <p:nvCxnSpPr>
          <p:cNvPr id="196" name="直線​​コネクタ(S) 60">
            <a:extLst>
              <a:ext uri="{FF2B5EF4-FFF2-40B4-BE49-F238E27FC236}">
                <a16:creationId xmlns:a16="http://schemas.microsoft.com/office/drawing/2014/main" id="{CC9D07EB-53D6-4BBA-ACB6-E8F63F9A083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99748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F08C80E3-AE2D-440D-A9D5-30C4A542F095}"/>
              </a:ext>
            </a:extLst>
          </p:cNvPr>
          <p:cNvSpPr/>
          <p:nvPr userDrawn="1"/>
        </p:nvSpPr>
        <p:spPr>
          <a:xfrm>
            <a:off x="10834585" y="475636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>
              <a:latin typeface="+mj-ea"/>
              <a:ea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147570" y="1953305"/>
            <a:ext cx="307580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데이터 정제 및 보고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GUI(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서비스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7428449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⊙테스팅 및 디버깅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6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5" name="円/楕円 178">
            <a:extLst>
              <a:ext uri="{FF2B5EF4-FFF2-40B4-BE49-F238E27FC236}">
                <a16:creationId xmlns:a16="http://schemas.microsoft.com/office/drawing/2014/main" id="{E43EB789-CF9B-4124-AC46-AF598D8BEDD4}"/>
              </a:ext>
            </a:extLst>
          </p:cNvPr>
          <p:cNvSpPr/>
          <p:nvPr/>
        </p:nvSpPr>
        <p:spPr>
          <a:xfrm>
            <a:off x="3592807" y="4815662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87" name="テキスト プレースホルダー 10">
            <a:extLst>
              <a:ext uri="{FF2B5EF4-FFF2-40B4-BE49-F238E27FC236}">
                <a16:creationId xmlns:a16="http://schemas.microsoft.com/office/drawing/2014/main" id="{25E29B5F-0543-444F-A9C6-CCFDB0FBC447}"/>
              </a:ext>
            </a:extLst>
          </p:cNvPr>
          <p:cNvSpPr txBox="1">
            <a:spLocks/>
          </p:cNvSpPr>
          <p:nvPr/>
        </p:nvSpPr>
        <p:spPr>
          <a:xfrm>
            <a:off x="779612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⊙기능 상세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⊙프로세스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UI/UX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88" name="直線​​コネクタ(S) 60">
            <a:extLst>
              <a:ext uri="{FF2B5EF4-FFF2-40B4-BE49-F238E27FC236}">
                <a16:creationId xmlns:a16="http://schemas.microsoft.com/office/drawing/2014/main" id="{01AD6C49-BADE-4E31-BFE5-CF215B440EB0}"/>
              </a:ext>
            </a:extLst>
          </p:cNvPr>
          <p:cNvCxnSpPr>
            <a:cxnSpLocks/>
          </p:cNvCxnSpPr>
          <p:nvPr/>
        </p:nvCxnSpPr>
        <p:spPr>
          <a:xfrm flipV="1">
            <a:off x="2849369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​​コネクタ(S) 60">
            <a:extLst>
              <a:ext uri="{FF2B5EF4-FFF2-40B4-BE49-F238E27FC236}">
                <a16:creationId xmlns:a16="http://schemas.microsoft.com/office/drawing/2014/main" id="{5858A76B-B7C5-4F1F-B726-38EDBE331787}"/>
              </a:ext>
            </a:extLst>
          </p:cNvPr>
          <p:cNvCxnSpPr>
            <a:cxnSpLocks/>
          </p:cNvCxnSpPr>
          <p:nvPr/>
        </p:nvCxnSpPr>
        <p:spPr>
          <a:xfrm flipV="1">
            <a:off x="2044903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円/楕円 178">
            <a:extLst>
              <a:ext uri="{FF2B5EF4-FFF2-40B4-BE49-F238E27FC236}">
                <a16:creationId xmlns:a16="http://schemas.microsoft.com/office/drawing/2014/main" id="{7597B7AE-0F06-4A4F-9063-9CFEBE68CEED}"/>
              </a:ext>
            </a:extLst>
          </p:cNvPr>
          <p:cNvSpPr/>
          <p:nvPr/>
        </p:nvSpPr>
        <p:spPr>
          <a:xfrm>
            <a:off x="2784392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6" name="円/楕円 178">
            <a:extLst>
              <a:ext uri="{FF2B5EF4-FFF2-40B4-BE49-F238E27FC236}">
                <a16:creationId xmlns:a16="http://schemas.microsoft.com/office/drawing/2014/main" id="{889A96BE-3B91-4865-AF57-CE3C2D42EB85}"/>
              </a:ext>
            </a:extLst>
          </p:cNvPr>
          <p:cNvSpPr/>
          <p:nvPr/>
        </p:nvSpPr>
        <p:spPr>
          <a:xfrm>
            <a:off x="1971746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7" name="テキスト プレースホルダー 10">
            <a:extLst>
              <a:ext uri="{FF2B5EF4-FFF2-40B4-BE49-F238E27FC236}">
                <a16:creationId xmlns:a16="http://schemas.microsoft.com/office/drawing/2014/main" id="{7D575730-E960-4A27-8AC4-7C1006284579}"/>
              </a:ext>
            </a:extLst>
          </p:cNvPr>
          <p:cNvSpPr txBox="1">
            <a:spLocks/>
          </p:cNvSpPr>
          <p:nvPr/>
        </p:nvSpPr>
        <p:spPr>
          <a:xfrm>
            <a:off x="2463591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⊙설계 마무리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크롤링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8" name="テキスト プレースホルダー 82">
            <a:extLst>
              <a:ext uri="{FF2B5EF4-FFF2-40B4-BE49-F238E27FC236}">
                <a16:creationId xmlns:a16="http://schemas.microsoft.com/office/drawing/2014/main" id="{CEC4E5B5-D6BD-4F9C-A79B-2D7F64192552}"/>
              </a:ext>
            </a:extLst>
          </p:cNvPr>
          <p:cNvSpPr txBox="1">
            <a:spLocks/>
          </p:cNvSpPr>
          <p:nvPr/>
        </p:nvSpPr>
        <p:spPr>
          <a:xfrm>
            <a:off x="166693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0" name="テキスト プレースホルダー 82">
            <a:extLst>
              <a:ext uri="{FF2B5EF4-FFF2-40B4-BE49-F238E27FC236}">
                <a16:creationId xmlns:a16="http://schemas.microsoft.com/office/drawing/2014/main" id="{70179054-DD1F-4F92-A6FE-706E43174D82}"/>
              </a:ext>
            </a:extLst>
          </p:cNvPr>
          <p:cNvSpPr txBox="1">
            <a:spLocks/>
          </p:cNvSpPr>
          <p:nvPr/>
        </p:nvSpPr>
        <p:spPr>
          <a:xfrm>
            <a:off x="251581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1" name="テキスト プレースホルダー 82">
            <a:extLst>
              <a:ext uri="{FF2B5EF4-FFF2-40B4-BE49-F238E27FC236}">
                <a16:creationId xmlns:a16="http://schemas.microsoft.com/office/drawing/2014/main" id="{26AEFF3F-C647-4B79-BF16-515C32817E7B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grpSp>
        <p:nvGrpSpPr>
          <p:cNvPr id="106" name="グループ 79">
            <a:extLst>
              <a:ext uri="{FF2B5EF4-FFF2-40B4-BE49-F238E27FC236}">
                <a16:creationId xmlns:a16="http://schemas.microsoft.com/office/drawing/2014/main" id="{BB9121A4-2D37-4911-AE0B-F5FB736A835A}"/>
              </a:ext>
            </a:extLst>
          </p:cNvPr>
          <p:cNvGrpSpPr/>
          <p:nvPr/>
        </p:nvGrpSpPr>
        <p:grpSpPr>
          <a:xfrm>
            <a:off x="4342415" y="3580937"/>
            <a:ext cx="256032" cy="1426311"/>
            <a:chOff x="1098343" y="3580937"/>
            <a:chExt cx="256032" cy="1426311"/>
          </a:xfrm>
        </p:grpSpPr>
        <p:cxnSp>
          <p:nvCxnSpPr>
            <p:cNvPr id="107" name="直線​​コネクタ(S) 35">
              <a:extLst>
                <a:ext uri="{FF2B5EF4-FFF2-40B4-BE49-F238E27FC236}">
                  <a16:creationId xmlns:a16="http://schemas.microsoft.com/office/drawing/2014/main" id="{0F178B85-4337-4C07-AEA1-1BDF29919B9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9">
              <a:extLst>
                <a:ext uri="{FF2B5EF4-FFF2-40B4-BE49-F238E27FC236}">
                  <a16:creationId xmlns:a16="http://schemas.microsoft.com/office/drawing/2014/main" id="{5DC4FD49-2758-41E0-89BC-AB33809A9B8F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09" name="テキスト プレースホルダー 82">
            <a:extLst>
              <a:ext uri="{FF2B5EF4-FFF2-40B4-BE49-F238E27FC236}">
                <a16:creationId xmlns:a16="http://schemas.microsoft.com/office/drawing/2014/main" id="{EE4F252D-6BA8-4C5E-9370-8D6D98EADF1B}"/>
              </a:ext>
            </a:extLst>
          </p:cNvPr>
          <p:cNvSpPr txBox="1">
            <a:spLocks/>
          </p:cNvSpPr>
          <p:nvPr/>
        </p:nvSpPr>
        <p:spPr>
          <a:xfrm>
            <a:off x="415910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110" name="直線​​コネクタ(S) 60">
            <a:extLst>
              <a:ext uri="{FF2B5EF4-FFF2-40B4-BE49-F238E27FC236}">
                <a16:creationId xmlns:a16="http://schemas.microsoft.com/office/drawing/2014/main" id="{47C7E426-0C8C-48D2-878B-9505B58AAA1D}"/>
              </a:ext>
            </a:extLst>
          </p:cNvPr>
          <p:cNvCxnSpPr>
            <a:cxnSpLocks/>
          </p:cNvCxnSpPr>
          <p:nvPr/>
        </p:nvCxnSpPr>
        <p:spPr>
          <a:xfrm rot="16200000">
            <a:off x="459562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78">
            <a:extLst>
              <a:ext uri="{FF2B5EF4-FFF2-40B4-BE49-F238E27FC236}">
                <a16:creationId xmlns:a16="http://schemas.microsoft.com/office/drawing/2014/main" id="{961ECB73-5C9C-4FBD-A057-2D30B58F87F2}"/>
              </a:ext>
            </a:extLst>
          </p:cNvPr>
          <p:cNvSpPr/>
          <p:nvPr/>
        </p:nvSpPr>
        <p:spPr>
          <a:xfrm>
            <a:off x="5194558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2" name="円/楕円 178">
            <a:extLst>
              <a:ext uri="{FF2B5EF4-FFF2-40B4-BE49-F238E27FC236}">
                <a16:creationId xmlns:a16="http://schemas.microsoft.com/office/drawing/2014/main" id="{54F7F1A2-C542-4046-91A1-95DEE6F35CE6}"/>
              </a:ext>
            </a:extLst>
          </p:cNvPr>
          <p:cNvSpPr/>
          <p:nvPr/>
        </p:nvSpPr>
        <p:spPr>
          <a:xfrm>
            <a:off x="6029239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3" name="円/楕円 178">
            <a:extLst>
              <a:ext uri="{FF2B5EF4-FFF2-40B4-BE49-F238E27FC236}">
                <a16:creationId xmlns:a16="http://schemas.microsoft.com/office/drawing/2014/main" id="{0334AAB5-D173-4532-B132-9AA43EAA2F4C}"/>
              </a:ext>
            </a:extLst>
          </p:cNvPr>
          <p:cNvSpPr/>
          <p:nvPr/>
        </p:nvSpPr>
        <p:spPr>
          <a:xfrm>
            <a:off x="684110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4" name="テキスト プレースホルダー 82">
            <a:extLst>
              <a:ext uri="{FF2B5EF4-FFF2-40B4-BE49-F238E27FC236}">
                <a16:creationId xmlns:a16="http://schemas.microsoft.com/office/drawing/2014/main" id="{953DCAD6-9625-458F-A041-3EC593E1023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15" name="テキスト プレースホルダー 82">
            <a:extLst>
              <a:ext uri="{FF2B5EF4-FFF2-40B4-BE49-F238E27FC236}">
                <a16:creationId xmlns:a16="http://schemas.microsoft.com/office/drawing/2014/main" id="{C2BDC832-BC6D-490F-A281-144F097B3868}"/>
              </a:ext>
            </a:extLst>
          </p:cNvPr>
          <p:cNvSpPr txBox="1">
            <a:spLocks/>
          </p:cNvSpPr>
          <p:nvPr/>
        </p:nvSpPr>
        <p:spPr>
          <a:xfrm>
            <a:off x="492598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6" name="テキスト プレースホルダー 82">
            <a:extLst>
              <a:ext uri="{FF2B5EF4-FFF2-40B4-BE49-F238E27FC236}">
                <a16:creationId xmlns:a16="http://schemas.microsoft.com/office/drawing/2014/main" id="{FE983551-4218-4B83-A897-DBE0EDEFF076}"/>
              </a:ext>
            </a:extLst>
          </p:cNvPr>
          <p:cNvSpPr txBox="1">
            <a:spLocks/>
          </p:cNvSpPr>
          <p:nvPr/>
        </p:nvSpPr>
        <p:spPr>
          <a:xfrm>
            <a:off x="577486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7" name="テキスト プレースホルダー 82">
            <a:extLst>
              <a:ext uri="{FF2B5EF4-FFF2-40B4-BE49-F238E27FC236}">
                <a16:creationId xmlns:a16="http://schemas.microsoft.com/office/drawing/2014/main" id="{9E245967-6AB8-46FC-AE36-10FC0EE0258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120" name="直線​​コネクタ(S) 60">
            <a:extLst>
              <a:ext uri="{FF2B5EF4-FFF2-40B4-BE49-F238E27FC236}">
                <a16:creationId xmlns:a16="http://schemas.microsoft.com/office/drawing/2014/main" id="{49A06706-99DF-41B5-A426-C67032D2413C}"/>
              </a:ext>
            </a:extLst>
          </p:cNvPr>
          <p:cNvCxnSpPr>
            <a:cxnSpLocks/>
          </p:cNvCxnSpPr>
          <p:nvPr/>
        </p:nvCxnSpPr>
        <p:spPr>
          <a:xfrm rot="16200000">
            <a:off x="6267741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/楕円 178">
            <a:extLst>
              <a:ext uri="{FF2B5EF4-FFF2-40B4-BE49-F238E27FC236}">
                <a16:creationId xmlns:a16="http://schemas.microsoft.com/office/drawing/2014/main" id="{3BC8C42B-35A3-4AD1-84FC-FEFBBF73154D}"/>
              </a:ext>
            </a:extLst>
          </p:cNvPr>
          <p:cNvSpPr/>
          <p:nvPr/>
        </p:nvSpPr>
        <p:spPr>
          <a:xfrm>
            <a:off x="686392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grpSp>
        <p:nvGrpSpPr>
          <p:cNvPr id="124" name="グループ 79">
            <a:extLst>
              <a:ext uri="{FF2B5EF4-FFF2-40B4-BE49-F238E27FC236}">
                <a16:creationId xmlns:a16="http://schemas.microsoft.com/office/drawing/2014/main" id="{D5592DA1-9AFD-4C90-9482-2F97BC368225}"/>
              </a:ext>
            </a:extLst>
          </p:cNvPr>
          <p:cNvGrpSpPr/>
          <p:nvPr/>
        </p:nvGrpSpPr>
        <p:grpSpPr>
          <a:xfrm>
            <a:off x="7712535" y="3580936"/>
            <a:ext cx="256032" cy="1426311"/>
            <a:chOff x="1098343" y="3580937"/>
            <a:chExt cx="256032" cy="1426311"/>
          </a:xfrm>
        </p:grpSpPr>
        <p:cxnSp>
          <p:nvCxnSpPr>
            <p:cNvPr id="125" name="直線​​コネクタ(S) 35">
              <a:extLst>
                <a:ext uri="{FF2B5EF4-FFF2-40B4-BE49-F238E27FC236}">
                  <a16:creationId xmlns:a16="http://schemas.microsoft.com/office/drawing/2014/main" id="{16775DFA-898D-4E79-969E-3302544C44B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円/楕円 169">
              <a:extLst>
                <a:ext uri="{FF2B5EF4-FFF2-40B4-BE49-F238E27FC236}">
                  <a16:creationId xmlns:a16="http://schemas.microsoft.com/office/drawing/2014/main" id="{ADA8C412-5029-470F-A9BC-628B9942736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27" name="テキスト プレースホルダー 82">
            <a:extLst>
              <a:ext uri="{FF2B5EF4-FFF2-40B4-BE49-F238E27FC236}">
                <a16:creationId xmlns:a16="http://schemas.microsoft.com/office/drawing/2014/main" id="{53B77A29-5BE5-4DCC-959C-F293A56FFB3C}"/>
              </a:ext>
            </a:extLst>
          </p:cNvPr>
          <p:cNvSpPr txBox="1">
            <a:spLocks/>
          </p:cNvSpPr>
          <p:nvPr/>
        </p:nvSpPr>
        <p:spPr>
          <a:xfrm>
            <a:off x="756303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8" name="テキスト プレースホルダー 82">
            <a:extLst>
              <a:ext uri="{FF2B5EF4-FFF2-40B4-BE49-F238E27FC236}">
                <a16:creationId xmlns:a16="http://schemas.microsoft.com/office/drawing/2014/main" id="{234D573A-595D-425B-821E-3ED8E6F45FBB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9" name="テキスト プレースホルダー 82">
            <a:extLst>
              <a:ext uri="{FF2B5EF4-FFF2-40B4-BE49-F238E27FC236}">
                <a16:creationId xmlns:a16="http://schemas.microsoft.com/office/drawing/2014/main" id="{0A42C1B0-CC34-49B6-8C20-0163F6156696}"/>
              </a:ext>
            </a:extLst>
          </p:cNvPr>
          <p:cNvSpPr txBox="1">
            <a:spLocks/>
          </p:cNvSpPr>
          <p:nvPr/>
        </p:nvSpPr>
        <p:spPr>
          <a:xfrm>
            <a:off x="854718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0" name="テキスト プレースホルダー 82">
            <a:extLst>
              <a:ext uri="{FF2B5EF4-FFF2-40B4-BE49-F238E27FC236}">
                <a16:creationId xmlns:a16="http://schemas.microsoft.com/office/drawing/2014/main" id="{392AFDBB-B239-4192-A2F0-5122E8E2022F}"/>
              </a:ext>
            </a:extLst>
          </p:cNvPr>
          <p:cNvSpPr txBox="1">
            <a:spLocks/>
          </p:cNvSpPr>
          <p:nvPr/>
        </p:nvSpPr>
        <p:spPr>
          <a:xfrm>
            <a:off x="939607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1" name="テキスト プレースホルダー 82">
            <a:extLst>
              <a:ext uri="{FF2B5EF4-FFF2-40B4-BE49-F238E27FC236}">
                <a16:creationId xmlns:a16="http://schemas.microsoft.com/office/drawing/2014/main" id="{CE182284-CA44-479A-820F-6BF8442E5BC8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5" name="円/楕円 178">
            <a:extLst>
              <a:ext uri="{FF2B5EF4-FFF2-40B4-BE49-F238E27FC236}">
                <a16:creationId xmlns:a16="http://schemas.microsoft.com/office/drawing/2014/main" id="{35B441FC-484A-40A6-8786-AA3E89CDD24E}"/>
              </a:ext>
            </a:extLst>
          </p:cNvPr>
          <p:cNvSpPr/>
          <p:nvPr/>
        </p:nvSpPr>
        <p:spPr>
          <a:xfrm>
            <a:off x="8788855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7" name="円/楕円 178">
            <a:extLst>
              <a:ext uri="{FF2B5EF4-FFF2-40B4-BE49-F238E27FC236}">
                <a16:creationId xmlns:a16="http://schemas.microsoft.com/office/drawing/2014/main" id="{E22FF970-2031-428D-AB7E-2ECFBC4DAF67}"/>
              </a:ext>
            </a:extLst>
          </p:cNvPr>
          <p:cNvSpPr/>
          <p:nvPr/>
        </p:nvSpPr>
        <p:spPr>
          <a:xfrm>
            <a:off x="9656797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9" name="円/楕円 178">
            <a:extLst>
              <a:ext uri="{FF2B5EF4-FFF2-40B4-BE49-F238E27FC236}">
                <a16:creationId xmlns:a16="http://schemas.microsoft.com/office/drawing/2014/main" id="{84189C91-882F-4C4E-81CB-A3E0ADFFABCB}"/>
              </a:ext>
            </a:extLst>
          </p:cNvPr>
          <p:cNvSpPr/>
          <p:nvPr/>
        </p:nvSpPr>
        <p:spPr>
          <a:xfrm>
            <a:off x="10468583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42" name="テキスト プレースホルダー 10">
            <a:extLst>
              <a:ext uri="{FF2B5EF4-FFF2-40B4-BE49-F238E27FC236}">
                <a16:creationId xmlns:a16="http://schemas.microsoft.com/office/drawing/2014/main" id="{0B953993-3C05-41CB-8BA1-A7D4D77D18F7}"/>
              </a:ext>
            </a:extLst>
          </p:cNvPr>
          <p:cNvSpPr txBox="1">
            <a:spLocks/>
          </p:cNvSpPr>
          <p:nvPr/>
        </p:nvSpPr>
        <p:spPr>
          <a:xfrm>
            <a:off x="9282024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⊙발표</a:t>
            </a:r>
            <a:br>
              <a:rPr lang="en-US" altLang="ko-KR" sz="1200" b="1" dirty="0">
                <a:solidFill>
                  <a:schemeClr val="bg1"/>
                </a:solidFill>
                <a:latin typeface="+mj-ea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⊙최종 보고서 작성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예상 주요과제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57" name="表 6">
            <a:extLst>
              <a:ext uri="{FF2B5EF4-FFF2-40B4-BE49-F238E27FC236}">
                <a16:creationId xmlns:a16="http://schemas.microsoft.com/office/drawing/2014/main" id="{8814EEAD-3A40-469D-BE50-069EBC6D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697"/>
              </p:ext>
            </p:extLst>
          </p:nvPr>
        </p:nvGraphicFramePr>
        <p:xfrm>
          <a:off x="169323" y="1609995"/>
          <a:ext cx="11631436" cy="38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과제명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허위 데이터 분석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 err="1"/>
                        <a:t>크롤링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편의성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94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문제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허위 데이터를 거르기 위한 프로세스 필요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특정 사이트 </a:t>
                      </a:r>
                      <a:r>
                        <a:rPr kumimoji="1" lang="ko-KR" altLang="en-US" dirty="0" err="1"/>
                        <a:t>크롤링이</a:t>
                      </a:r>
                      <a:r>
                        <a:rPr kumimoji="1" lang="ko-KR" altLang="en-US" dirty="0"/>
                        <a:t> 난해할 수 있음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사용자의 편의성을 고려한 </a:t>
                      </a:r>
                      <a:r>
                        <a:rPr kumimoji="1" lang="en-US" altLang="ko-KR" dirty="0"/>
                        <a:t>UI</a:t>
                      </a:r>
                      <a:r>
                        <a:rPr kumimoji="1" lang="ko-KR" altLang="en-US" dirty="0"/>
                        <a:t>가 필요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해결 방안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관련 알고리즘 개발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ko-KR" dirty="0"/>
                        <a:t>AI </a:t>
                      </a:r>
                      <a:r>
                        <a:rPr kumimoji="1" lang="ko-KR" altLang="en-US" dirty="0"/>
                        <a:t>활용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필요시 타 도구 이용 개발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ko-KR" dirty="0"/>
                        <a:t>(Selenium </a:t>
                      </a:r>
                      <a:r>
                        <a:rPr kumimoji="1" lang="ko-KR" altLang="en-US" dirty="0"/>
                        <a:t>등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관련 개발 도구 이용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ja-JP" dirty="0"/>
                        <a:t>(WPA </a:t>
                      </a:r>
                      <a:r>
                        <a:rPr kumimoji="1" lang="ko-KR" altLang="en-US" dirty="0"/>
                        <a:t>등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예상 난이도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상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중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하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4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638112" y="1788899"/>
              <a:ext cx="3573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프로젝트  수행계획 발표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413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프로젝트 주제 소개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주제 선정 배경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890047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4852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수행 계획 및 예상 과제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817702" y="3394213"/>
            <a:ext cx="6556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프로젝트 주제 소개 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3223657" y="4327455"/>
            <a:ext cx="544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프로젝트 주제 소개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6346914" y="2225193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84C980C4-931C-4A12-9AE2-3612A57D960B}"/>
              </a:ext>
            </a:extLst>
          </p:cNvPr>
          <p:cNvSpPr/>
          <p:nvPr/>
        </p:nvSpPr>
        <p:spPr>
          <a:xfrm>
            <a:off x="3830725" y="283717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AC71B01-C9D6-43BD-A4FD-78C9780D8AF8}"/>
              </a:ext>
            </a:extLst>
          </p:cNvPr>
          <p:cNvSpPr/>
          <p:nvPr/>
        </p:nvSpPr>
        <p:spPr>
          <a:xfrm>
            <a:off x="2609797" y="32429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53D358-F0F9-4DD2-B142-8044764D087A}"/>
              </a:ext>
            </a:extLst>
          </p:cNvPr>
          <p:cNvGrpSpPr/>
          <p:nvPr/>
        </p:nvGrpSpPr>
        <p:grpSpPr>
          <a:xfrm>
            <a:off x="537986" y="2539452"/>
            <a:ext cx="1828853" cy="1930227"/>
            <a:chOff x="172670" y="2122415"/>
            <a:chExt cx="2604300" cy="2748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480EF2-6FC9-4BD1-A4E4-50265D3AE868}"/>
                </a:ext>
              </a:extLst>
            </p:cNvPr>
            <p:cNvSpPr/>
            <p:nvPr/>
          </p:nvSpPr>
          <p:spPr>
            <a:xfrm>
              <a:off x="172670" y="2122415"/>
              <a:ext cx="2604300" cy="2748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중고나라에 대한 이미지 검색결과">
              <a:extLst>
                <a:ext uri="{FF2B5EF4-FFF2-40B4-BE49-F238E27FC236}">
                  <a16:creationId xmlns:a16="http://schemas.microsoft.com/office/drawing/2014/main" id="{2D7823BD-A548-49EF-BDC4-2FBF13005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2243581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중고장터에 대한 이미지 검색결과">
              <a:extLst>
                <a:ext uri="{FF2B5EF4-FFF2-40B4-BE49-F238E27FC236}">
                  <a16:creationId xmlns:a16="http://schemas.microsoft.com/office/drawing/2014/main" id="{EC05A329-5E15-4034-B728-A7E6101C2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3582635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중고장터에 대한 이미지 검색결과">
              <a:extLst>
                <a:ext uri="{FF2B5EF4-FFF2-40B4-BE49-F238E27FC236}">
                  <a16:creationId xmlns:a16="http://schemas.microsoft.com/office/drawing/2014/main" id="{FCAB59AA-4C62-414F-99F6-3964B1635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03" y="2234290"/>
              <a:ext cx="1131046" cy="113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중고장터에 대한 이미지 검색결과">
              <a:extLst>
                <a:ext uri="{FF2B5EF4-FFF2-40B4-BE49-F238E27FC236}">
                  <a16:creationId xmlns:a16="http://schemas.microsoft.com/office/drawing/2014/main" id="{C43490BD-139D-466B-B041-1A9B706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06" y="3582635"/>
              <a:ext cx="1150443" cy="115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テキスト ボックス 11">
            <a:extLst>
              <a:ext uri="{FF2B5EF4-FFF2-40B4-BE49-F238E27FC236}">
                <a16:creationId xmlns:a16="http://schemas.microsoft.com/office/drawing/2014/main" id="{15A24F5C-CA64-4DDF-8D76-90B721878C5F}"/>
              </a:ext>
            </a:extLst>
          </p:cNvPr>
          <p:cNvSpPr txBox="1"/>
          <p:nvPr/>
        </p:nvSpPr>
        <p:spPr>
          <a:xfrm>
            <a:off x="488045" y="45119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중고 거래 사이트</a:t>
            </a:r>
            <a:endParaRPr kumimoji="1" lang="ja-JP" altLang="en-US" b="1" dirty="0"/>
          </a:p>
        </p:txBody>
      </p:sp>
      <p:sp>
        <p:nvSpPr>
          <p:cNvPr id="45" name="テキスト ボックス 11">
            <a:extLst>
              <a:ext uri="{FF2B5EF4-FFF2-40B4-BE49-F238E27FC236}">
                <a16:creationId xmlns:a16="http://schemas.microsoft.com/office/drawing/2014/main" id="{2DF000EC-B858-4336-8977-9E45033F2075}"/>
              </a:ext>
            </a:extLst>
          </p:cNvPr>
          <p:cNvSpPr txBox="1"/>
          <p:nvPr/>
        </p:nvSpPr>
        <p:spPr>
          <a:xfrm>
            <a:off x="2292759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관련 정보 수집</a:t>
            </a:r>
            <a:endParaRPr kumimoji="1" lang="ja-JP" altLang="en-US" sz="1600" b="1" dirty="0"/>
          </a:p>
        </p:txBody>
      </p:sp>
      <p:sp>
        <p:nvSpPr>
          <p:cNvPr id="46" name="テキスト ボックス 11">
            <a:extLst>
              <a:ext uri="{FF2B5EF4-FFF2-40B4-BE49-F238E27FC236}">
                <a16:creationId xmlns:a16="http://schemas.microsoft.com/office/drawing/2014/main" id="{399FA772-6CE0-49DE-B772-7E5480C88284}"/>
              </a:ext>
            </a:extLst>
          </p:cNvPr>
          <p:cNvSpPr txBox="1"/>
          <p:nvPr/>
        </p:nvSpPr>
        <p:spPr>
          <a:xfrm>
            <a:off x="5274287" y="3745856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데이터 정제</a:t>
            </a:r>
            <a:endParaRPr kumimoji="1" lang="ja-JP" altLang="en-US" sz="16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2199121-345D-4665-BA8D-64C660C54546}"/>
              </a:ext>
            </a:extLst>
          </p:cNvPr>
          <p:cNvSpPr/>
          <p:nvPr/>
        </p:nvSpPr>
        <p:spPr>
          <a:xfrm>
            <a:off x="5585557" y="32157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폴더 클립아트에 대한 이미지 검색결과">
            <a:extLst>
              <a:ext uri="{FF2B5EF4-FFF2-40B4-BE49-F238E27FC236}">
                <a16:creationId xmlns:a16="http://schemas.microsoft.com/office/drawing/2014/main" id="{ACA89833-094D-448B-A106-2635BA5E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2676674"/>
            <a:ext cx="1471222" cy="1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D38076E-AAC6-4C75-973B-478482CAEE2A}"/>
              </a:ext>
            </a:extLst>
          </p:cNvPr>
          <p:cNvSpPr/>
          <p:nvPr/>
        </p:nvSpPr>
        <p:spPr>
          <a:xfrm>
            <a:off x="8543226" y="3212064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テキスト ボックス 11">
            <a:extLst>
              <a:ext uri="{FF2B5EF4-FFF2-40B4-BE49-F238E27FC236}">
                <a16:creationId xmlns:a16="http://schemas.microsoft.com/office/drawing/2014/main" id="{7F5C80BE-F84D-4AB4-9955-0B00101BDB75}"/>
              </a:ext>
            </a:extLst>
          </p:cNvPr>
          <p:cNvSpPr txBox="1"/>
          <p:nvPr/>
        </p:nvSpPr>
        <p:spPr>
          <a:xfrm>
            <a:off x="8221364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결과 보고</a:t>
            </a:r>
            <a:endParaRPr kumimoji="1" lang="ja-JP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66072A-350D-45F2-B904-7E2968F37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53802" y="2486803"/>
            <a:ext cx="2150153" cy="2150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B49FF-07B5-419C-8FF6-679031FCCAA6}"/>
              </a:ext>
            </a:extLst>
          </p:cNvPr>
          <p:cNvSpPr txBox="1"/>
          <p:nvPr/>
        </p:nvSpPr>
        <p:spPr>
          <a:xfrm>
            <a:off x="7030395" y="3412118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REFINED</a:t>
            </a:r>
          </a:p>
          <a:p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D09B6-C06C-4C32-9381-4F010C3511A1}"/>
              </a:ext>
            </a:extLst>
          </p:cNvPr>
          <p:cNvSpPr txBox="1"/>
          <p:nvPr/>
        </p:nvSpPr>
        <p:spPr>
          <a:xfrm>
            <a:off x="2359452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위치</a:t>
            </a:r>
            <a:r>
              <a:rPr lang="en-US" altLang="ko-KR" sz="1100" dirty="0"/>
              <a:t>, </a:t>
            </a:r>
            <a:r>
              <a:rPr lang="ko-KR" altLang="en-US" sz="1100" dirty="0"/>
              <a:t>거래방식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A59D1-94E7-4B73-99BC-B40282A7361D}"/>
              </a:ext>
            </a:extLst>
          </p:cNvPr>
          <p:cNvSpPr txBox="1"/>
          <p:nvPr/>
        </p:nvSpPr>
        <p:spPr>
          <a:xfrm>
            <a:off x="5083171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허위매물 및 불필요 정보 제거</a:t>
            </a:r>
            <a:endParaRPr lang="en-US" altLang="ko-KR" sz="11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53B23CB-BD7A-4208-8218-AE260809B8B6}"/>
              </a:ext>
            </a:extLst>
          </p:cNvPr>
          <p:cNvSpPr/>
          <p:nvPr/>
        </p:nvSpPr>
        <p:spPr>
          <a:xfrm rot="5400000">
            <a:off x="5750788" y="4437119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51C206-99FD-4E2C-9AAA-7040F4ED8F18}"/>
              </a:ext>
            </a:extLst>
          </p:cNvPr>
          <p:cNvSpPr/>
          <p:nvPr/>
        </p:nvSpPr>
        <p:spPr>
          <a:xfrm rot="5400000">
            <a:off x="2682559" y="4437119"/>
            <a:ext cx="770006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F94CB5B-16C9-4AFF-9EC8-6412201F3C6E}"/>
              </a:ext>
            </a:extLst>
          </p:cNvPr>
          <p:cNvSpPr/>
          <p:nvPr/>
        </p:nvSpPr>
        <p:spPr>
          <a:xfrm rot="5400000">
            <a:off x="8587971" y="4437120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D0558-107C-4C02-BD19-111587C61880}"/>
              </a:ext>
            </a:extLst>
          </p:cNvPr>
          <p:cNvSpPr/>
          <p:nvPr/>
        </p:nvSpPr>
        <p:spPr>
          <a:xfrm>
            <a:off x="2718033" y="5269670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RPA</a:t>
            </a:r>
          </a:p>
          <a:p>
            <a:pPr algn="ctr"/>
            <a:r>
              <a:rPr lang="en-US" altLang="ko-KR" b="1" dirty="0"/>
              <a:t>(Robotic Process Automation)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76377-C61B-4606-AB58-553B7B2A6450}"/>
              </a:ext>
            </a:extLst>
          </p:cNvPr>
          <p:cNvSpPr txBox="1"/>
          <p:nvPr/>
        </p:nvSpPr>
        <p:spPr>
          <a:xfrm>
            <a:off x="8389243" y="4010148"/>
            <a:ext cx="13376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메일</a:t>
            </a:r>
            <a:r>
              <a:rPr lang="en-US" altLang="ko-KR" sz="1100" dirty="0"/>
              <a:t>, </a:t>
            </a:r>
            <a:r>
              <a:rPr lang="ko-KR" altLang="en-US" sz="1100" dirty="0"/>
              <a:t>엑셀 파일 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636034" y="3394213"/>
            <a:ext cx="4919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주제 선정 배경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01422" y="341299"/>
            <a:ext cx="10019881" cy="92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중고 거래 특징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1171047" y="2493079"/>
            <a:ext cx="10535950" cy="3756076"/>
            <a:chOff x="-629212" y="1492779"/>
            <a:chExt cx="10992023" cy="3950358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-629212" y="1933268"/>
              <a:ext cx="10992023" cy="3509869"/>
              <a:chOff x="-629212" y="1933268"/>
              <a:chExt cx="10992023" cy="3509869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-511059" y="1933268"/>
                <a:ext cx="3358826" cy="32156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601876" y="4799025"/>
                <a:ext cx="192726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kumimoji="1" lang="ja-JP" altLang="en-US" sz="2000" b="1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-629212" y="5176087"/>
                <a:ext cx="3595133" cy="26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1050" dirty="0"/>
                  <a:t>포털 및 쇼핑몰 사이트에 의해 잘 정리된 제품별 데이터</a:t>
                </a:r>
                <a:endParaRPr kumimoji="1" lang="ja-JP" altLang="en-US" sz="1050" dirty="0"/>
              </a:p>
            </p:txBody>
          </p:sp>
          <p:sp>
            <p:nvSpPr>
              <p:cNvPr id="29" name="正方形/長方形 10">
                <a:extLst>
                  <a:ext uri="{FF2B5EF4-FFF2-40B4-BE49-F238E27FC236}">
                    <a16:creationId xmlns:a16="http://schemas.microsoft.com/office/drawing/2014/main" id="{12AB301F-C2F5-4C8E-9B53-10F01A425DCD}"/>
                  </a:ext>
                </a:extLst>
              </p:cNvPr>
              <p:cNvSpPr/>
              <p:nvPr/>
            </p:nvSpPr>
            <p:spPr>
              <a:xfrm>
                <a:off x="6356329" y="1933268"/>
                <a:ext cx="3358826" cy="32156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テキスト ボックス 12">
                <a:extLst>
                  <a:ext uri="{FF2B5EF4-FFF2-40B4-BE49-F238E27FC236}">
                    <a16:creationId xmlns:a16="http://schemas.microsoft.com/office/drawing/2014/main" id="{19F97333-FCB8-44D5-B8B4-6D28409B138C}"/>
                  </a:ext>
                </a:extLst>
              </p:cNvPr>
              <p:cNvSpPr txBox="1"/>
              <p:nvPr/>
            </p:nvSpPr>
            <p:spPr>
              <a:xfrm>
                <a:off x="6767679" y="5176087"/>
                <a:ext cx="3595132" cy="26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1050" dirty="0"/>
                  <a:t>정리되지 않고 허위 정보가 많은 데이터</a:t>
                </a:r>
                <a:endParaRPr kumimoji="1" lang="ja-JP" altLang="en-US" sz="1050" dirty="0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410945" y="1492779"/>
              <a:ext cx="8597461" cy="420806"/>
              <a:chOff x="-8838409" y="1492779"/>
              <a:chExt cx="8597461" cy="420806"/>
            </a:xfrm>
          </p:grpSpPr>
          <p:sp>
            <p:nvSpPr>
              <p:cNvPr id="30" name="テキスト ボックス 24">
                <a:extLst>
                  <a:ext uri="{FF2B5EF4-FFF2-40B4-BE49-F238E27FC236}">
                    <a16:creationId xmlns:a16="http://schemas.microsoft.com/office/drawing/2014/main" id="{C415AF23-4724-4B1A-88C7-BAD7FFB334FB}"/>
                  </a:ext>
                </a:extLst>
              </p:cNvPr>
              <p:cNvSpPr txBox="1"/>
              <p:nvPr/>
            </p:nvSpPr>
            <p:spPr>
              <a:xfrm>
                <a:off x="-8838409" y="1492779"/>
                <a:ext cx="1604158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신제품 정보</a:t>
                </a:r>
                <a:endParaRPr kumimoji="1" lang="ja-JP" altLang="en-US" sz="2000" b="1" dirty="0"/>
              </a:p>
            </p:txBody>
          </p:sp>
          <p:sp>
            <p:nvSpPr>
              <p:cNvPr id="31" name="テキスト ボックス 24">
                <a:extLst>
                  <a:ext uri="{FF2B5EF4-FFF2-40B4-BE49-F238E27FC236}">
                    <a16:creationId xmlns:a16="http://schemas.microsoft.com/office/drawing/2014/main" id="{7C2D9CBD-2E23-4B3D-BBAA-FA35924BBF99}"/>
                  </a:ext>
                </a:extLst>
              </p:cNvPr>
              <p:cNvSpPr txBox="1"/>
              <p:nvPr/>
            </p:nvSpPr>
            <p:spPr>
              <a:xfrm>
                <a:off x="-2186276" y="1492779"/>
                <a:ext cx="1945328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중고 제품 정보</a:t>
                </a:r>
                <a:endParaRPr kumimoji="1" lang="ja-JP" altLang="en-US" sz="2000" b="1" dirty="0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5E4B703-F15C-4261-9C23-C8A7FE61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64" y="2995136"/>
            <a:ext cx="2989567" cy="2891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5FB7AA-AA17-4549-9C87-74DD0EBC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10" y="2995136"/>
            <a:ext cx="3088943" cy="28910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F73B74-F4E6-4BEA-B61A-A7AAE0EF6DA8}"/>
              </a:ext>
            </a:extLst>
          </p:cNvPr>
          <p:cNvSpPr txBox="1"/>
          <p:nvPr/>
        </p:nvSpPr>
        <p:spPr>
          <a:xfrm>
            <a:off x="5408440" y="3645237"/>
            <a:ext cx="1553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VS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8001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01422" y="341299"/>
            <a:ext cx="10019881" cy="92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중고 거래 특징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DDE05E-733D-4136-9DB4-D9110F15CA49}"/>
              </a:ext>
            </a:extLst>
          </p:cNvPr>
          <p:cNvSpPr/>
          <p:nvPr/>
        </p:nvSpPr>
        <p:spPr>
          <a:xfrm>
            <a:off x="1868170" y="2008409"/>
            <a:ext cx="4162425" cy="20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가격 정보 검색의 어려움</a:t>
            </a:r>
            <a:endParaRPr lang="en-US" altLang="ko-KR" sz="2800" b="1" dirty="0"/>
          </a:p>
          <a:p>
            <a:pPr algn="ctr"/>
            <a:r>
              <a:rPr lang="en-US" altLang="ko-KR" sz="2000" b="1" dirty="0"/>
              <a:t>-</a:t>
            </a:r>
            <a:r>
              <a:rPr lang="ko-KR" altLang="en-US" sz="2000" b="1" dirty="0"/>
              <a:t>자동화 필요</a:t>
            </a:r>
            <a:r>
              <a:rPr lang="en-US" altLang="ko-KR" sz="2000" b="1" dirty="0"/>
              <a:t>-</a:t>
            </a:r>
            <a:endParaRPr lang="ko-KR" altLang="en-US" sz="20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40BC32-1EE5-48D1-AE9A-58CBE6045D9F}"/>
              </a:ext>
            </a:extLst>
          </p:cNvPr>
          <p:cNvSpPr/>
          <p:nvPr/>
        </p:nvSpPr>
        <p:spPr>
          <a:xfrm>
            <a:off x="6154420" y="2008409"/>
            <a:ext cx="3977462" cy="20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가격 변동 폭이 심함</a:t>
            </a:r>
            <a:endParaRPr lang="en-US" altLang="ko-KR" sz="2800" b="1" dirty="0"/>
          </a:p>
          <a:p>
            <a:pPr algn="ctr"/>
            <a:r>
              <a:rPr lang="en-US" altLang="ko-KR" sz="2000" b="1" dirty="0"/>
              <a:t>-</a:t>
            </a:r>
            <a:r>
              <a:rPr lang="ko-KR" altLang="en-US" sz="2000" b="1" dirty="0"/>
              <a:t>주기적 데이터 수집 필요</a:t>
            </a:r>
            <a:r>
              <a:rPr lang="en-US" altLang="ko-KR" sz="2000" b="1" dirty="0"/>
              <a:t>-</a:t>
            </a:r>
            <a:endParaRPr lang="ko-KR" altLang="en-US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27C0991-9177-4738-8787-D191A3BBD66E}"/>
              </a:ext>
            </a:extLst>
          </p:cNvPr>
          <p:cNvSpPr/>
          <p:nvPr/>
        </p:nvSpPr>
        <p:spPr>
          <a:xfrm>
            <a:off x="4014787" y="4227734"/>
            <a:ext cx="4162425" cy="2096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-</a:t>
            </a:r>
            <a:r>
              <a:rPr lang="ko-KR" altLang="en-US" sz="2000" b="1" dirty="0"/>
              <a:t>수집한 데이터의 검증 필요</a:t>
            </a:r>
            <a:r>
              <a:rPr lang="en-US" altLang="ko-KR" sz="2000" b="1" dirty="0"/>
              <a:t>-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허위 매물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등 사기의 위험</a:t>
            </a:r>
            <a:endParaRPr lang="en-US" altLang="ko-KR" sz="2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1DE5C3-F4C9-4180-8C52-C950A1E6D827}"/>
              </a:ext>
            </a:extLst>
          </p:cNvPr>
          <p:cNvSpPr/>
          <p:nvPr/>
        </p:nvSpPr>
        <p:spPr>
          <a:xfrm>
            <a:off x="5110097" y="3791184"/>
            <a:ext cx="1840996" cy="821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RPA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741485" y="5576384"/>
            <a:ext cx="2945310" cy="676665"/>
            <a:chOff x="505209" y="5827240"/>
            <a:chExt cx="2945310" cy="676665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505209" y="6242295"/>
              <a:ext cx="29453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6627" y="2640246"/>
            <a:ext cx="2138744" cy="212106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67A9DD-752D-47BA-B6C6-32E4FC576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12758" y="2420309"/>
            <a:ext cx="2361929" cy="23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A9C15-786E-4299-AECB-654BC73C9C6E}"/>
              </a:ext>
            </a:extLst>
          </p:cNvPr>
          <p:cNvSpPr/>
          <p:nvPr/>
        </p:nvSpPr>
        <p:spPr>
          <a:xfrm>
            <a:off x="4565190" y="240229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중고 거래 사이트의 실시간 모니터링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B47D1-FC15-49B4-A77A-C445F3B3D10F}"/>
              </a:ext>
            </a:extLst>
          </p:cNvPr>
          <p:cNvSpPr/>
          <p:nvPr/>
        </p:nvSpPr>
        <p:spPr>
          <a:xfrm>
            <a:off x="4565190" y="492796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문제 즉각 보고 후 사용자에 의한 조치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F3AE658-E687-4578-8056-879AB91CCB1F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0C3BE-C47D-4506-A4DF-012DD7DA77E7}"/>
              </a:ext>
            </a:extLst>
          </p:cNvPr>
          <p:cNvSpPr txBox="1"/>
          <p:nvPr/>
        </p:nvSpPr>
        <p:spPr>
          <a:xfrm>
            <a:off x="8061821" y="401277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발견</a:t>
            </a:r>
          </a:p>
        </p:txBody>
      </p:sp>
    </p:spTree>
    <p:extLst>
      <p:ext uri="{BB962C8B-B14F-4D97-AF65-F5344CB8AC3E}">
        <p14:creationId xmlns:p14="http://schemas.microsoft.com/office/powerpoint/2010/main" val="50452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887</Words>
  <Application>Microsoft Office PowerPoint</Application>
  <PresentationFormat>와이드스크린</PresentationFormat>
  <Paragraphs>189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JeongHwan</cp:lastModifiedBy>
  <cp:revision>35</cp:revision>
  <dcterms:created xsi:type="dcterms:W3CDTF">2019-06-16T11:26:11Z</dcterms:created>
  <dcterms:modified xsi:type="dcterms:W3CDTF">2019-10-10T17:06:46Z</dcterms:modified>
</cp:coreProperties>
</file>