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79" r:id="rId4"/>
    <p:sldId id="275" r:id="rId5"/>
    <p:sldId id="277" r:id="rId6"/>
    <p:sldId id="286" r:id="rId7"/>
    <p:sldId id="294" r:id="rId8"/>
    <p:sldId id="295" r:id="rId9"/>
    <p:sldId id="296" r:id="rId10"/>
    <p:sldId id="297" r:id="rId11"/>
    <p:sldId id="287" r:id="rId12"/>
    <p:sldId id="289" r:id="rId13"/>
    <p:sldId id="290" r:id="rId14"/>
    <p:sldId id="291" r:id="rId15"/>
    <p:sldId id="292" r:id="rId16"/>
    <p:sldId id="298" r:id="rId17"/>
    <p:sldId id="299" r:id="rId18"/>
    <p:sldId id="268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JeongHwan" initials="LJ" lastIdx="3" clrIdx="0">
    <p:extLst>
      <p:ext uri="{19B8F6BF-5375-455C-9EA6-DF929625EA0E}">
        <p15:presenceInfo xmlns:p15="http://schemas.microsoft.com/office/powerpoint/2012/main" userId="b60a78123804f4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92" autoAdjust="0"/>
  </p:normalViewPr>
  <p:slideViewPr>
    <p:cSldViewPr snapToGrid="0" showGuides="1">
      <p:cViewPr varScale="1">
        <p:scale>
          <a:sx n="107" d="100"/>
          <a:sy n="107" d="100"/>
        </p:scale>
        <p:origin x="750" y="114"/>
      </p:cViewPr>
      <p:guideLst>
        <p:guide orient="horz" pos="2160"/>
        <p:guide pos="3840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8T04:00:45.212" idx="1">
    <p:pos x="6046" y="574"/>
    <p:text>RPA 3요소</p:text>
    <p:extLst>
      <p:ext uri="{C676402C-5697-4E1C-873F-D02D1690AC5C}">
        <p15:threadingInfo xmlns:p15="http://schemas.microsoft.com/office/powerpoint/2012/main" timeZoneBias="-540"/>
      </p:ext>
    </p:extLst>
  </p:cm>
  <p:cm authorId="1" dt="2019-11-08T04:00:47.453" idx="2">
    <p:pos x="6764" y="549"/>
    <p:text>4명의 팀원</p:text>
    <p:extLst>
      <p:ext uri="{C676402C-5697-4E1C-873F-D02D1690AC5C}">
        <p15:threadingInfo xmlns:p15="http://schemas.microsoft.com/office/powerpoint/2012/main" timeZoneBias="-540"/>
      </p:ext>
    </p:extLst>
  </p:cm>
  <p:cm authorId="1" dt="2019-11-08T04:01:10.837" idx="3">
    <p:pos x="7291" y="528"/>
    <p:text>자연의 법칙과 조화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75B91-1F8A-452E-88D2-8EEF51BE6FDB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E4306-6A9D-4F8E-B9CF-2F1DBA327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18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411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 </a:t>
            </a:r>
            <a:r>
              <a:rPr lang="en-US" altLang="ko-KR" dirty="0"/>
              <a:t>RPA</a:t>
            </a:r>
            <a:r>
              <a:rPr lang="ko-KR" altLang="en-US" dirty="0"/>
              <a:t>의 데이터 정제 기능을 이용해 데이터베이스에 저장된 정보를 유저가 쉽게 알아볼 수 있게 엑셀이나 메일 등으로 제공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912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 </a:t>
            </a:r>
            <a:r>
              <a:rPr lang="en-US" altLang="ko-KR" dirty="0"/>
              <a:t>RPA</a:t>
            </a:r>
            <a:r>
              <a:rPr lang="ko-KR" altLang="en-US" dirty="0"/>
              <a:t>의 데이터 정제 기능을 이용해 데이터베이스에 저장된 정보를 유저가 쉽게 알아볼 수 있게 엑셀이나 메일 등으로 제공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628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 </a:t>
            </a:r>
            <a:r>
              <a:rPr lang="en-US" altLang="ko-KR" dirty="0"/>
              <a:t>RPA</a:t>
            </a:r>
            <a:r>
              <a:rPr lang="ko-KR" altLang="en-US" dirty="0"/>
              <a:t>의 데이터 정제 기능을 이용해 데이터베이스에 저장된 정보를 유저가 쉽게 알아볼 수 있게 엑셀이나 메일 등으로 제공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508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 </a:t>
            </a:r>
            <a:r>
              <a:rPr lang="en-US" altLang="ko-KR" dirty="0"/>
              <a:t>RPA</a:t>
            </a:r>
            <a:r>
              <a:rPr lang="ko-KR" altLang="en-US" dirty="0"/>
              <a:t>의 데이터 정제 기능을 이용해 데이터베이스에 저장된 정보를 유저가 쉽게 알아볼 수 있게 엑셀이나 메일 등으로 제공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42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078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수행 계획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032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수행 계획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93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ko-KR" altLang="en-US" dirty="0"/>
              <a:t>저희 프로젝트 주제의 프로세스 설명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관련정보 </a:t>
            </a:r>
            <a:r>
              <a:rPr lang="ko-KR" altLang="en-US" dirty="0" err="1"/>
              <a:t>크롤링</a:t>
            </a:r>
            <a:r>
              <a:rPr lang="ko-KR" altLang="en-US" dirty="0"/>
              <a:t> 통해 수집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데이터 정제</a:t>
            </a:r>
            <a:r>
              <a:rPr lang="en-US" altLang="ko-KR" dirty="0"/>
              <a:t>(</a:t>
            </a:r>
            <a:r>
              <a:rPr lang="ko-KR" altLang="en-US" dirty="0"/>
              <a:t>불필요 정보 제거</a:t>
            </a:r>
            <a:r>
              <a:rPr lang="en-US" altLang="ko-KR" dirty="0"/>
              <a:t>)</a:t>
            </a:r>
          </a:p>
          <a:p>
            <a:pPr marL="228600" indent="-228600">
              <a:buAutoNum type="arabicParenR"/>
            </a:pPr>
            <a:r>
              <a:rPr lang="ko-KR" altLang="en-US" dirty="0"/>
              <a:t>결과 보고</a:t>
            </a:r>
            <a:r>
              <a:rPr lang="en-US" altLang="ko-KR" dirty="0"/>
              <a:t>(</a:t>
            </a:r>
            <a:r>
              <a:rPr lang="ko-KR" altLang="en-US" dirty="0"/>
              <a:t>메일 엑셀 파일</a:t>
            </a:r>
            <a:r>
              <a:rPr lang="en-US" altLang="ko-KR" dirty="0"/>
              <a:t>)</a:t>
            </a:r>
          </a:p>
          <a:p>
            <a:pPr marL="228600" indent="-228600">
              <a:buAutoNum type="arabicParenR"/>
            </a:pPr>
            <a:r>
              <a:rPr lang="ko-KR" altLang="en-US" dirty="0"/>
              <a:t>정확히는 </a:t>
            </a:r>
            <a:r>
              <a:rPr lang="en-US" altLang="ko-KR" dirty="0"/>
              <a:t>checkmate RPA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481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저러한 문제를 해결하기 위해 </a:t>
            </a:r>
            <a:r>
              <a:rPr lang="en-US" altLang="ko-KR" dirty="0"/>
              <a:t>RPA</a:t>
            </a:r>
            <a:r>
              <a:rPr lang="ko-KR" altLang="en-US" dirty="0"/>
              <a:t>의 도입이 시급하다고 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RPA</a:t>
            </a:r>
            <a:r>
              <a:rPr lang="ko-KR" altLang="en-US" dirty="0"/>
              <a:t>가 제공하는 기능</a:t>
            </a:r>
            <a:r>
              <a:rPr lang="en-US" altLang="ko-KR" dirty="0"/>
              <a:t>(</a:t>
            </a:r>
            <a:r>
              <a:rPr lang="ko-KR" altLang="en-US" dirty="0"/>
              <a:t>이번 기업사회 프로젝트의 과제</a:t>
            </a:r>
            <a:r>
              <a:rPr lang="en-US" altLang="ko-KR" dirty="0"/>
              <a:t>)</a:t>
            </a:r>
            <a:r>
              <a:rPr lang="ko-KR" altLang="en-US" dirty="0"/>
              <a:t>에 대해서 </a:t>
            </a:r>
            <a:r>
              <a:rPr lang="ko-KR" altLang="en-US" dirty="0" err="1"/>
              <a:t>생각해보았음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크게 세가지 분류 </a:t>
            </a:r>
            <a:r>
              <a:rPr lang="en-US" altLang="ko-KR" dirty="0"/>
              <a:t>1) </a:t>
            </a:r>
            <a:r>
              <a:rPr lang="ko-KR" altLang="en-US" dirty="0"/>
              <a:t>서비스 모니터링 </a:t>
            </a:r>
            <a:r>
              <a:rPr lang="en-US" altLang="ko-KR" dirty="0"/>
              <a:t>: </a:t>
            </a:r>
            <a:r>
              <a:rPr lang="ko-KR" altLang="en-US" dirty="0"/>
              <a:t>주기적으로 자동으로 서비스 모니터링을 하여 해당 서비스에 문제가 있는가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2) </a:t>
            </a:r>
            <a:r>
              <a:rPr lang="ko-KR" altLang="en-US" dirty="0"/>
              <a:t>데이터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 수집을 자동적으로 수행</a:t>
            </a:r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/>
              <a:t>데이터 정제 </a:t>
            </a:r>
            <a:r>
              <a:rPr lang="en-US" altLang="ko-KR" dirty="0"/>
              <a:t>: </a:t>
            </a:r>
            <a:r>
              <a:rPr lang="ko-KR" altLang="en-US" dirty="0"/>
              <a:t>수집한 데이터의 정제</a:t>
            </a:r>
            <a:r>
              <a:rPr lang="en-US" altLang="ko-KR" dirty="0"/>
              <a:t>(</a:t>
            </a:r>
            <a:r>
              <a:rPr lang="ko-KR" altLang="en-US" dirty="0"/>
              <a:t>엑셀 파일 등</a:t>
            </a:r>
            <a:r>
              <a:rPr lang="en-US" altLang="ko-KR" dirty="0"/>
              <a:t>) </a:t>
            </a:r>
            <a:r>
              <a:rPr lang="ko-KR" altLang="en-US" dirty="0"/>
              <a:t>작성하여 유저에게 제공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644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웹 데이터 </a:t>
            </a:r>
            <a:r>
              <a:rPr lang="ko-KR" altLang="en-US" dirty="0" err="1"/>
              <a:t>크롤링은</a:t>
            </a:r>
            <a:r>
              <a:rPr lang="ko-KR" altLang="en-US" dirty="0"/>
              <a:t> 생각하시는 그대로</a:t>
            </a:r>
            <a:endParaRPr lang="en-US" altLang="ko-KR" dirty="0"/>
          </a:p>
          <a:p>
            <a:r>
              <a:rPr lang="ko-KR" altLang="en-US" dirty="0"/>
              <a:t>사용자가 설정한 키워드를 근거로 해당 중고 품목에 관한 데이터 수집 후 데이터베이스에 저장</a:t>
            </a:r>
            <a:r>
              <a:rPr lang="en-US" altLang="ko-KR" dirty="0"/>
              <a:t>. </a:t>
            </a:r>
            <a:r>
              <a:rPr lang="ko-KR" altLang="en-US" dirty="0"/>
              <a:t>이 때 수집하는 정보는 파싱 가능한 정보로 한정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41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 </a:t>
            </a:r>
            <a:r>
              <a:rPr lang="en-US" altLang="ko-KR" dirty="0"/>
              <a:t>RPA</a:t>
            </a:r>
            <a:r>
              <a:rPr lang="ko-KR" altLang="en-US" dirty="0"/>
              <a:t>의 데이터 정제 기능을 이용해 데이터베이스에 저장된 정보를 유저가 쉽게 알아볼 수 있게 엑셀이나 메일 등으로 제공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059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 </a:t>
            </a:r>
            <a:r>
              <a:rPr lang="en-US" altLang="ko-KR" dirty="0"/>
              <a:t>RPA</a:t>
            </a:r>
            <a:r>
              <a:rPr lang="ko-KR" altLang="en-US" dirty="0"/>
              <a:t>의 데이터 정제 기능을 이용해 데이터베이스에 저장된 정보를 유저가 쉽게 알아볼 수 있게 엑셀이나 메일 등으로 제공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070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 </a:t>
            </a:r>
            <a:r>
              <a:rPr lang="en-US" altLang="ko-KR" dirty="0"/>
              <a:t>RPA</a:t>
            </a:r>
            <a:r>
              <a:rPr lang="ko-KR" altLang="en-US" dirty="0"/>
              <a:t>의 데이터 정제 기능을 이용해 데이터베이스에 저장된 정보를 유저가 쉽게 알아볼 수 있게 엑셀이나 메일 등으로 제공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052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 </a:t>
            </a:r>
            <a:r>
              <a:rPr lang="en-US" altLang="ko-KR" dirty="0"/>
              <a:t>RPA</a:t>
            </a:r>
            <a:r>
              <a:rPr lang="ko-KR" altLang="en-US" dirty="0"/>
              <a:t>의 데이터 정제 기능을 이용해 데이터베이스에 저장된 정보를 유저가 쉽게 알아볼 수 있게 엑셀이나 메일 등으로 제공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823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 </a:t>
            </a:r>
            <a:r>
              <a:rPr lang="en-US" altLang="ko-KR" dirty="0"/>
              <a:t>RPA</a:t>
            </a:r>
            <a:r>
              <a:rPr lang="ko-KR" altLang="en-US" dirty="0"/>
              <a:t>의 데이터 정제 기능을 이용해 데이터베이스에 저장된 정보를 유저가 쉽게 알아볼 수 있게 엑셀이나 메일 등으로 제공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88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57BDC-DA42-451E-AAF4-D4D6807D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F0A6D6-994D-4DD9-93D8-4A987EA9A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502B4-B97F-4C7E-9FD9-55353F5D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2E3A2-AFAE-453B-B0E6-B13C686B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BD738-B138-492C-8F6C-3D66E522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3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85250-9693-44BE-9DE3-8B11979E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1E2C6-D326-4BE8-B14B-02E774D87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49086-6613-4EF3-B75E-D69583FC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6547D-BEF1-445C-9523-C4F37504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F411D-F87A-4D8C-9777-16AE95D3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9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4E8498-5E35-457F-9A66-E13FF1F9E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3EE6DF-379B-4C44-ADF4-C29A9FCA5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33EEA-A96E-4265-8EA4-313E10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2630E-77DF-41AD-8B2F-E86F6572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7BDC1-4533-4960-88E2-6DD67132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4961-62A1-42D7-AC3D-8CC0A85E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A64DE-47D0-45C2-975B-FFD8D3B7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A676F-9345-426F-BE2A-15162A98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E440F-B2DE-4AF2-9CCD-DF3EAB0E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1511E-5CE7-4458-BFD5-1A457561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5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F32DD-DE45-42A7-9B4A-A9FB06E3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C1F37-211D-4467-B909-FCB0A70C8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AF46E-0A11-4B81-A74B-02ECCDC6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980B0-0587-4C90-B9B2-71851D69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63C3-F6F1-428A-84FC-F598B934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4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286C6-1113-45C8-B214-0864A61B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0DCDC-E29D-466F-8870-FAB93962B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8A761-CD75-4346-8FDB-4F9E6C72F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17FB97-A98B-4BC0-B74A-9AF07D16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DE331-5ECE-45CF-BD45-292BC762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44D859-C604-4461-8A08-53193151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3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691FC-C96B-483A-A999-DE80E109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90495-AEFA-4F98-89A3-D4D3D39F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83B319-362D-4C4C-AB0A-1C9595204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806C3-DEA4-4593-9C07-1C796EDF9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A8A5C5-717E-483C-8546-2D7D5AE6A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981929-1655-4A44-9709-800EF14D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E96C80-C2DC-4707-98A8-1663FA16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5890A9-9F5A-46CD-887A-040D62C0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2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30F5E-5C65-4304-A4ED-3ED5FEA7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1CAF8F-A3ED-4D63-9428-72EA889E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30C74A-3B86-48A5-8FAD-58AD9832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2BF808-C7D2-4103-9ADB-C0E95927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3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D94597-DFDD-4222-92A4-00291151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8133B7-E25C-4099-97CF-B0169549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910D6B-502E-4AA3-8A6C-8878556D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20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33109-CEE2-48E6-8D81-8F27D1D3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05D65-0BEA-4CFA-A487-574598D6D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BFACE6-DA32-4538-AD49-88DF7828F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2E3B36-A86A-459A-B258-1DB83FF3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E351D-EEB2-4430-A5D6-0FC38320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F7B129-18FD-47A2-92CC-895F0F95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5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CC14A-C8F6-4406-898C-F6071740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A2CBC3-EA60-413D-B347-2A4DD040E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2D0C81-3B7B-48E7-A6DD-8F410EEAB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92FCED-6F48-4568-A7ED-19659723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1D9BA3-5FF1-4F14-A80A-191041EE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B33B4-4EE5-44E1-98E9-D33C8361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3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AEB1A6-2B4E-47A8-8563-C9FBE2F3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6A52E-33CA-4F21-9A28-ABBCDA660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10030-A965-457E-9C33-04BB27B67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CB99C-9B6F-4B9E-A2C8-D50A6870A80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52D97-179B-4667-BE4E-6211BE062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0E745-7CA7-4119-A6A1-81A3F040C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78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hyperlink" Target="https://pixabay.com/fr/vectors/disquette-des-donn%C3%A9es-disque-2026527/" TargetMode="Externa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hyperlink" Target="https://svgsilh.com/image/1970473.html" TargetMode="Externa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0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hyperlink" Target="https://svgsilh.com/image/1970473.html" TargetMode="External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de.wikipedia.org/wiki/Datei:User_font_awesome.sv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ko/%EB%8F%8B%EB%B3%B4%EA%B8%B0-%EA%B2%80%EC%83%89-%EB%B6%80%EB%B6%84-%ED%99%95%EB%8C%80-%EC%95%84%EC%9D%B4%EC%BD%98-%ED%99%95%EB%8C%80-%EB%B6%84%EC%84%9D-%ED%83%90%EC%82%AC-%EC%B0%BE%EA%B8%B0-1294834/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commons.wikimedia.org/wiki/File:Eye-Black.png" TargetMode="External"/><Relationship Id="rId9" Type="http://schemas.openxmlformats.org/officeDocument/2006/relationships/hyperlink" Target="https://svgsilh.com/image/1970473.htm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hyperlink" Target="https://pixabay.com/en/magnifying-glass-loupe-lense-308749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pixabay.com/ko/%EB%8F%8B%EB%B3%B4%EA%B8%B0-%EA%B2%80%EC%83%89-%EB%B6%80%EB%B6%84-%ED%99%95%EB%8C%80-%EC%95%84%EC%9D%B4%EC%BD%98-%ED%99%95%EB%8C%80-%EB%B6%84%EC%84%9D-%ED%83%90%EC%82%AC-%EC%B0%BE%EA%B8%B0-1294834/" TargetMode="External"/><Relationship Id="rId9" Type="http://schemas.openxmlformats.org/officeDocument/2006/relationships/hyperlink" Target="https://pixabay.com/fr/vectors/disquette-des-donn%C3%A9es-disque-2026527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magnifying-glass-loupe-lense-308749/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hyperlink" Target="https://pixabay.com/fr/vectors/disquette-des-donn%C3%A9es-disque-2026527/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14.png"/><Relationship Id="rId4" Type="http://schemas.openxmlformats.org/officeDocument/2006/relationships/hyperlink" Target="https://pixabay.com/ko/%EB%8F%8B%EB%B3%B4%EA%B8%B0-%EA%B2%80%EC%83%89-%EB%B6%80%EB%B6%84-%ED%99%95%EB%8C%80-%EC%95%84%EC%9D%B4%EC%BD%98-%ED%99%95%EB%8C%80-%EB%B6%84%EC%84%9D-%ED%83%90%EC%82%AC-%EC%B0%BE%EA%B8%B0-1294834/" TargetMode="External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pixabay.com/en/magnifying-glass-loupe-lense-30874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2028411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493126" y="1460994"/>
            <a:ext cx="3933100" cy="1134834"/>
            <a:chOff x="493126" y="1460994"/>
            <a:chExt cx="3933100" cy="1134834"/>
          </a:xfrm>
        </p:grpSpPr>
        <p:sp>
          <p:nvSpPr>
            <p:cNvPr id="8" name="ホームベース 7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493126" y="1797578"/>
              <a:ext cx="37721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800" b="1" spc="-300">
                  <a:solidFill>
                    <a:srgbClr val="1F3359"/>
                  </a:solidFill>
                </a:rPr>
                <a:t>기업사회 맞춤형프로젝트</a:t>
              </a:r>
              <a:endParaRPr kumimoji="1" lang="ja-JP" altLang="en-US" sz="28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20" name="グループ化 19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4" name="二等辺三角形 13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" name="二等辺三角形 10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6" name="五角形 15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" name="五角形 12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22" name="テキスト ボックス 21"/>
          <p:cNvSpPr txBox="1"/>
          <p:nvPr/>
        </p:nvSpPr>
        <p:spPr>
          <a:xfrm>
            <a:off x="2476265" y="3145008"/>
            <a:ext cx="72394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600" b="1" spc="-300" dirty="0">
                <a:solidFill>
                  <a:schemeClr val="bg1"/>
                </a:solidFill>
              </a:rPr>
              <a:t>프로젝트 중간 발표</a:t>
            </a:r>
            <a:endParaRPr kumimoji="1" lang="ja-JP" altLang="en-US" sz="6600" b="1" spc="-300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380193" y="4201620"/>
            <a:ext cx="1989711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000" spc="-150" dirty="0">
                <a:solidFill>
                  <a:schemeClr val="bg1"/>
                </a:solidFill>
                <a:latin typeface="+mn-ea"/>
              </a:rPr>
              <a:t>TEAM </a:t>
            </a:r>
            <a:r>
              <a:rPr kumimoji="1" lang="ko-KR" altLang="en-US" sz="2000" spc="-150" dirty="0">
                <a:solidFill>
                  <a:schemeClr val="bg1"/>
                </a:solidFill>
                <a:latin typeface="+mn-ea"/>
              </a:rPr>
              <a:t>양화대교 </a:t>
            </a:r>
            <a:endParaRPr kumimoji="1" lang="en-US" altLang="ko-KR" sz="2000" spc="-150" dirty="0">
              <a:solidFill>
                <a:schemeClr val="bg1"/>
              </a:solidFill>
              <a:latin typeface="+mn-ea"/>
            </a:endParaRPr>
          </a:p>
          <a:p>
            <a:pPr algn="r"/>
            <a:endParaRPr kumimoji="1" lang="en-US" altLang="ko-KR" sz="2000" spc="-15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컴퓨터공학과 이정환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컴퓨터공학과 박태수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컴퓨터공학과 </a:t>
            </a:r>
            <a:r>
              <a:rPr kumimoji="1" lang="ko-KR" altLang="en-US" sz="1400" dirty="0" err="1">
                <a:solidFill>
                  <a:schemeClr val="bg1"/>
                </a:solidFill>
              </a:rPr>
              <a:t>박규빈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컴퓨터공학과 </a:t>
            </a:r>
            <a:r>
              <a:rPr kumimoji="1" lang="ko-KR" altLang="en-US" sz="1400" dirty="0" err="1">
                <a:solidFill>
                  <a:schemeClr val="bg1"/>
                </a:solidFill>
              </a:rPr>
              <a:t>양진나</a:t>
            </a:r>
            <a:endParaRPr kumimoji="1" lang="ja-JP" altLang="en-US" sz="1400" dirty="0">
              <a:solidFill>
                <a:schemeClr val="bg1"/>
              </a:solidFill>
            </a:endParaRPr>
          </a:p>
          <a:p>
            <a:pPr algn="r"/>
            <a:endParaRPr kumimoji="1" lang="ja-JP" altLang="en-US" sz="2000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229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5DF70B3-96CB-4F2F-9FF3-BFE2818F31FA}"/>
              </a:ext>
            </a:extLst>
          </p:cNvPr>
          <p:cNvSpPr txBox="1"/>
          <p:nvPr/>
        </p:nvSpPr>
        <p:spPr>
          <a:xfrm>
            <a:off x="918162" y="3753126"/>
            <a:ext cx="65915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Strip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281696-01B3-45DA-86FE-2434611D27B1}"/>
              </a:ext>
            </a:extLst>
          </p:cNvPr>
          <p:cNvSpPr txBox="1"/>
          <p:nvPr/>
        </p:nvSpPr>
        <p:spPr>
          <a:xfrm>
            <a:off x="918162" y="4334732"/>
            <a:ext cx="18261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Save in variable</a:t>
            </a:r>
            <a:endParaRPr lang="ko-KR" altLang="en-US" dirty="0"/>
          </a:p>
        </p:txBody>
      </p:sp>
      <p:pic>
        <p:nvPicPr>
          <p:cNvPr id="16" name="Picture 4" descr="script icon에 대한 이미지 검색결과">
            <a:extLst>
              <a:ext uri="{FF2B5EF4-FFF2-40B4-BE49-F238E27FC236}">
                <a16:creationId xmlns:a16="http://schemas.microsoft.com/office/drawing/2014/main" id="{CBC9E3F8-5768-487F-A7ED-4184B3254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0810" y="3757103"/>
            <a:ext cx="397352" cy="397352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17" name="그림 16" descr="그리기이(가) 표시된 사진&#10;&#10;자동 생성된 설명">
            <a:extLst>
              <a:ext uri="{FF2B5EF4-FFF2-40B4-BE49-F238E27FC236}">
                <a16:creationId xmlns:a16="http://schemas.microsoft.com/office/drawing/2014/main" id="{DC4A95F4-FE4C-4280-A6E1-A7C5BD768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64853" y="4378634"/>
            <a:ext cx="296638" cy="31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D7DD2F-53DE-468D-B8ED-74E4642579DA}"/>
              </a:ext>
            </a:extLst>
          </p:cNvPr>
          <p:cNvSpPr txBox="1"/>
          <p:nvPr/>
        </p:nvSpPr>
        <p:spPr>
          <a:xfrm>
            <a:off x="1577317" y="3753126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By RegularExpressions.Regex.*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DFC573-91AF-4154-A8DB-8374B464A6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025742"/>
            <a:ext cx="4162425" cy="2257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95A337-6428-4393-B99B-4CD1B049E26C}"/>
              </a:ext>
            </a:extLst>
          </p:cNvPr>
          <p:cNvSpPr txBox="1"/>
          <p:nvPr/>
        </p:nvSpPr>
        <p:spPr>
          <a:xfrm>
            <a:off x="6734175" y="5400675"/>
            <a:ext cx="314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Local Variable</a:t>
            </a:r>
            <a:r>
              <a:rPr lang="ko-KR" altLang="en-US" dirty="0"/>
              <a:t>을 이용한 저장</a:t>
            </a:r>
          </a:p>
        </p:txBody>
      </p:sp>
      <p:sp>
        <p:nvSpPr>
          <p:cNvPr id="20" name="テキスト ボックス 5">
            <a:extLst>
              <a:ext uri="{FF2B5EF4-FFF2-40B4-BE49-F238E27FC236}">
                <a16:creationId xmlns:a16="http://schemas.microsoft.com/office/drawing/2014/main" id="{7FAD5127-6894-433B-A89D-208D37B61504}"/>
              </a:ext>
            </a:extLst>
          </p:cNvPr>
          <p:cNvSpPr txBox="1"/>
          <p:nvPr/>
        </p:nvSpPr>
        <p:spPr>
          <a:xfrm>
            <a:off x="2390998" y="316503"/>
            <a:ext cx="9802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프로세스 구현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– 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웹 데이터 </a:t>
            </a:r>
            <a:r>
              <a:rPr kumimoji="1" lang="ko-KR" altLang="en-US" sz="5400" b="1" spc="-300" dirty="0" err="1">
                <a:solidFill>
                  <a:schemeClr val="bg1"/>
                </a:solidFill>
              </a:rPr>
              <a:t>크롤링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99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2A7B0E0-0CF1-43EF-8268-2C5E6775D168}"/>
              </a:ext>
            </a:extLst>
          </p:cNvPr>
          <p:cNvGrpSpPr/>
          <p:nvPr/>
        </p:nvGrpSpPr>
        <p:grpSpPr>
          <a:xfrm>
            <a:off x="328107" y="2179355"/>
            <a:ext cx="8786384" cy="4073694"/>
            <a:chOff x="328108" y="2430211"/>
            <a:chExt cx="8307203" cy="4073694"/>
          </a:xfrm>
        </p:grpSpPr>
        <p:sp>
          <p:nvSpPr>
            <p:cNvPr id="33" name="テキスト ボックス 11">
              <a:extLst>
                <a:ext uri="{FF2B5EF4-FFF2-40B4-BE49-F238E27FC236}">
                  <a16:creationId xmlns:a16="http://schemas.microsoft.com/office/drawing/2014/main" id="{F00A55CF-75B1-4213-96ED-B05B9DD4E650}"/>
                </a:ext>
              </a:extLst>
            </p:cNvPr>
            <p:cNvSpPr txBox="1"/>
            <p:nvPr/>
          </p:nvSpPr>
          <p:spPr>
            <a:xfrm>
              <a:off x="567866" y="5827240"/>
              <a:ext cx="28200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데이터 정제</a:t>
              </a:r>
              <a:r>
                <a:rPr kumimoji="1" lang="en-US" altLang="ko-KR" sz="2000" b="1" dirty="0"/>
                <a:t>&amp;</a:t>
              </a:r>
              <a:r>
                <a:rPr kumimoji="1" lang="ko-KR" altLang="en-US" sz="2000" b="1" dirty="0"/>
                <a:t>보고 작업</a:t>
              </a:r>
              <a:endParaRPr kumimoji="1" lang="ja-JP" altLang="en-US" sz="2000" b="1" dirty="0"/>
            </a:p>
          </p:txBody>
        </p:sp>
        <p:sp>
          <p:nvSpPr>
            <p:cNvPr id="34" name="テキスト ボックス 12">
              <a:extLst>
                <a:ext uri="{FF2B5EF4-FFF2-40B4-BE49-F238E27FC236}">
                  <a16:creationId xmlns:a16="http://schemas.microsoft.com/office/drawing/2014/main" id="{27756361-4FE8-42C0-970F-9179024F7418}"/>
                </a:ext>
              </a:extLst>
            </p:cNvPr>
            <p:cNvSpPr txBox="1"/>
            <p:nvPr/>
          </p:nvSpPr>
          <p:spPr>
            <a:xfrm>
              <a:off x="328108" y="6242295"/>
              <a:ext cx="33195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100" dirty="0"/>
                <a:t>수집한 데이터의 정제 및 결과 보고 작업</a:t>
              </a:r>
              <a:endParaRPr kumimoji="1" lang="ja-JP" altLang="en-US" sz="1100" dirty="0"/>
            </a:p>
          </p:txBody>
        </p:sp>
        <p:sp>
          <p:nvSpPr>
            <p:cNvPr id="20" name="テキスト ボックス 11">
              <a:extLst>
                <a:ext uri="{FF2B5EF4-FFF2-40B4-BE49-F238E27FC236}">
                  <a16:creationId xmlns:a16="http://schemas.microsoft.com/office/drawing/2014/main" id="{8295F7AC-FD34-48EC-BEBC-BB1A9512AEA8}"/>
                </a:ext>
              </a:extLst>
            </p:cNvPr>
            <p:cNvSpPr txBox="1"/>
            <p:nvPr/>
          </p:nvSpPr>
          <p:spPr>
            <a:xfrm>
              <a:off x="5674244" y="2430211"/>
              <a:ext cx="29610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변수를 엑셀 파일로 작성</a:t>
              </a:r>
              <a:endParaRPr kumimoji="1" lang="ja-JP" altLang="en-US" sz="2000" b="1" dirty="0"/>
            </a:p>
          </p:txBody>
        </p:sp>
        <p:sp>
          <p:nvSpPr>
            <p:cNvPr id="28" name="テキスト ボックス 11">
              <a:extLst>
                <a:ext uri="{FF2B5EF4-FFF2-40B4-BE49-F238E27FC236}">
                  <a16:creationId xmlns:a16="http://schemas.microsoft.com/office/drawing/2014/main" id="{4E6C0793-575F-46B1-B1BF-5C82A86A85E6}"/>
                </a:ext>
              </a:extLst>
            </p:cNvPr>
            <p:cNvSpPr txBox="1"/>
            <p:nvPr/>
          </p:nvSpPr>
          <p:spPr>
            <a:xfrm>
              <a:off x="5876238" y="5735531"/>
              <a:ext cx="25570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해당 정보 메일로 보고</a:t>
              </a:r>
              <a:endParaRPr kumimoji="1" lang="ja-JP" altLang="en-US" sz="2000" b="1" dirty="0"/>
            </a:p>
          </p:txBody>
        </p:sp>
        <p:sp>
          <p:nvSpPr>
            <p:cNvPr id="29" name="テキスト ボックス 11">
              <a:extLst>
                <a:ext uri="{FF2B5EF4-FFF2-40B4-BE49-F238E27FC236}">
                  <a16:creationId xmlns:a16="http://schemas.microsoft.com/office/drawing/2014/main" id="{9353381C-7765-4FC3-8132-CC58A6A7B676}"/>
                </a:ext>
              </a:extLst>
            </p:cNvPr>
            <p:cNvSpPr txBox="1"/>
            <p:nvPr/>
          </p:nvSpPr>
          <p:spPr>
            <a:xfrm>
              <a:off x="5754997" y="3990910"/>
              <a:ext cx="27995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엑셀 내부에서 차트 생성</a:t>
              </a:r>
              <a:endParaRPr kumimoji="1" lang="ja-JP" altLang="en-US" sz="2000" b="1" dirty="0"/>
            </a:p>
          </p:txBody>
        </p:sp>
      </p:grpSp>
      <p:pic>
        <p:nvPicPr>
          <p:cNvPr id="16" name="그래픽 15">
            <a:extLst>
              <a:ext uri="{FF2B5EF4-FFF2-40B4-BE49-F238E27FC236}">
                <a16:creationId xmlns:a16="http://schemas.microsoft.com/office/drawing/2014/main" id="{583BAFD8-5ADE-4ED1-85AB-525A83C85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96896" y="2420309"/>
            <a:ext cx="2361929" cy="2361929"/>
          </a:xfrm>
          <a:prstGeom prst="rect">
            <a:avLst/>
          </a:prstGeom>
        </p:spPr>
      </p:pic>
      <p:pic>
        <p:nvPicPr>
          <p:cNvPr id="1026" name="Picture 2" descr="microsoft excel에 대한 이미지 검색결과">
            <a:extLst>
              <a:ext uri="{FF2B5EF4-FFF2-40B4-BE49-F238E27FC236}">
                <a16:creationId xmlns:a16="http://schemas.microsoft.com/office/drawing/2014/main" id="{37535129-96A6-43EB-A0D1-2C3149207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657" y="1933268"/>
            <a:ext cx="892284" cy="89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F217857D-4417-4F94-84DB-8A4FFA26489B}"/>
              </a:ext>
            </a:extLst>
          </p:cNvPr>
          <p:cNvSpPr/>
          <p:nvPr/>
        </p:nvSpPr>
        <p:spPr>
          <a:xfrm rot="5400000">
            <a:off x="7100853" y="2926602"/>
            <a:ext cx="693947" cy="52322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9C6C0BFF-8CD0-4C30-80ED-61FDB50A3CB4}"/>
              </a:ext>
            </a:extLst>
          </p:cNvPr>
          <p:cNvSpPr/>
          <p:nvPr/>
        </p:nvSpPr>
        <p:spPr>
          <a:xfrm rot="5400000">
            <a:off x="7100853" y="4430396"/>
            <a:ext cx="693947" cy="52322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4" descr="네이버 메일 아이콘에 대한 이미지 검색결과">
            <a:extLst>
              <a:ext uri="{FF2B5EF4-FFF2-40B4-BE49-F238E27FC236}">
                <a16:creationId xmlns:a16="http://schemas.microsoft.com/office/drawing/2014/main" id="{B21DD9AF-ED28-4F15-BEA6-F1FE71235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290" y="4924809"/>
            <a:ext cx="1236462" cy="123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5">
            <a:extLst>
              <a:ext uri="{FF2B5EF4-FFF2-40B4-BE49-F238E27FC236}">
                <a16:creationId xmlns:a16="http://schemas.microsoft.com/office/drawing/2014/main" id="{DC10942C-C25A-4F08-8820-E3BA2EDDF6F3}"/>
              </a:ext>
            </a:extLst>
          </p:cNvPr>
          <p:cNvSpPr txBox="1"/>
          <p:nvPr/>
        </p:nvSpPr>
        <p:spPr>
          <a:xfrm>
            <a:off x="2390998" y="316503"/>
            <a:ext cx="9956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프로세스 구현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– 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데이터 정제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,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 보고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968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2A7B0E0-0CF1-43EF-8268-2C5E6775D168}"/>
              </a:ext>
            </a:extLst>
          </p:cNvPr>
          <p:cNvGrpSpPr/>
          <p:nvPr/>
        </p:nvGrpSpPr>
        <p:grpSpPr>
          <a:xfrm>
            <a:off x="328107" y="5576384"/>
            <a:ext cx="3511019" cy="676665"/>
            <a:chOff x="328108" y="5827240"/>
            <a:chExt cx="3319539" cy="676665"/>
          </a:xfrm>
        </p:grpSpPr>
        <p:sp>
          <p:nvSpPr>
            <p:cNvPr id="33" name="テキスト ボックス 11">
              <a:extLst>
                <a:ext uri="{FF2B5EF4-FFF2-40B4-BE49-F238E27FC236}">
                  <a16:creationId xmlns:a16="http://schemas.microsoft.com/office/drawing/2014/main" id="{F00A55CF-75B1-4213-96ED-B05B9DD4E650}"/>
                </a:ext>
              </a:extLst>
            </p:cNvPr>
            <p:cNvSpPr txBox="1"/>
            <p:nvPr/>
          </p:nvSpPr>
          <p:spPr>
            <a:xfrm>
              <a:off x="567866" y="5827240"/>
              <a:ext cx="28200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데이터 정제</a:t>
              </a:r>
              <a:r>
                <a:rPr kumimoji="1" lang="en-US" altLang="ko-KR" sz="2000" b="1" dirty="0"/>
                <a:t>&amp;</a:t>
              </a:r>
              <a:r>
                <a:rPr kumimoji="1" lang="ko-KR" altLang="en-US" sz="2000" b="1" dirty="0"/>
                <a:t>보고 작업</a:t>
              </a:r>
              <a:endParaRPr kumimoji="1" lang="ja-JP" altLang="en-US" sz="2000" b="1" dirty="0"/>
            </a:p>
          </p:txBody>
        </p:sp>
        <p:sp>
          <p:nvSpPr>
            <p:cNvPr id="34" name="テキスト ボックス 12">
              <a:extLst>
                <a:ext uri="{FF2B5EF4-FFF2-40B4-BE49-F238E27FC236}">
                  <a16:creationId xmlns:a16="http://schemas.microsoft.com/office/drawing/2014/main" id="{27756361-4FE8-42C0-970F-9179024F7418}"/>
                </a:ext>
              </a:extLst>
            </p:cNvPr>
            <p:cNvSpPr txBox="1"/>
            <p:nvPr/>
          </p:nvSpPr>
          <p:spPr>
            <a:xfrm>
              <a:off x="328108" y="6242295"/>
              <a:ext cx="33195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100" dirty="0"/>
                <a:t>수집한 데이터의 정제 및 결과 보고 작업</a:t>
              </a:r>
              <a:endParaRPr kumimoji="1" lang="ja-JP" altLang="en-US" sz="1100" dirty="0"/>
            </a:p>
          </p:txBody>
        </p:sp>
      </p:grpSp>
      <p:pic>
        <p:nvPicPr>
          <p:cNvPr id="16" name="그래픽 15">
            <a:extLst>
              <a:ext uri="{FF2B5EF4-FFF2-40B4-BE49-F238E27FC236}">
                <a16:creationId xmlns:a16="http://schemas.microsoft.com/office/drawing/2014/main" id="{583BAFD8-5ADE-4ED1-85AB-525A83C85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96896" y="2420309"/>
            <a:ext cx="2361929" cy="2361929"/>
          </a:xfrm>
          <a:prstGeom prst="rect">
            <a:avLst/>
          </a:prstGeom>
        </p:spPr>
      </p:pic>
      <p:pic>
        <p:nvPicPr>
          <p:cNvPr id="18" name="Picture 2" descr="microsoft excel에 대한 이미지 검색결과">
            <a:extLst>
              <a:ext uri="{FF2B5EF4-FFF2-40B4-BE49-F238E27FC236}">
                <a16:creationId xmlns:a16="http://schemas.microsoft.com/office/drawing/2014/main" id="{A5706ADE-9C7B-4AB4-8FE3-962AFAF56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243" y="1954423"/>
            <a:ext cx="358310" cy="37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8D5EFF-A5A6-450C-AA05-E59E03839BC7}"/>
              </a:ext>
            </a:extLst>
          </p:cNvPr>
          <p:cNvSpPr txBox="1"/>
          <p:nvPr/>
        </p:nvSpPr>
        <p:spPr>
          <a:xfrm>
            <a:off x="4177553" y="1954422"/>
            <a:ext cx="13773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Excel Open</a:t>
            </a:r>
            <a:endParaRPr lang="ko-KR" altLang="en-US" dirty="0"/>
          </a:p>
        </p:txBody>
      </p:sp>
      <p:pic>
        <p:nvPicPr>
          <p:cNvPr id="22" name="Picture 2" descr="microsoft excel에 대한 이미지 검색결과">
            <a:extLst>
              <a:ext uri="{FF2B5EF4-FFF2-40B4-BE49-F238E27FC236}">
                <a16:creationId xmlns:a16="http://schemas.microsoft.com/office/drawing/2014/main" id="{6F8A65E6-9E9D-404A-A3C9-F06AA04D7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243" y="2530798"/>
            <a:ext cx="358310" cy="37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EDA8AF4-7B37-4940-85DC-DAC21E1C8F3E}"/>
              </a:ext>
            </a:extLst>
          </p:cNvPr>
          <p:cNvSpPr txBox="1"/>
          <p:nvPr/>
        </p:nvSpPr>
        <p:spPr>
          <a:xfrm>
            <a:off x="4177553" y="2530797"/>
            <a:ext cx="17320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Excel </a:t>
            </a:r>
            <a:r>
              <a:rPr lang="en-US" altLang="ko-KR" dirty="0" err="1"/>
              <a:t>SetValue</a:t>
            </a:r>
            <a:endParaRPr lang="ko-KR" altLang="en-US" dirty="0"/>
          </a:p>
        </p:txBody>
      </p:sp>
      <p:pic>
        <p:nvPicPr>
          <p:cNvPr id="24" name="Picture 2" descr="microsoft excel에 대한 이미지 검색결과">
            <a:extLst>
              <a:ext uri="{FF2B5EF4-FFF2-40B4-BE49-F238E27FC236}">
                <a16:creationId xmlns:a16="http://schemas.microsoft.com/office/drawing/2014/main" id="{B56A0978-5F02-4FBB-A48C-D4CE9A198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243" y="3750654"/>
            <a:ext cx="358310" cy="37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47CAA38-6EFD-4E8B-BCCE-524974DBB384}"/>
              </a:ext>
            </a:extLst>
          </p:cNvPr>
          <p:cNvSpPr txBox="1"/>
          <p:nvPr/>
        </p:nvSpPr>
        <p:spPr>
          <a:xfrm>
            <a:off x="4177553" y="3750653"/>
            <a:ext cx="13516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Chart Copy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4E373-C4F1-4C3F-A59E-6B5BD727AB83}"/>
              </a:ext>
            </a:extLst>
          </p:cNvPr>
          <p:cNvSpPr txBox="1"/>
          <p:nvPr/>
        </p:nvSpPr>
        <p:spPr>
          <a:xfrm>
            <a:off x="5965029" y="2537868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날짜의 셀에 가격정보 입력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246F41-5050-43FD-9151-322C193BC3BB}"/>
              </a:ext>
            </a:extLst>
          </p:cNvPr>
          <p:cNvSpPr txBox="1"/>
          <p:nvPr/>
        </p:nvSpPr>
        <p:spPr>
          <a:xfrm>
            <a:off x="5965029" y="1971307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미리 차트화 된 엑셀 파일 </a:t>
            </a:r>
            <a:r>
              <a:rPr lang="en-US" altLang="ko-KR" dirty="0"/>
              <a:t>Open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D6488F-B1E4-4C55-90E2-4F478FA160C2}"/>
              </a:ext>
            </a:extLst>
          </p:cNvPr>
          <p:cNvSpPr txBox="1"/>
          <p:nvPr/>
        </p:nvSpPr>
        <p:spPr>
          <a:xfrm>
            <a:off x="5965029" y="3763216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차트 내용 </a:t>
            </a:r>
            <a:r>
              <a:rPr lang="en-US" altLang="ko-KR" dirty="0"/>
              <a:t>Clipboard</a:t>
            </a:r>
            <a:r>
              <a:rPr lang="ko-KR" altLang="en-US" dirty="0"/>
              <a:t>에 카피</a:t>
            </a:r>
          </a:p>
        </p:txBody>
      </p:sp>
      <p:pic>
        <p:nvPicPr>
          <p:cNvPr id="2050" name="Picture 2" descr="그림판 아이콘에 대한 이미지 검색결과">
            <a:extLst>
              <a:ext uri="{FF2B5EF4-FFF2-40B4-BE49-F238E27FC236}">
                <a16:creationId xmlns:a16="http://schemas.microsoft.com/office/drawing/2014/main" id="{BE6C60F5-201F-420C-AD69-3A23FA3F2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664" y="4323807"/>
            <a:ext cx="59684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261A9EB-0FC5-4556-A11B-C1AFCE3F3CC3}"/>
              </a:ext>
            </a:extLst>
          </p:cNvPr>
          <p:cNvSpPr txBox="1"/>
          <p:nvPr/>
        </p:nvSpPr>
        <p:spPr>
          <a:xfrm>
            <a:off x="4164729" y="4305576"/>
            <a:ext cx="14029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Chart Paste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241E0A-B4B3-4E50-AD8E-27A6C1E20666}"/>
              </a:ext>
            </a:extLst>
          </p:cNvPr>
          <p:cNvSpPr txBox="1"/>
          <p:nvPr/>
        </p:nvSpPr>
        <p:spPr>
          <a:xfrm>
            <a:off x="5965029" y="432380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차트 내용 그림판에 </a:t>
            </a:r>
            <a:r>
              <a:rPr lang="en-US" altLang="ko-KR" dirty="0"/>
              <a:t>Paste</a:t>
            </a:r>
            <a:endParaRPr lang="ko-KR" altLang="en-US" dirty="0"/>
          </a:p>
        </p:txBody>
      </p:sp>
      <p:pic>
        <p:nvPicPr>
          <p:cNvPr id="43" name="Picture 2" descr="그림판 아이콘에 대한 이미지 검색결과">
            <a:extLst>
              <a:ext uri="{FF2B5EF4-FFF2-40B4-BE49-F238E27FC236}">
                <a16:creationId xmlns:a16="http://schemas.microsoft.com/office/drawing/2014/main" id="{8FA61512-9460-4C5B-BF35-80DF9CEEE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664" y="4905413"/>
            <a:ext cx="59684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AF30BA5-63EA-48F7-8703-23E1525347DE}"/>
              </a:ext>
            </a:extLst>
          </p:cNvPr>
          <p:cNvSpPr txBox="1"/>
          <p:nvPr/>
        </p:nvSpPr>
        <p:spPr>
          <a:xfrm>
            <a:off x="4164729" y="4887182"/>
            <a:ext cx="14157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Image Save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8CE666-1CBA-47E2-9C05-BBE489E6129D}"/>
              </a:ext>
            </a:extLst>
          </p:cNvPr>
          <p:cNvSpPr txBox="1"/>
          <p:nvPr/>
        </p:nvSpPr>
        <p:spPr>
          <a:xfrm>
            <a:off x="5965029" y="490541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차트 이미지 </a:t>
            </a:r>
            <a:r>
              <a:rPr lang="en-US" altLang="ko-KR" dirty="0"/>
              <a:t>Save</a:t>
            </a:r>
            <a:endParaRPr lang="ko-KR" altLang="en-US" dirty="0"/>
          </a:p>
        </p:txBody>
      </p:sp>
      <p:pic>
        <p:nvPicPr>
          <p:cNvPr id="55" name="Picture 2" descr="microsoft excel에 대한 이미지 검색결과">
            <a:extLst>
              <a:ext uri="{FF2B5EF4-FFF2-40B4-BE49-F238E27FC236}">
                <a16:creationId xmlns:a16="http://schemas.microsoft.com/office/drawing/2014/main" id="{B9AA6AE1-495D-4FD2-BFA4-495231EB9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243" y="3145965"/>
            <a:ext cx="358310" cy="37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3A19083-E45A-4D7B-8840-160681886130}"/>
              </a:ext>
            </a:extLst>
          </p:cNvPr>
          <p:cNvSpPr txBox="1"/>
          <p:nvPr/>
        </p:nvSpPr>
        <p:spPr>
          <a:xfrm>
            <a:off x="4177553" y="3145964"/>
            <a:ext cx="1338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Excel Save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D00CA4-3841-4D4B-8C42-D073F9A4F38B}"/>
              </a:ext>
            </a:extLst>
          </p:cNvPr>
          <p:cNvSpPr txBox="1"/>
          <p:nvPr/>
        </p:nvSpPr>
        <p:spPr>
          <a:xfrm>
            <a:off x="5965029" y="3153035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변경 내용 저장</a:t>
            </a:r>
          </a:p>
        </p:txBody>
      </p:sp>
      <p:pic>
        <p:nvPicPr>
          <p:cNvPr id="2052" name="Picture 4" descr="네이버 메일 아이콘에 대한 이미지 검색결과">
            <a:extLst>
              <a:ext uri="{FF2B5EF4-FFF2-40B4-BE49-F238E27FC236}">
                <a16:creationId xmlns:a16="http://schemas.microsoft.com/office/drawing/2014/main" id="{F2589214-29DD-4057-82F0-D89785C77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664" y="5341296"/>
            <a:ext cx="586150" cy="5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0F2C0CB-F48A-4280-AA93-E2425FBFEC82}"/>
              </a:ext>
            </a:extLst>
          </p:cNvPr>
          <p:cNvSpPr txBox="1"/>
          <p:nvPr/>
        </p:nvSpPr>
        <p:spPr>
          <a:xfrm>
            <a:off x="4177237" y="5449705"/>
            <a:ext cx="12105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Mail Send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4FFB81-1205-4A46-B137-56659064DFC6}"/>
              </a:ext>
            </a:extLst>
          </p:cNvPr>
          <p:cNvSpPr txBox="1"/>
          <p:nvPr/>
        </p:nvSpPr>
        <p:spPr>
          <a:xfrm>
            <a:off x="5965029" y="5452901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차트 및 데이터 메일 전송</a:t>
            </a:r>
          </a:p>
        </p:txBody>
      </p:sp>
      <p:sp>
        <p:nvSpPr>
          <p:cNvPr id="60" name="テキスト ボックス 5">
            <a:extLst>
              <a:ext uri="{FF2B5EF4-FFF2-40B4-BE49-F238E27FC236}">
                <a16:creationId xmlns:a16="http://schemas.microsoft.com/office/drawing/2014/main" id="{49A608DC-FCEA-4FD0-B10C-9799BE648FBC}"/>
              </a:ext>
            </a:extLst>
          </p:cNvPr>
          <p:cNvSpPr txBox="1"/>
          <p:nvPr/>
        </p:nvSpPr>
        <p:spPr>
          <a:xfrm>
            <a:off x="2390998" y="316503"/>
            <a:ext cx="9956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프로세스 구현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– 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데이터 정제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,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 보고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203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pic>
        <p:nvPicPr>
          <p:cNvPr id="18" name="Picture 2" descr="microsoft excel에 대한 이미지 검색결과">
            <a:extLst>
              <a:ext uri="{FF2B5EF4-FFF2-40B4-BE49-F238E27FC236}">
                <a16:creationId xmlns:a16="http://schemas.microsoft.com/office/drawing/2014/main" id="{A5706ADE-9C7B-4AB4-8FE3-962AFAF56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70" y="3244335"/>
            <a:ext cx="358310" cy="37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8D5EFF-A5A6-450C-AA05-E59E03839BC7}"/>
              </a:ext>
            </a:extLst>
          </p:cNvPr>
          <p:cNvSpPr txBox="1"/>
          <p:nvPr/>
        </p:nvSpPr>
        <p:spPr>
          <a:xfrm>
            <a:off x="640580" y="3244334"/>
            <a:ext cx="13773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Excel Open</a:t>
            </a:r>
            <a:endParaRPr lang="ko-KR" altLang="en-US" dirty="0"/>
          </a:p>
        </p:txBody>
      </p:sp>
      <p:pic>
        <p:nvPicPr>
          <p:cNvPr id="22" name="Picture 2" descr="microsoft excel에 대한 이미지 검색결과">
            <a:extLst>
              <a:ext uri="{FF2B5EF4-FFF2-40B4-BE49-F238E27FC236}">
                <a16:creationId xmlns:a16="http://schemas.microsoft.com/office/drawing/2014/main" id="{6F8A65E6-9E9D-404A-A3C9-F06AA04D7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70" y="3820710"/>
            <a:ext cx="358310" cy="37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EDA8AF4-7B37-4940-85DC-DAC21E1C8F3E}"/>
              </a:ext>
            </a:extLst>
          </p:cNvPr>
          <p:cNvSpPr txBox="1"/>
          <p:nvPr/>
        </p:nvSpPr>
        <p:spPr>
          <a:xfrm>
            <a:off x="640580" y="3820709"/>
            <a:ext cx="17320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Excel </a:t>
            </a:r>
            <a:r>
              <a:rPr lang="en-US" altLang="ko-KR" dirty="0" err="1"/>
              <a:t>SetValue</a:t>
            </a:r>
            <a:endParaRPr lang="ko-KR" altLang="en-US" dirty="0"/>
          </a:p>
        </p:txBody>
      </p:sp>
      <p:pic>
        <p:nvPicPr>
          <p:cNvPr id="24" name="Picture 2" descr="microsoft excel에 대한 이미지 검색결과">
            <a:extLst>
              <a:ext uri="{FF2B5EF4-FFF2-40B4-BE49-F238E27FC236}">
                <a16:creationId xmlns:a16="http://schemas.microsoft.com/office/drawing/2014/main" id="{B56A0978-5F02-4FBB-A48C-D4CE9A198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70" y="5040566"/>
            <a:ext cx="358310" cy="37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47CAA38-6EFD-4E8B-BCCE-524974DBB384}"/>
              </a:ext>
            </a:extLst>
          </p:cNvPr>
          <p:cNvSpPr txBox="1"/>
          <p:nvPr/>
        </p:nvSpPr>
        <p:spPr>
          <a:xfrm>
            <a:off x="640580" y="5040565"/>
            <a:ext cx="13516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Chart Copy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4E373-C4F1-4C3F-A59E-6B5BD727AB83}"/>
              </a:ext>
            </a:extLst>
          </p:cNvPr>
          <p:cNvSpPr txBox="1"/>
          <p:nvPr/>
        </p:nvSpPr>
        <p:spPr>
          <a:xfrm>
            <a:off x="2428056" y="3827780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날짜의 셀에 가격정보 입력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246F41-5050-43FD-9151-322C193BC3BB}"/>
              </a:ext>
            </a:extLst>
          </p:cNvPr>
          <p:cNvSpPr txBox="1"/>
          <p:nvPr/>
        </p:nvSpPr>
        <p:spPr>
          <a:xfrm>
            <a:off x="2428056" y="3261219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미리 차트화 된 엑셀 파일 </a:t>
            </a:r>
            <a:r>
              <a:rPr lang="en-US" altLang="ko-KR" dirty="0"/>
              <a:t>Open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D6488F-B1E4-4C55-90E2-4F478FA160C2}"/>
              </a:ext>
            </a:extLst>
          </p:cNvPr>
          <p:cNvSpPr txBox="1"/>
          <p:nvPr/>
        </p:nvSpPr>
        <p:spPr>
          <a:xfrm>
            <a:off x="2428056" y="5053128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차트 내용 </a:t>
            </a:r>
            <a:r>
              <a:rPr lang="en-US" altLang="ko-KR" dirty="0"/>
              <a:t>Clipboard</a:t>
            </a:r>
            <a:r>
              <a:rPr lang="ko-KR" altLang="en-US" dirty="0"/>
              <a:t>에 카피</a:t>
            </a:r>
          </a:p>
        </p:txBody>
      </p:sp>
      <p:pic>
        <p:nvPicPr>
          <p:cNvPr id="55" name="Picture 2" descr="microsoft excel에 대한 이미지 검색결과">
            <a:extLst>
              <a:ext uri="{FF2B5EF4-FFF2-40B4-BE49-F238E27FC236}">
                <a16:creationId xmlns:a16="http://schemas.microsoft.com/office/drawing/2014/main" id="{B9AA6AE1-495D-4FD2-BFA4-495231EB9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70" y="4435877"/>
            <a:ext cx="358310" cy="37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3A19083-E45A-4D7B-8840-160681886130}"/>
              </a:ext>
            </a:extLst>
          </p:cNvPr>
          <p:cNvSpPr txBox="1"/>
          <p:nvPr/>
        </p:nvSpPr>
        <p:spPr>
          <a:xfrm>
            <a:off x="640580" y="4435876"/>
            <a:ext cx="1338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Excel Save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D00CA4-3841-4D4B-8C42-D073F9A4F38B}"/>
              </a:ext>
            </a:extLst>
          </p:cNvPr>
          <p:cNvSpPr txBox="1"/>
          <p:nvPr/>
        </p:nvSpPr>
        <p:spPr>
          <a:xfrm>
            <a:off x="2428056" y="4442947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변경 내용 저장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652E51-54FE-4475-938B-6F7A72142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727" y="2786140"/>
            <a:ext cx="5809428" cy="3299472"/>
          </a:xfrm>
          <a:prstGeom prst="rect">
            <a:avLst/>
          </a:prstGeom>
        </p:spPr>
      </p:pic>
      <p:sp>
        <p:nvSpPr>
          <p:cNvPr id="35" name="テキスト ボックス 5">
            <a:extLst>
              <a:ext uri="{FF2B5EF4-FFF2-40B4-BE49-F238E27FC236}">
                <a16:creationId xmlns:a16="http://schemas.microsoft.com/office/drawing/2014/main" id="{895DD815-D33C-4198-BB23-563A3DB6DE76}"/>
              </a:ext>
            </a:extLst>
          </p:cNvPr>
          <p:cNvSpPr txBox="1"/>
          <p:nvPr/>
        </p:nvSpPr>
        <p:spPr>
          <a:xfrm>
            <a:off x="2390998" y="316503"/>
            <a:ext cx="9956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프로세스 구현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– 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데이터 정제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,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 보고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056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pic>
        <p:nvPicPr>
          <p:cNvPr id="32" name="Picture 2" descr="그림판 아이콘에 대한 이미지 검색결과">
            <a:extLst>
              <a:ext uri="{FF2B5EF4-FFF2-40B4-BE49-F238E27FC236}">
                <a16:creationId xmlns:a16="http://schemas.microsoft.com/office/drawing/2014/main" id="{A3B8B29F-1226-4EA1-8EC8-94FD95B6D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79" y="3925550"/>
            <a:ext cx="59684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8D28BF8-A657-40DC-B7B4-0A7F589BBB8B}"/>
              </a:ext>
            </a:extLst>
          </p:cNvPr>
          <p:cNvSpPr txBox="1"/>
          <p:nvPr/>
        </p:nvSpPr>
        <p:spPr>
          <a:xfrm>
            <a:off x="756644" y="3907319"/>
            <a:ext cx="14029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Chart Paste</a:t>
            </a:r>
            <a:endParaRPr lang="ko-KR" altLang="en-US" dirty="0"/>
          </a:p>
        </p:txBody>
      </p:sp>
      <p:pic>
        <p:nvPicPr>
          <p:cNvPr id="34" name="Picture 2" descr="그림판 아이콘에 대한 이미지 검색결과">
            <a:extLst>
              <a:ext uri="{FF2B5EF4-FFF2-40B4-BE49-F238E27FC236}">
                <a16:creationId xmlns:a16="http://schemas.microsoft.com/office/drawing/2014/main" id="{3A831125-9F5D-4237-BC27-67F6FB9B1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79" y="4507156"/>
            <a:ext cx="59684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8F3FE73-4A39-4540-8322-6A8472295C3A}"/>
              </a:ext>
            </a:extLst>
          </p:cNvPr>
          <p:cNvSpPr txBox="1"/>
          <p:nvPr/>
        </p:nvSpPr>
        <p:spPr>
          <a:xfrm>
            <a:off x="756644" y="4488925"/>
            <a:ext cx="14157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Image Save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7F39E50-276E-407F-9013-2E12B6147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715" y="2219251"/>
            <a:ext cx="4406976" cy="4114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822763-5AC8-4CBA-801D-9E8991BB1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3512" y="2832847"/>
            <a:ext cx="5165850" cy="2887608"/>
          </a:xfrm>
          <a:prstGeom prst="rect">
            <a:avLst/>
          </a:prstGeom>
        </p:spPr>
      </p:pic>
      <p:sp>
        <p:nvSpPr>
          <p:cNvPr id="36" name="テキスト ボックス 5">
            <a:extLst>
              <a:ext uri="{FF2B5EF4-FFF2-40B4-BE49-F238E27FC236}">
                <a16:creationId xmlns:a16="http://schemas.microsoft.com/office/drawing/2014/main" id="{54F445D8-ADB6-4AE3-9143-A0DC38479B6B}"/>
              </a:ext>
            </a:extLst>
          </p:cNvPr>
          <p:cNvSpPr txBox="1"/>
          <p:nvPr/>
        </p:nvSpPr>
        <p:spPr>
          <a:xfrm>
            <a:off x="2390998" y="316503"/>
            <a:ext cx="9956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프로세스 구현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– 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데이터 정제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,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 보고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633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pic>
        <p:nvPicPr>
          <p:cNvPr id="13" name="Picture 4" descr="네이버 메일 아이콘에 대한 이미지 검색결과">
            <a:extLst>
              <a:ext uri="{FF2B5EF4-FFF2-40B4-BE49-F238E27FC236}">
                <a16:creationId xmlns:a16="http://schemas.microsoft.com/office/drawing/2014/main" id="{850E3910-548E-450A-AEE4-0A4C7DE27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57" y="4117864"/>
            <a:ext cx="586150" cy="5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AE7EFBE-4C66-4A20-912A-3D8D736C0818}"/>
              </a:ext>
            </a:extLst>
          </p:cNvPr>
          <p:cNvSpPr txBox="1"/>
          <p:nvPr/>
        </p:nvSpPr>
        <p:spPr>
          <a:xfrm>
            <a:off x="876430" y="4226273"/>
            <a:ext cx="12105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Mail Send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8908765-980C-416C-875A-413551098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720" y="2036172"/>
            <a:ext cx="8382000" cy="4505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DB9DAF-C484-4F51-A6C3-E0B3DEF4DBD9}"/>
              </a:ext>
            </a:extLst>
          </p:cNvPr>
          <p:cNvSpPr txBox="1"/>
          <p:nvPr/>
        </p:nvSpPr>
        <p:spPr>
          <a:xfrm>
            <a:off x="7906031" y="5271247"/>
            <a:ext cx="2847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사전에 해당 사이트에서</a:t>
            </a:r>
            <a:endParaRPr lang="en-US" altLang="ko-KR" dirty="0"/>
          </a:p>
          <a:p>
            <a:r>
              <a:rPr lang="en-US" altLang="ko-KR" dirty="0"/>
              <a:t>   SMTP </a:t>
            </a:r>
            <a:r>
              <a:rPr lang="ko-KR" altLang="en-US" dirty="0"/>
              <a:t>관련 </a:t>
            </a:r>
            <a:r>
              <a:rPr lang="en-US" altLang="ko-KR" dirty="0"/>
              <a:t>Setting </a:t>
            </a:r>
            <a:r>
              <a:rPr lang="ko-KR" altLang="en-US" dirty="0"/>
              <a:t>필요</a:t>
            </a:r>
          </a:p>
        </p:txBody>
      </p:sp>
      <p:sp>
        <p:nvSpPr>
          <p:cNvPr id="19" name="テキスト ボックス 5">
            <a:extLst>
              <a:ext uri="{FF2B5EF4-FFF2-40B4-BE49-F238E27FC236}">
                <a16:creationId xmlns:a16="http://schemas.microsoft.com/office/drawing/2014/main" id="{8B9E3AE2-587C-4B4C-8019-1918728E5302}"/>
              </a:ext>
            </a:extLst>
          </p:cNvPr>
          <p:cNvSpPr txBox="1"/>
          <p:nvPr/>
        </p:nvSpPr>
        <p:spPr>
          <a:xfrm>
            <a:off x="2390998" y="316503"/>
            <a:ext cx="9956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프로세스 구현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– 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데이터 정제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,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 보고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838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4454370" y="3394213"/>
            <a:ext cx="32832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spc="-300" dirty="0">
                <a:solidFill>
                  <a:schemeClr val="bg1"/>
                </a:solidFill>
              </a:rPr>
              <a:t>추후 계획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22">
            <a:extLst>
              <a:ext uri="{FF2B5EF4-FFF2-40B4-BE49-F238E27FC236}">
                <a16:creationId xmlns:a16="http://schemas.microsoft.com/office/drawing/2014/main" id="{626C2B3B-AE25-4F05-BA5A-BF9016743DD2}"/>
              </a:ext>
            </a:extLst>
          </p:cNvPr>
          <p:cNvSpPr txBox="1"/>
          <p:nvPr/>
        </p:nvSpPr>
        <p:spPr>
          <a:xfrm>
            <a:off x="3223657" y="4327455"/>
            <a:ext cx="544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400" spc="-150" dirty="0">
                <a:solidFill>
                  <a:schemeClr val="bg1"/>
                </a:solidFill>
                <a:latin typeface="+mn-ea"/>
              </a:rPr>
              <a:t>RPA</a:t>
            </a:r>
            <a:r>
              <a:rPr kumimoji="1" lang="ko-KR" altLang="en-US" sz="2400" spc="-150" dirty="0">
                <a:solidFill>
                  <a:schemeClr val="bg1"/>
                </a:solidFill>
                <a:latin typeface="+mn-ea"/>
              </a:rPr>
              <a:t>를 활용한 중고 거래 모니터링 서비스</a:t>
            </a:r>
            <a:endParaRPr kumimoji="1" lang="ja-JP" altLang="en-US" sz="2400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5183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C6E19B-CB0D-424D-9814-42192972F0A7}"/>
              </a:ext>
            </a:extLst>
          </p:cNvPr>
          <p:cNvSpPr/>
          <p:nvPr/>
        </p:nvSpPr>
        <p:spPr>
          <a:xfrm>
            <a:off x="190500" y="1219783"/>
            <a:ext cx="5819776" cy="4942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42130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수행 계획 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- 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과제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61" name="화살표: 오각형 60">
            <a:extLst>
              <a:ext uri="{FF2B5EF4-FFF2-40B4-BE49-F238E27FC236}">
                <a16:creationId xmlns:a16="http://schemas.microsoft.com/office/drawing/2014/main" id="{5C9D9FC8-DCA5-494F-8047-9D0BCB1FD9F3}"/>
              </a:ext>
            </a:extLst>
          </p:cNvPr>
          <p:cNvSpPr/>
          <p:nvPr/>
        </p:nvSpPr>
        <p:spPr>
          <a:xfrm>
            <a:off x="520810" y="2075688"/>
            <a:ext cx="5127515" cy="800862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중고나라에 국한된 프로세스</a:t>
            </a:r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EE514C4F-0D35-4418-9C96-D2B0B30DB310}"/>
              </a:ext>
            </a:extLst>
          </p:cNvPr>
          <p:cNvSpPr/>
          <p:nvPr/>
        </p:nvSpPr>
        <p:spPr>
          <a:xfrm>
            <a:off x="6444280" y="2075688"/>
            <a:ext cx="5557220" cy="8008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당근마켓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번개장터 등 다양한 사이트 프로세스 구현</a:t>
            </a:r>
          </a:p>
        </p:txBody>
      </p:sp>
      <p:sp>
        <p:nvSpPr>
          <p:cNvPr id="66" name="화살표: 오각형 65">
            <a:extLst>
              <a:ext uri="{FF2B5EF4-FFF2-40B4-BE49-F238E27FC236}">
                <a16:creationId xmlns:a16="http://schemas.microsoft.com/office/drawing/2014/main" id="{0122D279-E92E-43AD-AD51-5C34C9293EF1}"/>
              </a:ext>
            </a:extLst>
          </p:cNvPr>
          <p:cNvSpPr/>
          <p:nvPr/>
        </p:nvSpPr>
        <p:spPr>
          <a:xfrm>
            <a:off x="520810" y="3028569"/>
            <a:ext cx="5127515" cy="800862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단순한 프로세스</a:t>
            </a:r>
          </a:p>
        </p:txBody>
      </p:sp>
      <p:sp>
        <p:nvSpPr>
          <p:cNvPr id="67" name="순서도: 처리 66">
            <a:extLst>
              <a:ext uri="{FF2B5EF4-FFF2-40B4-BE49-F238E27FC236}">
                <a16:creationId xmlns:a16="http://schemas.microsoft.com/office/drawing/2014/main" id="{3BEB854F-C318-46B6-8F9B-A49EABF479C4}"/>
              </a:ext>
            </a:extLst>
          </p:cNvPr>
          <p:cNvSpPr/>
          <p:nvPr/>
        </p:nvSpPr>
        <p:spPr>
          <a:xfrm>
            <a:off x="6444280" y="3028569"/>
            <a:ext cx="5557220" cy="8008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데이터 정제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보고 관련 심화 프로세스 구현</a:t>
            </a:r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DEEEE65D-5258-4436-BAB9-BFC327FD6A35}"/>
              </a:ext>
            </a:extLst>
          </p:cNvPr>
          <p:cNvSpPr/>
          <p:nvPr/>
        </p:nvSpPr>
        <p:spPr>
          <a:xfrm>
            <a:off x="520810" y="3981450"/>
            <a:ext cx="5127515" cy="800862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서비스 관련 아이디어의 불확실</a:t>
            </a:r>
          </a:p>
        </p:txBody>
      </p:sp>
      <p:sp>
        <p:nvSpPr>
          <p:cNvPr id="69" name="순서도: 처리 68">
            <a:extLst>
              <a:ext uri="{FF2B5EF4-FFF2-40B4-BE49-F238E27FC236}">
                <a16:creationId xmlns:a16="http://schemas.microsoft.com/office/drawing/2014/main" id="{57012DCF-FF3D-4862-B8E6-FA09889F5EDB}"/>
              </a:ext>
            </a:extLst>
          </p:cNvPr>
          <p:cNvSpPr/>
          <p:nvPr/>
        </p:nvSpPr>
        <p:spPr>
          <a:xfrm>
            <a:off x="6444280" y="3981450"/>
            <a:ext cx="5557220" cy="8008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팀 내부 회의를 통해 확정</a:t>
            </a:r>
          </a:p>
        </p:txBody>
      </p:sp>
      <p:sp>
        <p:nvSpPr>
          <p:cNvPr id="70" name="화살표: 오각형 69">
            <a:extLst>
              <a:ext uri="{FF2B5EF4-FFF2-40B4-BE49-F238E27FC236}">
                <a16:creationId xmlns:a16="http://schemas.microsoft.com/office/drawing/2014/main" id="{43EF5CF6-E900-454A-9C24-69500FB87630}"/>
              </a:ext>
            </a:extLst>
          </p:cNvPr>
          <p:cNvSpPr/>
          <p:nvPr/>
        </p:nvSpPr>
        <p:spPr>
          <a:xfrm>
            <a:off x="520810" y="4934331"/>
            <a:ext cx="5127515" cy="800862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기타 미 구현된 프로세스 및 모듈 간 연결</a:t>
            </a:r>
          </a:p>
        </p:txBody>
      </p:sp>
      <p:sp>
        <p:nvSpPr>
          <p:cNvPr id="71" name="순서도: 처리 70">
            <a:extLst>
              <a:ext uri="{FF2B5EF4-FFF2-40B4-BE49-F238E27FC236}">
                <a16:creationId xmlns:a16="http://schemas.microsoft.com/office/drawing/2014/main" id="{845C0E0F-5854-4475-8D05-E4F49CF96803}"/>
              </a:ext>
            </a:extLst>
          </p:cNvPr>
          <p:cNvSpPr/>
          <p:nvPr/>
        </p:nvSpPr>
        <p:spPr>
          <a:xfrm>
            <a:off x="6444280" y="4934331"/>
            <a:ext cx="5557220" cy="8008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개발 진행 가속화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5EC9E4-9BA2-4B43-AA04-8DD88A113155}"/>
              </a:ext>
            </a:extLst>
          </p:cNvPr>
          <p:cNvSpPr txBox="1"/>
          <p:nvPr/>
        </p:nvSpPr>
        <p:spPr>
          <a:xfrm>
            <a:off x="520810" y="137352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문제점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AD5169-DF86-450D-AEEF-0D1453BF1BE6}"/>
              </a:ext>
            </a:extLst>
          </p:cNvPr>
          <p:cNvSpPr txBox="1"/>
          <p:nvPr/>
        </p:nvSpPr>
        <p:spPr>
          <a:xfrm>
            <a:off x="10281157" y="1373529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해결 방안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9EE61D-613B-4281-98E5-E90B2092DE90}"/>
              </a:ext>
            </a:extLst>
          </p:cNvPr>
          <p:cNvSpPr txBox="1"/>
          <p:nvPr/>
        </p:nvSpPr>
        <p:spPr>
          <a:xfrm>
            <a:off x="10500768" y="1435084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해결 방안</a:t>
            </a:r>
          </a:p>
        </p:txBody>
      </p:sp>
    </p:spTree>
    <p:extLst>
      <p:ext uri="{BB962C8B-B14F-4D97-AF65-F5344CB8AC3E}">
        <p14:creationId xmlns:p14="http://schemas.microsoft.com/office/powerpoint/2010/main" val="2931128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1E11BF18-3591-49F3-ACE5-7307D3B7516C}"/>
              </a:ext>
            </a:extLst>
          </p:cNvPr>
          <p:cNvSpPr/>
          <p:nvPr/>
        </p:nvSpPr>
        <p:spPr>
          <a:xfrm>
            <a:off x="4958441" y="1341121"/>
            <a:ext cx="6187882" cy="46024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진행중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683A98-AB23-460F-92BA-510AB72DBBFD}"/>
              </a:ext>
            </a:extLst>
          </p:cNvPr>
          <p:cNvSpPr/>
          <p:nvPr/>
        </p:nvSpPr>
        <p:spPr>
          <a:xfrm>
            <a:off x="520810" y="1341121"/>
            <a:ext cx="4391596" cy="46024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완료</a:t>
            </a:r>
            <a:endParaRPr lang="en-US" altLang="ko-K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141" name="直線​​コネクタ(S) 60">
            <a:extLst>
              <a:ext uri="{FF2B5EF4-FFF2-40B4-BE49-F238E27FC236}">
                <a16:creationId xmlns:a16="http://schemas.microsoft.com/office/drawing/2014/main" id="{A97C562D-DDDE-4258-9719-9A6FF335C048}"/>
              </a:ext>
            </a:extLst>
          </p:cNvPr>
          <p:cNvCxnSpPr>
            <a:cxnSpLocks/>
          </p:cNvCxnSpPr>
          <p:nvPr/>
        </p:nvCxnSpPr>
        <p:spPr>
          <a:xfrm rot="16200000">
            <a:off x="9889492" y="4243877"/>
            <a:ext cx="13258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​​コネクタ(S) 60">
            <a:extLst>
              <a:ext uri="{FF2B5EF4-FFF2-40B4-BE49-F238E27FC236}">
                <a16:creationId xmlns:a16="http://schemas.microsoft.com/office/drawing/2014/main" id="{F0310E85-AF6B-41E2-99D4-8F81062FA5AB}"/>
              </a:ext>
            </a:extLst>
          </p:cNvPr>
          <p:cNvCxnSpPr>
            <a:cxnSpLocks/>
          </p:cNvCxnSpPr>
          <p:nvPr/>
        </p:nvCxnSpPr>
        <p:spPr>
          <a:xfrm rot="16200000">
            <a:off x="8215496" y="4243877"/>
            <a:ext cx="13258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​​コネクタ(S) 60">
            <a:extLst>
              <a:ext uri="{FF2B5EF4-FFF2-40B4-BE49-F238E27FC236}">
                <a16:creationId xmlns:a16="http://schemas.microsoft.com/office/drawing/2014/main" id="{558A735A-B0B3-4EDB-BD56-32248F699705}"/>
              </a:ext>
            </a:extLst>
          </p:cNvPr>
          <p:cNvCxnSpPr>
            <a:cxnSpLocks/>
          </p:cNvCxnSpPr>
          <p:nvPr/>
        </p:nvCxnSpPr>
        <p:spPr>
          <a:xfrm rot="16200000">
            <a:off x="9083438" y="4243877"/>
            <a:ext cx="13258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​​コネクタ(S) 60">
            <a:extLst>
              <a:ext uri="{FF2B5EF4-FFF2-40B4-BE49-F238E27FC236}">
                <a16:creationId xmlns:a16="http://schemas.microsoft.com/office/drawing/2014/main" id="{E73DDEB6-B310-4BE8-90C0-26CEF1D307E8}"/>
              </a:ext>
            </a:extLst>
          </p:cNvPr>
          <p:cNvCxnSpPr>
            <a:cxnSpLocks/>
          </p:cNvCxnSpPr>
          <p:nvPr/>
        </p:nvCxnSpPr>
        <p:spPr>
          <a:xfrm rot="16200000">
            <a:off x="5433060" y="4243877"/>
            <a:ext cx="13258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43797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수행 계획 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- 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일정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grpSp>
        <p:nvGrpSpPr>
          <p:cNvPr id="168" name="グループ 79">
            <a:extLst>
              <a:ext uri="{FF2B5EF4-FFF2-40B4-BE49-F238E27FC236}">
                <a16:creationId xmlns:a16="http://schemas.microsoft.com/office/drawing/2014/main" id="{7AC1507B-4D7E-4A03-BD68-719F3B4FFFFE}"/>
              </a:ext>
            </a:extLst>
          </p:cNvPr>
          <p:cNvGrpSpPr/>
          <p:nvPr/>
        </p:nvGrpSpPr>
        <p:grpSpPr>
          <a:xfrm>
            <a:off x="1098343" y="3580937"/>
            <a:ext cx="256032" cy="1426311"/>
            <a:chOff x="1098343" y="3580937"/>
            <a:chExt cx="256032" cy="1426311"/>
          </a:xfrm>
        </p:grpSpPr>
        <p:cxnSp>
          <p:nvCxnSpPr>
            <p:cNvPr id="169" name="直線​​コネクタ(S) 35">
              <a:extLst>
                <a:ext uri="{FF2B5EF4-FFF2-40B4-BE49-F238E27FC236}">
                  <a16:creationId xmlns:a16="http://schemas.microsoft.com/office/drawing/2014/main" id="{F344BED5-CC6A-4BE9-A525-8E8D0064488A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63419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円/楕円 169">
              <a:extLst>
                <a:ext uri="{FF2B5EF4-FFF2-40B4-BE49-F238E27FC236}">
                  <a16:creationId xmlns:a16="http://schemas.microsoft.com/office/drawing/2014/main" id="{A2C7B801-E8A3-4356-8E6E-5A82DA9E1443}"/>
                </a:ext>
              </a:extLst>
            </p:cNvPr>
            <p:cNvSpPr/>
            <p:nvPr userDrawn="1"/>
          </p:nvSpPr>
          <p:spPr>
            <a:xfrm>
              <a:off x="1098343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cxnSp>
        <p:nvCxnSpPr>
          <p:cNvPr id="196" name="直線​​コネクタ(S) 60">
            <a:extLst>
              <a:ext uri="{FF2B5EF4-FFF2-40B4-BE49-F238E27FC236}">
                <a16:creationId xmlns:a16="http://schemas.microsoft.com/office/drawing/2014/main" id="{CC9D07EB-53D6-4BBA-ACB6-E8F63F9A083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997480" y="4243877"/>
            <a:ext cx="13258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円/楕円 205">
            <a:extLst>
              <a:ext uri="{FF2B5EF4-FFF2-40B4-BE49-F238E27FC236}">
                <a16:creationId xmlns:a16="http://schemas.microsoft.com/office/drawing/2014/main" id="{F08C80E3-AE2D-440D-A9D5-30C4A542F095}"/>
              </a:ext>
            </a:extLst>
          </p:cNvPr>
          <p:cNvSpPr/>
          <p:nvPr userDrawn="1"/>
        </p:nvSpPr>
        <p:spPr>
          <a:xfrm>
            <a:off x="10834585" y="4756368"/>
            <a:ext cx="256032" cy="256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>
              <a:latin typeface="+mj-ea"/>
              <a:ea typeface="+mj-ea"/>
            </a:endParaRPr>
          </a:p>
        </p:txBody>
      </p:sp>
      <p:sp>
        <p:nvSpPr>
          <p:cNvPr id="216" name="テキスト プレースホルダー 10">
            <a:extLst>
              <a:ext uri="{FF2B5EF4-FFF2-40B4-BE49-F238E27FC236}">
                <a16:creationId xmlns:a16="http://schemas.microsoft.com/office/drawing/2014/main" id="{7BB84FDB-D513-4AC9-B712-08F2B06C1329}"/>
              </a:ext>
            </a:extLst>
          </p:cNvPr>
          <p:cNvSpPr txBox="1">
            <a:spLocks/>
          </p:cNvSpPr>
          <p:nvPr/>
        </p:nvSpPr>
        <p:spPr>
          <a:xfrm>
            <a:off x="4147570" y="1953305"/>
            <a:ext cx="3075803" cy="1627632"/>
          </a:xfrm>
          <a:prstGeom prst="rect">
            <a:avLst/>
          </a:prstGeom>
          <a:solidFill>
            <a:schemeClr val="accent4"/>
          </a:solidFill>
        </p:spPr>
        <p:txBody>
          <a:bodyPr lIns="180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>
                <a:solidFill>
                  <a:schemeClr val="bg1"/>
                </a:solidFill>
                <a:latin typeface="+mj-ea"/>
              </a:rPr>
              <a:t>⊙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데이터 정제 및 보고 프로세스 구현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</a:rPr>
              <a:t>GUI(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서비스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</a:rPr>
              <a:t>)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구현</a:t>
            </a:r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18" name="テキスト プレースホルダー 10">
            <a:extLst>
              <a:ext uri="{FF2B5EF4-FFF2-40B4-BE49-F238E27FC236}">
                <a16:creationId xmlns:a16="http://schemas.microsoft.com/office/drawing/2014/main" id="{56BC7BD0-6D40-4DA2-9119-3D744AC98825}"/>
              </a:ext>
            </a:extLst>
          </p:cNvPr>
          <p:cNvSpPr txBox="1">
            <a:spLocks/>
          </p:cNvSpPr>
          <p:nvPr/>
        </p:nvSpPr>
        <p:spPr>
          <a:xfrm>
            <a:off x="7428449" y="1953305"/>
            <a:ext cx="1655064" cy="1627632"/>
          </a:xfrm>
          <a:prstGeom prst="rect">
            <a:avLst/>
          </a:prstGeom>
          <a:solidFill>
            <a:schemeClr val="accent4"/>
          </a:solidFill>
        </p:spPr>
        <p:txBody>
          <a:bodyPr lIns="144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⊙테스팅 및 디버깅</a:t>
            </a:r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31" name="テキスト プレースホルダー 82">
            <a:extLst>
              <a:ext uri="{FF2B5EF4-FFF2-40B4-BE49-F238E27FC236}">
                <a16:creationId xmlns:a16="http://schemas.microsoft.com/office/drawing/2014/main" id="{3070E194-AAC8-4E23-9F2B-5946DF5D2178}"/>
              </a:ext>
            </a:extLst>
          </p:cNvPr>
          <p:cNvSpPr txBox="1">
            <a:spLocks/>
          </p:cNvSpPr>
          <p:nvPr/>
        </p:nvSpPr>
        <p:spPr>
          <a:xfrm>
            <a:off x="896856" y="5016378"/>
            <a:ext cx="811057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10</a:t>
            </a:r>
            <a:r>
              <a:rPr lang="ko-KR" altLang="en-US" dirty="0">
                <a:latin typeface="+mj-ea"/>
                <a:ea typeface="+mj-ea"/>
              </a:rPr>
              <a:t>월 </a:t>
            </a:r>
            <a:r>
              <a:rPr lang="en-US" altLang="ko-KR" sz="1200" dirty="0">
                <a:latin typeface="+mj-ea"/>
                <a:ea typeface="+mj-ea"/>
              </a:rPr>
              <a:t>1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35" name="テキスト プレースホルダー 82">
            <a:extLst>
              <a:ext uri="{FF2B5EF4-FFF2-40B4-BE49-F238E27FC236}">
                <a16:creationId xmlns:a16="http://schemas.microsoft.com/office/drawing/2014/main" id="{FC859E34-D208-4716-9A67-734A70457550}"/>
              </a:ext>
            </a:extLst>
          </p:cNvPr>
          <p:cNvSpPr txBox="1">
            <a:spLocks/>
          </p:cNvSpPr>
          <p:nvPr/>
        </p:nvSpPr>
        <p:spPr>
          <a:xfrm>
            <a:off x="3330148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85" name="円/楕円 178">
            <a:extLst>
              <a:ext uri="{FF2B5EF4-FFF2-40B4-BE49-F238E27FC236}">
                <a16:creationId xmlns:a16="http://schemas.microsoft.com/office/drawing/2014/main" id="{E43EB789-CF9B-4124-AC46-AF598D8BEDD4}"/>
              </a:ext>
            </a:extLst>
          </p:cNvPr>
          <p:cNvSpPr/>
          <p:nvPr/>
        </p:nvSpPr>
        <p:spPr>
          <a:xfrm>
            <a:off x="3592807" y="4815662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87" name="テキスト プレースホルダー 10">
            <a:extLst>
              <a:ext uri="{FF2B5EF4-FFF2-40B4-BE49-F238E27FC236}">
                <a16:creationId xmlns:a16="http://schemas.microsoft.com/office/drawing/2014/main" id="{25E29B5F-0543-444F-A9C6-CCFDB0FBC447}"/>
              </a:ext>
            </a:extLst>
          </p:cNvPr>
          <p:cNvSpPr txBox="1">
            <a:spLocks/>
          </p:cNvSpPr>
          <p:nvPr/>
        </p:nvSpPr>
        <p:spPr>
          <a:xfrm>
            <a:off x="779612" y="1953305"/>
            <a:ext cx="1564813" cy="1627632"/>
          </a:xfrm>
          <a:prstGeom prst="rect">
            <a:avLst/>
          </a:prstGeom>
          <a:solidFill>
            <a:schemeClr val="accent4"/>
          </a:solidFill>
        </p:spPr>
        <p:txBody>
          <a:bodyPr lIns="180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⊙기능 상세 설계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⊙프로세스 설계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</a:t>
            </a:r>
            <a:r>
              <a:rPr lang="en-US" altLang="ja-JP" sz="1200" b="1" dirty="0">
                <a:solidFill>
                  <a:schemeClr val="bg1"/>
                </a:solidFill>
                <a:latin typeface="+mj-ea"/>
              </a:rPr>
              <a:t>UI/UX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설계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</a:t>
            </a:r>
            <a:r>
              <a:rPr lang="en-US" altLang="ja-JP" sz="1200" b="1" dirty="0">
                <a:solidFill>
                  <a:schemeClr val="bg1"/>
                </a:solidFill>
                <a:latin typeface="+mj-ea"/>
              </a:rPr>
              <a:t>DB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설계</a:t>
            </a:r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88" name="直線​​コネクタ(S) 60">
            <a:extLst>
              <a:ext uri="{FF2B5EF4-FFF2-40B4-BE49-F238E27FC236}">
                <a16:creationId xmlns:a16="http://schemas.microsoft.com/office/drawing/2014/main" id="{01AD6C49-BADE-4E31-BFE5-CF215B440EB0}"/>
              </a:ext>
            </a:extLst>
          </p:cNvPr>
          <p:cNvCxnSpPr>
            <a:cxnSpLocks/>
          </p:cNvCxnSpPr>
          <p:nvPr/>
        </p:nvCxnSpPr>
        <p:spPr>
          <a:xfrm flipV="1">
            <a:off x="2849369" y="3580937"/>
            <a:ext cx="0" cy="129745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​​コネクタ(S) 60">
            <a:extLst>
              <a:ext uri="{FF2B5EF4-FFF2-40B4-BE49-F238E27FC236}">
                <a16:creationId xmlns:a16="http://schemas.microsoft.com/office/drawing/2014/main" id="{5858A76B-B7C5-4F1F-B726-38EDBE331787}"/>
              </a:ext>
            </a:extLst>
          </p:cNvPr>
          <p:cNvCxnSpPr>
            <a:cxnSpLocks/>
          </p:cNvCxnSpPr>
          <p:nvPr/>
        </p:nvCxnSpPr>
        <p:spPr>
          <a:xfrm flipV="1">
            <a:off x="2044903" y="3580937"/>
            <a:ext cx="0" cy="129745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​​コネクタ(S) 72">
            <a:extLst>
              <a:ext uri="{FF2B5EF4-FFF2-40B4-BE49-F238E27FC236}">
                <a16:creationId xmlns:a16="http://schemas.microsoft.com/office/drawing/2014/main" id="{3B25E3D6-2A2E-464A-8CB9-910A73E922D2}"/>
              </a:ext>
            </a:extLst>
          </p:cNvPr>
          <p:cNvCxnSpPr/>
          <p:nvPr/>
        </p:nvCxnSpPr>
        <p:spPr>
          <a:xfrm>
            <a:off x="1226359" y="4878388"/>
            <a:ext cx="9736242" cy="0"/>
          </a:xfrm>
          <a:prstGeom prst="line">
            <a:avLst/>
          </a:prstGeom>
          <a:ln w="36068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円/楕円 178">
            <a:extLst>
              <a:ext uri="{FF2B5EF4-FFF2-40B4-BE49-F238E27FC236}">
                <a16:creationId xmlns:a16="http://schemas.microsoft.com/office/drawing/2014/main" id="{7597B7AE-0F06-4A4F-9063-9CFEBE68CEED}"/>
              </a:ext>
            </a:extLst>
          </p:cNvPr>
          <p:cNvSpPr/>
          <p:nvPr/>
        </p:nvSpPr>
        <p:spPr>
          <a:xfrm>
            <a:off x="2784392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96" name="円/楕円 178">
            <a:extLst>
              <a:ext uri="{FF2B5EF4-FFF2-40B4-BE49-F238E27FC236}">
                <a16:creationId xmlns:a16="http://schemas.microsoft.com/office/drawing/2014/main" id="{889A96BE-3B91-4865-AF57-CE3C2D42EB85}"/>
              </a:ext>
            </a:extLst>
          </p:cNvPr>
          <p:cNvSpPr/>
          <p:nvPr/>
        </p:nvSpPr>
        <p:spPr>
          <a:xfrm>
            <a:off x="1971746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97" name="テキスト プレースホルダー 10">
            <a:extLst>
              <a:ext uri="{FF2B5EF4-FFF2-40B4-BE49-F238E27FC236}">
                <a16:creationId xmlns:a16="http://schemas.microsoft.com/office/drawing/2014/main" id="{7D575730-E960-4A27-8AC4-7C1006284579}"/>
              </a:ext>
            </a:extLst>
          </p:cNvPr>
          <p:cNvSpPr txBox="1">
            <a:spLocks/>
          </p:cNvSpPr>
          <p:nvPr/>
        </p:nvSpPr>
        <p:spPr>
          <a:xfrm>
            <a:off x="2463591" y="1953305"/>
            <a:ext cx="1564813" cy="1627632"/>
          </a:xfrm>
          <a:prstGeom prst="rect">
            <a:avLst/>
          </a:prstGeom>
          <a:solidFill>
            <a:schemeClr val="accent4"/>
          </a:solidFill>
        </p:spPr>
        <p:txBody>
          <a:bodyPr lIns="180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⊙설계 마무리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</a:t>
            </a:r>
            <a:r>
              <a:rPr lang="ko-KR" altLang="en-US" sz="1200" b="1" dirty="0" err="1">
                <a:solidFill>
                  <a:schemeClr val="bg1"/>
                </a:solidFill>
                <a:latin typeface="+mj-ea"/>
              </a:rPr>
              <a:t>크롤링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 프로세스 구현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</a:rPr>
              <a:t>DB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구현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8" name="テキスト プレースホルダー 82">
            <a:extLst>
              <a:ext uri="{FF2B5EF4-FFF2-40B4-BE49-F238E27FC236}">
                <a16:creationId xmlns:a16="http://schemas.microsoft.com/office/drawing/2014/main" id="{CEC4E5B5-D6BD-4F9C-A79B-2D7F64192552}"/>
              </a:ext>
            </a:extLst>
          </p:cNvPr>
          <p:cNvSpPr txBox="1">
            <a:spLocks/>
          </p:cNvSpPr>
          <p:nvPr/>
        </p:nvSpPr>
        <p:spPr>
          <a:xfrm>
            <a:off x="1666935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latin typeface="+mj-ea"/>
                <a:ea typeface="+mj-ea"/>
              </a:rPr>
              <a:t>2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00" name="テキスト プレースホルダー 82">
            <a:extLst>
              <a:ext uri="{FF2B5EF4-FFF2-40B4-BE49-F238E27FC236}">
                <a16:creationId xmlns:a16="http://schemas.microsoft.com/office/drawing/2014/main" id="{70179054-DD1F-4F92-A6FE-706E43174D82}"/>
              </a:ext>
            </a:extLst>
          </p:cNvPr>
          <p:cNvSpPr txBox="1">
            <a:spLocks/>
          </p:cNvSpPr>
          <p:nvPr/>
        </p:nvSpPr>
        <p:spPr>
          <a:xfrm>
            <a:off x="2515819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+mj-ea"/>
                <a:ea typeface="+mj-ea"/>
              </a:rPr>
              <a:t>3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01" name="テキスト プレースホルダー 82">
            <a:extLst>
              <a:ext uri="{FF2B5EF4-FFF2-40B4-BE49-F238E27FC236}">
                <a16:creationId xmlns:a16="http://schemas.microsoft.com/office/drawing/2014/main" id="{26AEFF3F-C647-4B79-BF16-515C32817E7B}"/>
              </a:ext>
            </a:extLst>
          </p:cNvPr>
          <p:cNvSpPr txBox="1">
            <a:spLocks/>
          </p:cNvSpPr>
          <p:nvPr/>
        </p:nvSpPr>
        <p:spPr>
          <a:xfrm>
            <a:off x="3330148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+mj-ea"/>
                <a:ea typeface="+mj-ea"/>
              </a:rPr>
              <a:t>4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grpSp>
        <p:nvGrpSpPr>
          <p:cNvPr id="106" name="グループ 79">
            <a:extLst>
              <a:ext uri="{FF2B5EF4-FFF2-40B4-BE49-F238E27FC236}">
                <a16:creationId xmlns:a16="http://schemas.microsoft.com/office/drawing/2014/main" id="{BB9121A4-2D37-4911-AE0B-F5FB736A835A}"/>
              </a:ext>
            </a:extLst>
          </p:cNvPr>
          <p:cNvGrpSpPr/>
          <p:nvPr/>
        </p:nvGrpSpPr>
        <p:grpSpPr>
          <a:xfrm>
            <a:off x="4342415" y="3580937"/>
            <a:ext cx="256032" cy="1426311"/>
            <a:chOff x="1098343" y="3580937"/>
            <a:chExt cx="256032" cy="1426311"/>
          </a:xfrm>
        </p:grpSpPr>
        <p:cxnSp>
          <p:nvCxnSpPr>
            <p:cNvPr id="107" name="直線​​コネクタ(S) 35">
              <a:extLst>
                <a:ext uri="{FF2B5EF4-FFF2-40B4-BE49-F238E27FC236}">
                  <a16:creationId xmlns:a16="http://schemas.microsoft.com/office/drawing/2014/main" id="{0F178B85-4337-4C07-AEA1-1BDF29919B9D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63419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円/楕円 169">
              <a:extLst>
                <a:ext uri="{FF2B5EF4-FFF2-40B4-BE49-F238E27FC236}">
                  <a16:creationId xmlns:a16="http://schemas.microsoft.com/office/drawing/2014/main" id="{5DC4FD49-2758-41E0-89BC-AB33809A9B8F}"/>
                </a:ext>
              </a:extLst>
            </p:cNvPr>
            <p:cNvSpPr/>
            <p:nvPr userDrawn="1"/>
          </p:nvSpPr>
          <p:spPr>
            <a:xfrm>
              <a:off x="1098343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sp>
        <p:nvSpPr>
          <p:cNvPr id="109" name="テキスト プレースホルダー 82">
            <a:extLst>
              <a:ext uri="{FF2B5EF4-FFF2-40B4-BE49-F238E27FC236}">
                <a16:creationId xmlns:a16="http://schemas.microsoft.com/office/drawing/2014/main" id="{EE4F252D-6BA8-4C5E-9370-8D6D98EADF1B}"/>
              </a:ext>
            </a:extLst>
          </p:cNvPr>
          <p:cNvSpPr txBox="1">
            <a:spLocks/>
          </p:cNvSpPr>
          <p:nvPr/>
        </p:nvSpPr>
        <p:spPr>
          <a:xfrm>
            <a:off x="4159108" y="5016378"/>
            <a:ext cx="811057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11</a:t>
            </a:r>
            <a:r>
              <a:rPr lang="ko-KR" altLang="en-US" dirty="0">
                <a:latin typeface="+mj-ea"/>
                <a:ea typeface="+mj-ea"/>
              </a:rPr>
              <a:t>월 </a:t>
            </a:r>
            <a:r>
              <a:rPr lang="en-US" altLang="ko-KR" sz="1200" dirty="0">
                <a:latin typeface="+mj-ea"/>
                <a:ea typeface="+mj-ea"/>
              </a:rPr>
              <a:t>1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dirty="0">
              <a:latin typeface="+mj-ea"/>
              <a:ea typeface="+mj-ea"/>
            </a:endParaRPr>
          </a:p>
        </p:txBody>
      </p:sp>
      <p:cxnSp>
        <p:nvCxnSpPr>
          <p:cNvPr id="110" name="直線​​コネクタ(S) 60">
            <a:extLst>
              <a:ext uri="{FF2B5EF4-FFF2-40B4-BE49-F238E27FC236}">
                <a16:creationId xmlns:a16="http://schemas.microsoft.com/office/drawing/2014/main" id="{47C7E426-0C8C-48D2-878B-9505B58AAA1D}"/>
              </a:ext>
            </a:extLst>
          </p:cNvPr>
          <p:cNvCxnSpPr>
            <a:cxnSpLocks/>
          </p:cNvCxnSpPr>
          <p:nvPr/>
        </p:nvCxnSpPr>
        <p:spPr>
          <a:xfrm rot="16200000">
            <a:off x="4595626" y="4243877"/>
            <a:ext cx="13258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円/楕円 178">
            <a:extLst>
              <a:ext uri="{FF2B5EF4-FFF2-40B4-BE49-F238E27FC236}">
                <a16:creationId xmlns:a16="http://schemas.microsoft.com/office/drawing/2014/main" id="{961ECB73-5C9C-4FBD-A057-2D30B58F87F2}"/>
              </a:ext>
            </a:extLst>
          </p:cNvPr>
          <p:cNvSpPr/>
          <p:nvPr/>
        </p:nvSpPr>
        <p:spPr>
          <a:xfrm>
            <a:off x="5194558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112" name="円/楕円 178">
            <a:extLst>
              <a:ext uri="{FF2B5EF4-FFF2-40B4-BE49-F238E27FC236}">
                <a16:creationId xmlns:a16="http://schemas.microsoft.com/office/drawing/2014/main" id="{54F7F1A2-C542-4046-91A1-95DEE6F35CE6}"/>
              </a:ext>
            </a:extLst>
          </p:cNvPr>
          <p:cNvSpPr/>
          <p:nvPr/>
        </p:nvSpPr>
        <p:spPr>
          <a:xfrm>
            <a:off x="6029239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113" name="円/楕円 178">
            <a:extLst>
              <a:ext uri="{FF2B5EF4-FFF2-40B4-BE49-F238E27FC236}">
                <a16:creationId xmlns:a16="http://schemas.microsoft.com/office/drawing/2014/main" id="{0334AAB5-D173-4532-B132-9AA43EAA2F4C}"/>
              </a:ext>
            </a:extLst>
          </p:cNvPr>
          <p:cNvSpPr/>
          <p:nvPr/>
        </p:nvSpPr>
        <p:spPr>
          <a:xfrm>
            <a:off x="6841100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114" name="テキスト プレースホルダー 82">
            <a:extLst>
              <a:ext uri="{FF2B5EF4-FFF2-40B4-BE49-F238E27FC236}">
                <a16:creationId xmlns:a16="http://schemas.microsoft.com/office/drawing/2014/main" id="{953DCAD6-9625-458F-A041-3EC593E10231}"/>
              </a:ext>
            </a:extLst>
          </p:cNvPr>
          <p:cNvSpPr txBox="1">
            <a:spLocks/>
          </p:cNvSpPr>
          <p:nvPr/>
        </p:nvSpPr>
        <p:spPr>
          <a:xfrm>
            <a:off x="6589198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15" name="テキスト プレースホルダー 82">
            <a:extLst>
              <a:ext uri="{FF2B5EF4-FFF2-40B4-BE49-F238E27FC236}">
                <a16:creationId xmlns:a16="http://schemas.microsoft.com/office/drawing/2014/main" id="{C2BDC832-BC6D-490F-A281-144F097B3868}"/>
              </a:ext>
            </a:extLst>
          </p:cNvPr>
          <p:cNvSpPr txBox="1">
            <a:spLocks/>
          </p:cNvSpPr>
          <p:nvPr/>
        </p:nvSpPr>
        <p:spPr>
          <a:xfrm>
            <a:off x="4925985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latin typeface="+mj-ea"/>
                <a:ea typeface="+mj-ea"/>
              </a:rPr>
              <a:t>2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16" name="テキスト プレースホルダー 82">
            <a:extLst>
              <a:ext uri="{FF2B5EF4-FFF2-40B4-BE49-F238E27FC236}">
                <a16:creationId xmlns:a16="http://schemas.microsoft.com/office/drawing/2014/main" id="{FE983551-4218-4B83-A897-DBE0EDEFF076}"/>
              </a:ext>
            </a:extLst>
          </p:cNvPr>
          <p:cNvSpPr txBox="1">
            <a:spLocks/>
          </p:cNvSpPr>
          <p:nvPr/>
        </p:nvSpPr>
        <p:spPr>
          <a:xfrm>
            <a:off x="5774869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+mj-ea"/>
                <a:ea typeface="+mj-ea"/>
              </a:rPr>
              <a:t>3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17" name="テキスト プレースホルダー 82">
            <a:extLst>
              <a:ext uri="{FF2B5EF4-FFF2-40B4-BE49-F238E27FC236}">
                <a16:creationId xmlns:a16="http://schemas.microsoft.com/office/drawing/2014/main" id="{9E245967-6AB8-46FC-AE36-10FC0EE02581}"/>
              </a:ext>
            </a:extLst>
          </p:cNvPr>
          <p:cNvSpPr txBox="1">
            <a:spLocks/>
          </p:cNvSpPr>
          <p:nvPr/>
        </p:nvSpPr>
        <p:spPr>
          <a:xfrm>
            <a:off x="6589198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+mj-ea"/>
                <a:ea typeface="+mj-ea"/>
              </a:rPr>
              <a:t>4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cxnSp>
        <p:nvCxnSpPr>
          <p:cNvPr id="120" name="直線​​コネクタ(S) 60">
            <a:extLst>
              <a:ext uri="{FF2B5EF4-FFF2-40B4-BE49-F238E27FC236}">
                <a16:creationId xmlns:a16="http://schemas.microsoft.com/office/drawing/2014/main" id="{49A06706-99DF-41B5-A426-C67032D2413C}"/>
              </a:ext>
            </a:extLst>
          </p:cNvPr>
          <p:cNvCxnSpPr>
            <a:cxnSpLocks/>
          </p:cNvCxnSpPr>
          <p:nvPr/>
        </p:nvCxnSpPr>
        <p:spPr>
          <a:xfrm rot="16200000">
            <a:off x="6267741" y="4243877"/>
            <a:ext cx="13258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円/楕円 178">
            <a:extLst>
              <a:ext uri="{FF2B5EF4-FFF2-40B4-BE49-F238E27FC236}">
                <a16:creationId xmlns:a16="http://schemas.microsoft.com/office/drawing/2014/main" id="{3BC8C42B-35A3-4AD1-84FC-FEFBBF73154D}"/>
              </a:ext>
            </a:extLst>
          </p:cNvPr>
          <p:cNvSpPr/>
          <p:nvPr/>
        </p:nvSpPr>
        <p:spPr>
          <a:xfrm>
            <a:off x="6863920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grpSp>
        <p:nvGrpSpPr>
          <p:cNvPr id="124" name="グループ 79">
            <a:extLst>
              <a:ext uri="{FF2B5EF4-FFF2-40B4-BE49-F238E27FC236}">
                <a16:creationId xmlns:a16="http://schemas.microsoft.com/office/drawing/2014/main" id="{D5592DA1-9AFD-4C90-9482-2F97BC368225}"/>
              </a:ext>
            </a:extLst>
          </p:cNvPr>
          <p:cNvGrpSpPr/>
          <p:nvPr/>
        </p:nvGrpSpPr>
        <p:grpSpPr>
          <a:xfrm>
            <a:off x="7712535" y="3580936"/>
            <a:ext cx="256032" cy="1426311"/>
            <a:chOff x="1098343" y="3580937"/>
            <a:chExt cx="256032" cy="1426311"/>
          </a:xfrm>
        </p:grpSpPr>
        <p:cxnSp>
          <p:nvCxnSpPr>
            <p:cNvPr id="125" name="直線​​コネクタ(S) 35">
              <a:extLst>
                <a:ext uri="{FF2B5EF4-FFF2-40B4-BE49-F238E27FC236}">
                  <a16:creationId xmlns:a16="http://schemas.microsoft.com/office/drawing/2014/main" id="{16775DFA-898D-4E79-969E-3302544C44B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63419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円/楕円 169">
              <a:extLst>
                <a:ext uri="{FF2B5EF4-FFF2-40B4-BE49-F238E27FC236}">
                  <a16:creationId xmlns:a16="http://schemas.microsoft.com/office/drawing/2014/main" id="{ADA8C412-5029-470F-A9BC-628B99427363}"/>
                </a:ext>
              </a:extLst>
            </p:cNvPr>
            <p:cNvSpPr/>
            <p:nvPr userDrawn="1"/>
          </p:nvSpPr>
          <p:spPr>
            <a:xfrm>
              <a:off x="1098343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sp>
        <p:nvSpPr>
          <p:cNvPr id="127" name="テキスト プレースホルダー 82">
            <a:extLst>
              <a:ext uri="{FF2B5EF4-FFF2-40B4-BE49-F238E27FC236}">
                <a16:creationId xmlns:a16="http://schemas.microsoft.com/office/drawing/2014/main" id="{53B77A29-5BE5-4DCC-959C-F293A56FFB3C}"/>
              </a:ext>
            </a:extLst>
          </p:cNvPr>
          <p:cNvSpPr txBox="1">
            <a:spLocks/>
          </p:cNvSpPr>
          <p:nvPr/>
        </p:nvSpPr>
        <p:spPr>
          <a:xfrm>
            <a:off x="7563038" y="5016378"/>
            <a:ext cx="811057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12</a:t>
            </a:r>
            <a:r>
              <a:rPr lang="ko-KR" altLang="en-US" dirty="0">
                <a:latin typeface="+mj-ea"/>
                <a:ea typeface="+mj-ea"/>
              </a:rPr>
              <a:t>월 </a:t>
            </a:r>
            <a:r>
              <a:rPr lang="en-US" altLang="ko-KR" sz="1200" dirty="0">
                <a:latin typeface="+mj-ea"/>
                <a:ea typeface="+mj-ea"/>
              </a:rPr>
              <a:t>1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28" name="テキスト プレースホルダー 82">
            <a:extLst>
              <a:ext uri="{FF2B5EF4-FFF2-40B4-BE49-F238E27FC236}">
                <a16:creationId xmlns:a16="http://schemas.microsoft.com/office/drawing/2014/main" id="{234D573A-595D-425B-821E-3ED8E6F45FBB}"/>
              </a:ext>
            </a:extLst>
          </p:cNvPr>
          <p:cNvSpPr txBox="1">
            <a:spLocks/>
          </p:cNvSpPr>
          <p:nvPr/>
        </p:nvSpPr>
        <p:spPr>
          <a:xfrm>
            <a:off x="10210401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29" name="テキスト プレースホルダー 82">
            <a:extLst>
              <a:ext uri="{FF2B5EF4-FFF2-40B4-BE49-F238E27FC236}">
                <a16:creationId xmlns:a16="http://schemas.microsoft.com/office/drawing/2014/main" id="{0A42C1B0-CC34-49B6-8C20-0163F6156696}"/>
              </a:ext>
            </a:extLst>
          </p:cNvPr>
          <p:cNvSpPr txBox="1">
            <a:spLocks/>
          </p:cNvSpPr>
          <p:nvPr/>
        </p:nvSpPr>
        <p:spPr>
          <a:xfrm>
            <a:off x="8547188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latin typeface="+mj-ea"/>
                <a:ea typeface="+mj-ea"/>
              </a:rPr>
              <a:t>2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30" name="テキスト プレースホルダー 82">
            <a:extLst>
              <a:ext uri="{FF2B5EF4-FFF2-40B4-BE49-F238E27FC236}">
                <a16:creationId xmlns:a16="http://schemas.microsoft.com/office/drawing/2014/main" id="{392AFDBB-B239-4192-A2F0-5122E8E2022F}"/>
              </a:ext>
            </a:extLst>
          </p:cNvPr>
          <p:cNvSpPr txBox="1">
            <a:spLocks/>
          </p:cNvSpPr>
          <p:nvPr/>
        </p:nvSpPr>
        <p:spPr>
          <a:xfrm>
            <a:off x="9396072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+mj-ea"/>
                <a:ea typeface="+mj-ea"/>
              </a:rPr>
              <a:t>3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31" name="テキスト プレースホルダー 82">
            <a:extLst>
              <a:ext uri="{FF2B5EF4-FFF2-40B4-BE49-F238E27FC236}">
                <a16:creationId xmlns:a16="http://schemas.microsoft.com/office/drawing/2014/main" id="{CE182284-CA44-479A-820F-6BF8442E5BC8}"/>
              </a:ext>
            </a:extLst>
          </p:cNvPr>
          <p:cNvSpPr txBox="1">
            <a:spLocks/>
          </p:cNvSpPr>
          <p:nvPr/>
        </p:nvSpPr>
        <p:spPr>
          <a:xfrm>
            <a:off x="10210401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+mj-ea"/>
                <a:ea typeface="+mj-ea"/>
              </a:rPr>
              <a:t>4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35" name="円/楕円 178">
            <a:extLst>
              <a:ext uri="{FF2B5EF4-FFF2-40B4-BE49-F238E27FC236}">
                <a16:creationId xmlns:a16="http://schemas.microsoft.com/office/drawing/2014/main" id="{35B441FC-484A-40A6-8786-AA3E89CDD24E}"/>
              </a:ext>
            </a:extLst>
          </p:cNvPr>
          <p:cNvSpPr/>
          <p:nvPr/>
        </p:nvSpPr>
        <p:spPr>
          <a:xfrm>
            <a:off x="8788855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137" name="円/楕円 178">
            <a:extLst>
              <a:ext uri="{FF2B5EF4-FFF2-40B4-BE49-F238E27FC236}">
                <a16:creationId xmlns:a16="http://schemas.microsoft.com/office/drawing/2014/main" id="{E22FF970-2031-428D-AB7E-2ECFBC4DAF67}"/>
              </a:ext>
            </a:extLst>
          </p:cNvPr>
          <p:cNvSpPr/>
          <p:nvPr/>
        </p:nvSpPr>
        <p:spPr>
          <a:xfrm>
            <a:off x="9656797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139" name="円/楕円 178">
            <a:extLst>
              <a:ext uri="{FF2B5EF4-FFF2-40B4-BE49-F238E27FC236}">
                <a16:creationId xmlns:a16="http://schemas.microsoft.com/office/drawing/2014/main" id="{84189C91-882F-4C4E-81CB-A3E0ADFFABCB}"/>
              </a:ext>
            </a:extLst>
          </p:cNvPr>
          <p:cNvSpPr/>
          <p:nvPr/>
        </p:nvSpPr>
        <p:spPr>
          <a:xfrm>
            <a:off x="10468583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142" name="テキスト プレースホルダー 10">
            <a:extLst>
              <a:ext uri="{FF2B5EF4-FFF2-40B4-BE49-F238E27FC236}">
                <a16:creationId xmlns:a16="http://schemas.microsoft.com/office/drawing/2014/main" id="{0B953993-3C05-41CB-8BA1-A7D4D77D18F7}"/>
              </a:ext>
            </a:extLst>
          </p:cNvPr>
          <p:cNvSpPr txBox="1">
            <a:spLocks/>
          </p:cNvSpPr>
          <p:nvPr/>
        </p:nvSpPr>
        <p:spPr>
          <a:xfrm>
            <a:off x="9282024" y="1953305"/>
            <a:ext cx="1655064" cy="1627632"/>
          </a:xfrm>
          <a:prstGeom prst="rect">
            <a:avLst/>
          </a:prstGeom>
          <a:solidFill>
            <a:schemeClr val="accent4"/>
          </a:solidFill>
        </p:spPr>
        <p:txBody>
          <a:bodyPr lIns="144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⊙발표</a:t>
            </a:r>
            <a:br>
              <a:rPr lang="en-US" altLang="ko-KR" sz="1200" b="1" dirty="0">
                <a:solidFill>
                  <a:schemeClr val="bg1"/>
                </a:solidFill>
                <a:latin typeface="+mj-ea"/>
              </a:rPr>
            </a:b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⊙최종 보고서 작성</a:t>
            </a:r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52387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5">
            <a:extLst>
              <a:ext uri="{FF2B5EF4-FFF2-40B4-BE49-F238E27FC236}">
                <a16:creationId xmlns:a16="http://schemas.microsoft.com/office/drawing/2014/main" id="{FB753A61-FB71-42CF-8334-CD776638B581}"/>
              </a:ext>
            </a:extLst>
          </p:cNvPr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F17FD4D0-EBA7-4666-B521-66F6F9A997FD}"/>
              </a:ext>
            </a:extLst>
          </p:cNvPr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23">
            <a:extLst>
              <a:ext uri="{FF2B5EF4-FFF2-40B4-BE49-F238E27FC236}">
                <a16:creationId xmlns:a16="http://schemas.microsoft.com/office/drawing/2014/main" id="{0A06C4B1-9DA1-4C82-817C-252CA9341302}"/>
              </a:ext>
            </a:extLst>
          </p:cNvPr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6" name="ホームベース 7">
              <a:extLst>
                <a:ext uri="{FF2B5EF4-FFF2-40B4-BE49-F238E27FC236}">
                  <a16:creationId xmlns:a16="http://schemas.microsoft.com/office/drawing/2014/main" id="{07312CC8-BDBD-4DBC-9E79-AB2511AEAA2B}"/>
                </a:ext>
              </a:extLst>
            </p:cNvPr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テキスト ボックス 8">
              <a:extLst>
                <a:ext uri="{FF2B5EF4-FFF2-40B4-BE49-F238E27FC236}">
                  <a16:creationId xmlns:a16="http://schemas.microsoft.com/office/drawing/2014/main" id="{F0591927-51F6-4D9E-829D-AF626F57FFF5}"/>
                </a:ext>
              </a:extLst>
            </p:cNvPr>
            <p:cNvSpPr txBox="1"/>
            <p:nvPr/>
          </p:nvSpPr>
          <p:spPr>
            <a:xfrm>
              <a:off x="638112" y="1788899"/>
              <a:ext cx="3573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800" b="1" spc="-300">
                  <a:solidFill>
                    <a:srgbClr val="1F3359"/>
                  </a:solidFill>
                </a:rPr>
                <a:t>프로젝트  수행계획 발표</a:t>
              </a:r>
              <a:endParaRPr kumimoji="1" lang="ja-JP" altLang="en-US" sz="2800" b="1" spc="-300" dirty="0">
                <a:solidFill>
                  <a:srgbClr val="1F3359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6D6D1C8-59A8-4E32-B3AF-9274DDA7D1D1}"/>
              </a:ext>
            </a:extLst>
          </p:cNvPr>
          <p:cNvSpPr txBox="1"/>
          <p:nvPr/>
        </p:nvSpPr>
        <p:spPr>
          <a:xfrm>
            <a:off x="4076057" y="2991577"/>
            <a:ext cx="40398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09784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371061"/>
            <a:ext cx="12192000" cy="861391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490329" y="665035"/>
            <a:ext cx="3869636" cy="1134834"/>
            <a:chOff x="556590" y="1460994"/>
            <a:chExt cx="3869636" cy="1134834"/>
          </a:xfrm>
        </p:grpSpPr>
        <p:sp>
          <p:nvSpPr>
            <p:cNvPr id="4" name="ホームベース 3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95130" y="1643690"/>
              <a:ext cx="123623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4400" b="1" spc="-300" dirty="0">
                  <a:solidFill>
                    <a:srgbClr val="1F3359"/>
                  </a:solidFill>
                </a:rPr>
                <a:t>목차</a:t>
              </a:r>
              <a:endParaRPr kumimoji="1" lang="ja-JP" altLang="en-US" sz="44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1965105" y="2451651"/>
            <a:ext cx="8070575" cy="808384"/>
            <a:chOff x="1965105" y="2451651"/>
            <a:chExt cx="8070575" cy="808384"/>
          </a:xfrm>
        </p:grpSpPr>
        <p:sp>
          <p:nvSpPr>
            <p:cNvPr id="7" name="正方形/長方形 6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1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313043" y="2532676"/>
              <a:ext cx="32111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/>
                <a:t>진행 상황 보고</a:t>
              </a:r>
              <a:endParaRPr kumimoji="1" lang="ja-JP" altLang="en-US" sz="3600" b="1" dirty="0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965105" y="3670849"/>
            <a:ext cx="8070575" cy="808384"/>
            <a:chOff x="1965105" y="2451651"/>
            <a:chExt cx="8070575" cy="808384"/>
          </a:xfrm>
        </p:grpSpPr>
        <p:sp>
          <p:nvSpPr>
            <p:cNvPr id="16" name="正方形/長方形 15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2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313043" y="2532676"/>
              <a:ext cx="21595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/>
                <a:t>추후 계획</a:t>
              </a:r>
              <a:endParaRPr kumimoji="1" lang="ja-JP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4788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3636036" y="3394213"/>
            <a:ext cx="49199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spc="-300" dirty="0">
                <a:solidFill>
                  <a:schemeClr val="bg1"/>
                </a:solidFill>
              </a:rPr>
              <a:t>진행 상황 보고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22">
            <a:extLst>
              <a:ext uri="{FF2B5EF4-FFF2-40B4-BE49-F238E27FC236}">
                <a16:creationId xmlns:a16="http://schemas.microsoft.com/office/drawing/2014/main" id="{626C2B3B-AE25-4F05-BA5A-BF9016743DD2}"/>
              </a:ext>
            </a:extLst>
          </p:cNvPr>
          <p:cNvSpPr txBox="1"/>
          <p:nvPr/>
        </p:nvSpPr>
        <p:spPr>
          <a:xfrm>
            <a:off x="3223657" y="4327455"/>
            <a:ext cx="544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400" spc="-150" dirty="0">
                <a:solidFill>
                  <a:schemeClr val="bg1"/>
                </a:solidFill>
                <a:latin typeface="+mn-ea"/>
              </a:rPr>
              <a:t>RPA</a:t>
            </a:r>
            <a:r>
              <a:rPr kumimoji="1" lang="ko-KR" altLang="en-US" sz="2400" spc="-150" dirty="0">
                <a:solidFill>
                  <a:schemeClr val="bg1"/>
                </a:solidFill>
                <a:latin typeface="+mn-ea"/>
              </a:rPr>
              <a:t>를 활용한 중고 거래 모니터링 서비스</a:t>
            </a:r>
            <a:endParaRPr kumimoji="1" lang="ja-JP" altLang="en-US" sz="2400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939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7112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186543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5067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프로젝트 주제 소개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D20351-931D-477B-8A7D-B5FAFDE8D6CB}"/>
              </a:ext>
            </a:extLst>
          </p:cNvPr>
          <p:cNvSpPr txBox="1"/>
          <p:nvPr/>
        </p:nvSpPr>
        <p:spPr>
          <a:xfrm>
            <a:off x="6346914" y="2225193"/>
            <a:ext cx="184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84C980C4-931C-4A12-9AE2-3612A57D960B}"/>
              </a:ext>
            </a:extLst>
          </p:cNvPr>
          <p:cNvSpPr/>
          <p:nvPr/>
        </p:nvSpPr>
        <p:spPr>
          <a:xfrm>
            <a:off x="3830725" y="2837179"/>
            <a:ext cx="1455531" cy="1272989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DATABASE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6AC71B01-C9D6-43BD-A4FD-78C9780D8AF8}"/>
              </a:ext>
            </a:extLst>
          </p:cNvPr>
          <p:cNvSpPr/>
          <p:nvPr/>
        </p:nvSpPr>
        <p:spPr>
          <a:xfrm>
            <a:off x="2609797" y="3242955"/>
            <a:ext cx="1029689" cy="52322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053D358-F0F9-4DD2-B142-8044764D087A}"/>
              </a:ext>
            </a:extLst>
          </p:cNvPr>
          <p:cNvGrpSpPr/>
          <p:nvPr/>
        </p:nvGrpSpPr>
        <p:grpSpPr>
          <a:xfrm>
            <a:off x="537986" y="2539452"/>
            <a:ext cx="1828853" cy="1930227"/>
            <a:chOff x="172670" y="2122415"/>
            <a:chExt cx="2604300" cy="274865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B480EF2-6FC9-4BD1-A4E4-50265D3AE868}"/>
                </a:ext>
              </a:extLst>
            </p:cNvPr>
            <p:cNvSpPr/>
            <p:nvPr/>
          </p:nvSpPr>
          <p:spPr>
            <a:xfrm>
              <a:off x="172670" y="2122415"/>
              <a:ext cx="2604300" cy="274865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중고나라에 대한 이미지 검색결과">
              <a:extLst>
                <a:ext uri="{FF2B5EF4-FFF2-40B4-BE49-F238E27FC236}">
                  <a16:creationId xmlns:a16="http://schemas.microsoft.com/office/drawing/2014/main" id="{2D7823BD-A548-49EF-BDC4-2FBF13005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9487" y="2243581"/>
              <a:ext cx="1141993" cy="1141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중고장터에 대한 이미지 검색결과">
              <a:extLst>
                <a:ext uri="{FF2B5EF4-FFF2-40B4-BE49-F238E27FC236}">
                  <a16:creationId xmlns:a16="http://schemas.microsoft.com/office/drawing/2014/main" id="{EC05A329-5E15-4034-B728-A7E6101C23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9487" y="3582635"/>
              <a:ext cx="1141993" cy="1141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중고장터에 대한 이미지 검색결과">
              <a:extLst>
                <a:ext uri="{FF2B5EF4-FFF2-40B4-BE49-F238E27FC236}">
                  <a16:creationId xmlns:a16="http://schemas.microsoft.com/office/drawing/2014/main" id="{FCAB59AA-4C62-414F-99F6-3964B16357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03" y="2234290"/>
              <a:ext cx="1131046" cy="1131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중고장터에 대한 이미지 검색결과">
              <a:extLst>
                <a:ext uri="{FF2B5EF4-FFF2-40B4-BE49-F238E27FC236}">
                  <a16:creationId xmlns:a16="http://schemas.microsoft.com/office/drawing/2014/main" id="{C43490BD-139D-466B-B041-1A9B70634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006" y="3582635"/>
              <a:ext cx="1150443" cy="1150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テキスト ボックス 11">
            <a:extLst>
              <a:ext uri="{FF2B5EF4-FFF2-40B4-BE49-F238E27FC236}">
                <a16:creationId xmlns:a16="http://schemas.microsoft.com/office/drawing/2014/main" id="{15A24F5C-CA64-4DDF-8D76-90B721878C5F}"/>
              </a:ext>
            </a:extLst>
          </p:cNvPr>
          <p:cNvSpPr txBox="1"/>
          <p:nvPr/>
        </p:nvSpPr>
        <p:spPr>
          <a:xfrm>
            <a:off x="488045" y="451196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/>
              <a:t>중고 거래 사이트</a:t>
            </a:r>
            <a:endParaRPr kumimoji="1" lang="ja-JP" altLang="en-US" b="1" dirty="0"/>
          </a:p>
        </p:txBody>
      </p:sp>
      <p:sp>
        <p:nvSpPr>
          <p:cNvPr id="45" name="テキスト ボックス 11">
            <a:extLst>
              <a:ext uri="{FF2B5EF4-FFF2-40B4-BE49-F238E27FC236}">
                <a16:creationId xmlns:a16="http://schemas.microsoft.com/office/drawing/2014/main" id="{2DF000EC-B858-4336-8977-9E45033F2075}"/>
              </a:ext>
            </a:extLst>
          </p:cNvPr>
          <p:cNvSpPr txBox="1"/>
          <p:nvPr/>
        </p:nvSpPr>
        <p:spPr>
          <a:xfrm>
            <a:off x="2292759" y="3735284"/>
            <a:ext cx="1611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/>
              <a:t>관련 정보 수집</a:t>
            </a:r>
            <a:endParaRPr kumimoji="1" lang="ja-JP" altLang="en-US" sz="1600" b="1" dirty="0"/>
          </a:p>
        </p:txBody>
      </p:sp>
      <p:sp>
        <p:nvSpPr>
          <p:cNvPr id="46" name="テキスト ボックス 11">
            <a:extLst>
              <a:ext uri="{FF2B5EF4-FFF2-40B4-BE49-F238E27FC236}">
                <a16:creationId xmlns:a16="http://schemas.microsoft.com/office/drawing/2014/main" id="{399FA772-6CE0-49DE-B772-7E5480C88284}"/>
              </a:ext>
            </a:extLst>
          </p:cNvPr>
          <p:cNvSpPr txBox="1"/>
          <p:nvPr/>
        </p:nvSpPr>
        <p:spPr>
          <a:xfrm>
            <a:off x="5274287" y="3745856"/>
            <a:ext cx="1611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/>
              <a:t>데이터 정제</a:t>
            </a:r>
            <a:endParaRPr kumimoji="1" lang="ja-JP" altLang="en-US" sz="1600" b="1" dirty="0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12199121-345D-4665-BA8D-64C660C54546}"/>
              </a:ext>
            </a:extLst>
          </p:cNvPr>
          <p:cNvSpPr/>
          <p:nvPr/>
        </p:nvSpPr>
        <p:spPr>
          <a:xfrm>
            <a:off x="5585557" y="3215755"/>
            <a:ext cx="1029689" cy="52322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폴더 클립아트에 대한 이미지 검색결과">
            <a:extLst>
              <a:ext uri="{FF2B5EF4-FFF2-40B4-BE49-F238E27FC236}">
                <a16:creationId xmlns:a16="http://schemas.microsoft.com/office/drawing/2014/main" id="{ACA89833-094D-448B-A106-2635BA5EE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06" y="2676674"/>
            <a:ext cx="1471222" cy="147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DD38076E-AAC6-4C75-973B-478482CAEE2A}"/>
              </a:ext>
            </a:extLst>
          </p:cNvPr>
          <p:cNvSpPr/>
          <p:nvPr/>
        </p:nvSpPr>
        <p:spPr>
          <a:xfrm>
            <a:off x="8543226" y="3212064"/>
            <a:ext cx="1029689" cy="52322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テキスト ボックス 11">
            <a:extLst>
              <a:ext uri="{FF2B5EF4-FFF2-40B4-BE49-F238E27FC236}">
                <a16:creationId xmlns:a16="http://schemas.microsoft.com/office/drawing/2014/main" id="{7F5C80BE-F84D-4AB4-9955-0B00101BDB75}"/>
              </a:ext>
            </a:extLst>
          </p:cNvPr>
          <p:cNvSpPr txBox="1"/>
          <p:nvPr/>
        </p:nvSpPr>
        <p:spPr>
          <a:xfrm>
            <a:off x="8221364" y="3735284"/>
            <a:ext cx="1611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/>
              <a:t>결과 보고</a:t>
            </a:r>
            <a:endParaRPr kumimoji="1" lang="ja-JP" altLang="en-US" sz="16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F66072A-350D-45F2-B904-7E2968F37E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553802" y="2486803"/>
            <a:ext cx="2150153" cy="21501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8FB49FF-07B5-419C-8FF6-679031FCCAA6}"/>
              </a:ext>
            </a:extLst>
          </p:cNvPr>
          <p:cNvSpPr txBox="1"/>
          <p:nvPr/>
        </p:nvSpPr>
        <p:spPr>
          <a:xfrm>
            <a:off x="7030395" y="3412118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REFINED</a:t>
            </a:r>
          </a:p>
          <a:p>
            <a:r>
              <a:rPr lang="en-US" altLang="ko-KR" sz="1600" dirty="0"/>
              <a:t>DATA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ED09B6-C06C-4C32-9381-4F010C3511A1}"/>
              </a:ext>
            </a:extLst>
          </p:cNvPr>
          <p:cNvSpPr txBox="1"/>
          <p:nvPr/>
        </p:nvSpPr>
        <p:spPr>
          <a:xfrm>
            <a:off x="2359452" y="4010148"/>
            <a:ext cx="243423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가격</a:t>
            </a:r>
            <a:r>
              <a:rPr lang="en-US" altLang="ko-KR" sz="1100" dirty="0"/>
              <a:t>, </a:t>
            </a:r>
            <a:r>
              <a:rPr lang="ko-KR" altLang="en-US" sz="1100" dirty="0"/>
              <a:t>위치</a:t>
            </a:r>
            <a:r>
              <a:rPr lang="en-US" altLang="ko-KR" sz="1100" dirty="0"/>
              <a:t>, </a:t>
            </a:r>
            <a:r>
              <a:rPr lang="ko-KR" altLang="en-US" sz="1100" dirty="0"/>
              <a:t>거래방식</a:t>
            </a:r>
            <a:endParaRPr lang="en-US" altLang="ko-KR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AA59D1-94E7-4B73-99BC-B40282A7361D}"/>
              </a:ext>
            </a:extLst>
          </p:cNvPr>
          <p:cNvSpPr txBox="1"/>
          <p:nvPr/>
        </p:nvSpPr>
        <p:spPr>
          <a:xfrm>
            <a:off x="5083171" y="4010148"/>
            <a:ext cx="243423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허위매물 및 불필요 정보 제거</a:t>
            </a:r>
            <a:endParaRPr lang="en-US" altLang="ko-KR" sz="1100" dirty="0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253B23CB-BD7A-4208-8218-AE260809B8B6}"/>
              </a:ext>
            </a:extLst>
          </p:cNvPr>
          <p:cNvSpPr/>
          <p:nvPr/>
        </p:nvSpPr>
        <p:spPr>
          <a:xfrm rot="5400000">
            <a:off x="5750788" y="4437119"/>
            <a:ext cx="770008" cy="523220"/>
          </a:xfrm>
          <a:prstGeom prst="rightArrow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2F51C206-99FD-4E2C-9AAA-7040F4ED8F18}"/>
              </a:ext>
            </a:extLst>
          </p:cNvPr>
          <p:cNvSpPr/>
          <p:nvPr/>
        </p:nvSpPr>
        <p:spPr>
          <a:xfrm rot="5400000">
            <a:off x="2682559" y="4437119"/>
            <a:ext cx="770006" cy="523220"/>
          </a:xfrm>
          <a:prstGeom prst="rightArrow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5F94CB5B-16C9-4AFF-9EC8-6412201F3C6E}"/>
              </a:ext>
            </a:extLst>
          </p:cNvPr>
          <p:cNvSpPr/>
          <p:nvPr/>
        </p:nvSpPr>
        <p:spPr>
          <a:xfrm rot="5400000">
            <a:off x="8587971" y="4437120"/>
            <a:ext cx="770008" cy="523220"/>
          </a:xfrm>
          <a:prstGeom prst="rightArrow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1D0558-107C-4C02-BD19-111587C61880}"/>
              </a:ext>
            </a:extLst>
          </p:cNvPr>
          <p:cNvSpPr/>
          <p:nvPr/>
        </p:nvSpPr>
        <p:spPr>
          <a:xfrm>
            <a:off x="2718033" y="5269670"/>
            <a:ext cx="6753138" cy="11942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RPA</a:t>
            </a:r>
          </a:p>
          <a:p>
            <a:pPr algn="ctr"/>
            <a:r>
              <a:rPr lang="en-US" altLang="ko-KR" b="1" dirty="0"/>
              <a:t>(Robotic Process Automation)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C76377-C61B-4606-AB58-553B7B2A6450}"/>
              </a:ext>
            </a:extLst>
          </p:cNvPr>
          <p:cNvSpPr txBox="1"/>
          <p:nvPr/>
        </p:nvSpPr>
        <p:spPr>
          <a:xfrm>
            <a:off x="8389243" y="4010148"/>
            <a:ext cx="133765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메일</a:t>
            </a:r>
            <a:r>
              <a:rPr lang="en-US" altLang="ko-KR" sz="1100" dirty="0"/>
              <a:t>, </a:t>
            </a:r>
            <a:r>
              <a:rPr lang="ko-KR" altLang="en-US" sz="1100" dirty="0"/>
              <a:t>엑셀 파일 등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78582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4224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400" b="1" spc="-300" dirty="0">
                <a:solidFill>
                  <a:schemeClr val="bg1"/>
                </a:solidFill>
              </a:rPr>
              <a:t>RPA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 프로세스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D1AA9B-8622-442A-82C7-1E967C50CB30}"/>
              </a:ext>
            </a:extLst>
          </p:cNvPr>
          <p:cNvGrpSpPr/>
          <p:nvPr/>
        </p:nvGrpSpPr>
        <p:grpSpPr>
          <a:xfrm>
            <a:off x="723543" y="5576384"/>
            <a:ext cx="2508637" cy="676665"/>
            <a:chOff x="723543" y="5827240"/>
            <a:chExt cx="2508637" cy="676665"/>
          </a:xfrm>
        </p:grpSpPr>
        <p:sp>
          <p:nvSpPr>
            <p:cNvPr id="30" name="テキスト ボックス 11">
              <a:extLst>
                <a:ext uri="{FF2B5EF4-FFF2-40B4-BE49-F238E27FC236}">
                  <a16:creationId xmlns:a16="http://schemas.microsoft.com/office/drawing/2014/main" id="{E8E1D4B8-3A51-481D-92CD-B92A233928B7}"/>
                </a:ext>
              </a:extLst>
            </p:cNvPr>
            <p:cNvSpPr txBox="1"/>
            <p:nvPr/>
          </p:nvSpPr>
          <p:spPr>
            <a:xfrm>
              <a:off x="952585" y="5827240"/>
              <a:ext cx="20505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서비스 모니터링</a:t>
              </a:r>
              <a:endParaRPr kumimoji="1" lang="ja-JP" altLang="en-US" sz="2000" b="1" dirty="0"/>
            </a:p>
          </p:txBody>
        </p:sp>
        <p:sp>
          <p:nvSpPr>
            <p:cNvPr id="31" name="テキスト ボックス 12">
              <a:extLst>
                <a:ext uri="{FF2B5EF4-FFF2-40B4-BE49-F238E27FC236}">
                  <a16:creationId xmlns:a16="http://schemas.microsoft.com/office/drawing/2014/main" id="{1FE2958B-B5A3-42CF-B0C5-EEB24B114C5A}"/>
                </a:ext>
              </a:extLst>
            </p:cNvPr>
            <p:cNvSpPr txBox="1"/>
            <p:nvPr/>
          </p:nvSpPr>
          <p:spPr>
            <a:xfrm>
              <a:off x="723543" y="6242295"/>
              <a:ext cx="2508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/>
                <a:t>RPA</a:t>
              </a:r>
              <a:r>
                <a:rPr kumimoji="1" lang="ko-KR" altLang="en-US" sz="1100" dirty="0"/>
                <a:t>를 활용한 서비스 모니터링</a:t>
              </a:r>
              <a:endParaRPr kumimoji="1" lang="ja-JP" altLang="en-US" sz="11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2A7B0E0-0CF1-43EF-8268-2C5E6775D168}"/>
              </a:ext>
            </a:extLst>
          </p:cNvPr>
          <p:cNvGrpSpPr/>
          <p:nvPr/>
        </p:nvGrpSpPr>
        <p:grpSpPr>
          <a:xfrm>
            <a:off x="4841681" y="5576384"/>
            <a:ext cx="2508637" cy="676665"/>
            <a:chOff x="723543" y="5827240"/>
            <a:chExt cx="2508637" cy="676665"/>
          </a:xfrm>
        </p:grpSpPr>
        <p:sp>
          <p:nvSpPr>
            <p:cNvPr id="33" name="テキスト ボックス 11">
              <a:extLst>
                <a:ext uri="{FF2B5EF4-FFF2-40B4-BE49-F238E27FC236}">
                  <a16:creationId xmlns:a16="http://schemas.microsoft.com/office/drawing/2014/main" id="{F00A55CF-75B1-4213-96ED-B05B9DD4E650}"/>
                </a:ext>
              </a:extLst>
            </p:cNvPr>
            <p:cNvSpPr txBox="1"/>
            <p:nvPr/>
          </p:nvSpPr>
          <p:spPr>
            <a:xfrm>
              <a:off x="917318" y="5827240"/>
              <a:ext cx="2121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웹 데이터 </a:t>
              </a:r>
              <a:r>
                <a:rPr kumimoji="1" lang="ko-KR" altLang="en-US" sz="2000" b="1" dirty="0" err="1"/>
                <a:t>크롤링</a:t>
              </a:r>
              <a:endParaRPr kumimoji="1" lang="ja-JP" altLang="en-US" sz="2000" b="1" dirty="0"/>
            </a:p>
          </p:txBody>
        </p:sp>
        <p:sp>
          <p:nvSpPr>
            <p:cNvPr id="34" name="テキスト ボックス 12">
              <a:extLst>
                <a:ext uri="{FF2B5EF4-FFF2-40B4-BE49-F238E27FC236}">
                  <a16:creationId xmlns:a16="http://schemas.microsoft.com/office/drawing/2014/main" id="{27756361-4FE8-42C0-970F-9179024F7418}"/>
                </a:ext>
              </a:extLst>
            </p:cNvPr>
            <p:cNvSpPr txBox="1"/>
            <p:nvPr/>
          </p:nvSpPr>
          <p:spPr>
            <a:xfrm>
              <a:off x="723543" y="6242295"/>
              <a:ext cx="2508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키워드 검색 기반 데이터 수집</a:t>
              </a:r>
              <a:endParaRPr kumimoji="1" lang="ja-JP" altLang="en-US" sz="11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E9331CA-3A8B-494E-9C3C-A77EF79ECF52}"/>
              </a:ext>
            </a:extLst>
          </p:cNvPr>
          <p:cNvGrpSpPr/>
          <p:nvPr/>
        </p:nvGrpSpPr>
        <p:grpSpPr>
          <a:xfrm>
            <a:off x="8741485" y="5576384"/>
            <a:ext cx="2945310" cy="676665"/>
            <a:chOff x="505209" y="5827240"/>
            <a:chExt cx="2945310" cy="676665"/>
          </a:xfrm>
        </p:grpSpPr>
        <p:sp>
          <p:nvSpPr>
            <p:cNvPr id="36" name="テキスト ボックス 11">
              <a:extLst>
                <a:ext uri="{FF2B5EF4-FFF2-40B4-BE49-F238E27FC236}">
                  <a16:creationId xmlns:a16="http://schemas.microsoft.com/office/drawing/2014/main" id="{E4B2E365-9D1F-422C-9ABB-6524CF17ACB4}"/>
                </a:ext>
              </a:extLst>
            </p:cNvPr>
            <p:cNvSpPr txBox="1"/>
            <p:nvPr/>
          </p:nvSpPr>
          <p:spPr>
            <a:xfrm>
              <a:off x="917318" y="5827240"/>
              <a:ext cx="2121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데이터 정제 작업</a:t>
              </a:r>
              <a:endParaRPr kumimoji="1" lang="ja-JP" altLang="en-US" sz="2000" b="1" dirty="0"/>
            </a:p>
          </p:txBody>
        </p:sp>
        <p:sp>
          <p:nvSpPr>
            <p:cNvPr id="37" name="テキスト ボックス 12">
              <a:extLst>
                <a:ext uri="{FF2B5EF4-FFF2-40B4-BE49-F238E27FC236}">
                  <a16:creationId xmlns:a16="http://schemas.microsoft.com/office/drawing/2014/main" id="{CA31B60D-0C89-47A0-BF44-B3B4E38B35AC}"/>
                </a:ext>
              </a:extLst>
            </p:cNvPr>
            <p:cNvSpPr txBox="1"/>
            <p:nvPr/>
          </p:nvSpPr>
          <p:spPr>
            <a:xfrm>
              <a:off x="505209" y="6242295"/>
              <a:ext cx="29453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수집한 데이터의 정제 및 결과 보고 작업</a:t>
              </a:r>
              <a:endParaRPr kumimoji="1" lang="ja-JP" altLang="en-US" sz="1100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92E4C5D-C731-4242-8EDF-07673A0D8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84948" y="2661170"/>
            <a:ext cx="2310003" cy="21210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7A34470-28B7-4022-A283-B79115AAAD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026627" y="2640246"/>
            <a:ext cx="2138744" cy="2121068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7A67A9DD-752D-47BA-B6C6-32E4FC576C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912758" y="2420309"/>
            <a:ext cx="2361929" cy="236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1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390998" y="316503"/>
            <a:ext cx="9802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프로세스 구현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– 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웹 데이터 </a:t>
            </a:r>
            <a:r>
              <a:rPr kumimoji="1" lang="ko-KR" altLang="en-US" sz="5400" b="1" spc="-300" dirty="0" err="1">
                <a:solidFill>
                  <a:schemeClr val="bg1"/>
                </a:solidFill>
              </a:rPr>
              <a:t>크롤링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7A34470-28B7-4022-A283-B79115AAA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4403" y="2640246"/>
            <a:ext cx="2138744" cy="212106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7FB209-8B0E-4149-952F-CC4315B1DD2B}"/>
              </a:ext>
            </a:extLst>
          </p:cNvPr>
          <p:cNvGrpSpPr/>
          <p:nvPr/>
        </p:nvGrpSpPr>
        <p:grpSpPr>
          <a:xfrm>
            <a:off x="328107" y="2179355"/>
            <a:ext cx="9107357" cy="4073694"/>
            <a:chOff x="328108" y="2430211"/>
            <a:chExt cx="8610671" cy="4073694"/>
          </a:xfrm>
        </p:grpSpPr>
        <p:sp>
          <p:nvSpPr>
            <p:cNvPr id="17" name="テキスト ボックス 11">
              <a:extLst>
                <a:ext uri="{FF2B5EF4-FFF2-40B4-BE49-F238E27FC236}">
                  <a16:creationId xmlns:a16="http://schemas.microsoft.com/office/drawing/2014/main" id="{3A7FF5BE-5F50-42B6-99D5-0EF12B132F28}"/>
                </a:ext>
              </a:extLst>
            </p:cNvPr>
            <p:cNvSpPr txBox="1"/>
            <p:nvPr/>
          </p:nvSpPr>
          <p:spPr>
            <a:xfrm>
              <a:off x="975161" y="5827240"/>
              <a:ext cx="20054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웹 데이터 </a:t>
              </a:r>
              <a:r>
                <a:rPr kumimoji="1" lang="ko-KR" altLang="en-US" sz="2000" b="1" dirty="0" err="1"/>
                <a:t>크롤링</a:t>
              </a:r>
              <a:endParaRPr kumimoji="1" lang="ja-JP" altLang="en-US" sz="2000" b="1" dirty="0"/>
            </a:p>
          </p:txBody>
        </p:sp>
        <p:sp>
          <p:nvSpPr>
            <p:cNvPr id="18" name="テキスト ボックス 12">
              <a:extLst>
                <a:ext uri="{FF2B5EF4-FFF2-40B4-BE49-F238E27FC236}">
                  <a16:creationId xmlns:a16="http://schemas.microsoft.com/office/drawing/2014/main" id="{F4CC5C2E-785A-4EFB-A869-E4DEE580E407}"/>
                </a:ext>
              </a:extLst>
            </p:cNvPr>
            <p:cNvSpPr txBox="1"/>
            <p:nvPr/>
          </p:nvSpPr>
          <p:spPr>
            <a:xfrm>
              <a:off x="328108" y="6242295"/>
              <a:ext cx="33195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100" dirty="0"/>
                <a:t>키워드 검색 기반 데이터 수집 </a:t>
              </a:r>
              <a:endParaRPr kumimoji="1" lang="ja-JP" altLang="en-US" sz="1100" dirty="0"/>
            </a:p>
          </p:txBody>
        </p:sp>
        <p:sp>
          <p:nvSpPr>
            <p:cNvPr id="19" name="テキスト ボックス 11">
              <a:extLst>
                <a:ext uri="{FF2B5EF4-FFF2-40B4-BE49-F238E27FC236}">
                  <a16:creationId xmlns:a16="http://schemas.microsoft.com/office/drawing/2014/main" id="{78C74C43-7047-4A92-87E5-BE2107DC97BC}"/>
                </a:ext>
              </a:extLst>
            </p:cNvPr>
            <p:cNvSpPr txBox="1"/>
            <p:nvPr/>
          </p:nvSpPr>
          <p:spPr>
            <a:xfrm>
              <a:off x="6427907" y="2430211"/>
              <a:ext cx="14537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키워드 검색</a:t>
              </a:r>
              <a:endParaRPr kumimoji="1" lang="ja-JP" altLang="en-US" sz="2000" b="1" dirty="0"/>
            </a:p>
          </p:txBody>
        </p:sp>
        <p:sp>
          <p:nvSpPr>
            <p:cNvPr id="20" name="テキスト ボックス 11">
              <a:extLst>
                <a:ext uri="{FF2B5EF4-FFF2-40B4-BE49-F238E27FC236}">
                  <a16:creationId xmlns:a16="http://schemas.microsoft.com/office/drawing/2014/main" id="{1B9040E2-4CB9-489C-8E42-8DC797AA331A}"/>
                </a:ext>
              </a:extLst>
            </p:cNvPr>
            <p:cNvSpPr txBox="1"/>
            <p:nvPr/>
          </p:nvSpPr>
          <p:spPr>
            <a:xfrm>
              <a:off x="5567056" y="5526053"/>
              <a:ext cx="31754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텍스트 처리</a:t>
              </a:r>
              <a:r>
                <a:rPr kumimoji="1" lang="en-US" altLang="ko-KR" sz="2000" b="1" dirty="0"/>
                <a:t> </a:t>
              </a:r>
              <a:r>
                <a:rPr kumimoji="1" lang="ko-KR" altLang="en-US" sz="2000" b="1" dirty="0"/>
                <a:t>후 변수로 저장 </a:t>
              </a:r>
              <a:endParaRPr kumimoji="1" lang="ja-JP" altLang="en-US" sz="2000" b="1" dirty="0"/>
            </a:p>
          </p:txBody>
        </p:sp>
        <p:sp>
          <p:nvSpPr>
            <p:cNvPr id="21" name="テキスト ボックス 11">
              <a:extLst>
                <a:ext uri="{FF2B5EF4-FFF2-40B4-BE49-F238E27FC236}">
                  <a16:creationId xmlns:a16="http://schemas.microsoft.com/office/drawing/2014/main" id="{1A57E931-8690-4A9F-A8AA-6D3A57561380}"/>
                </a:ext>
              </a:extLst>
            </p:cNvPr>
            <p:cNvSpPr txBox="1"/>
            <p:nvPr/>
          </p:nvSpPr>
          <p:spPr>
            <a:xfrm>
              <a:off x="5370799" y="3990910"/>
              <a:ext cx="35679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b="1" dirty="0"/>
                <a:t>OCR/Parsing </a:t>
              </a:r>
              <a:r>
                <a:rPr kumimoji="1" lang="ko-KR" altLang="en-US" sz="2000" b="1" dirty="0"/>
                <a:t>을 이용한 </a:t>
              </a:r>
              <a:r>
                <a:rPr kumimoji="1" lang="ko-KR" altLang="en-US" sz="2000" b="1" dirty="0" err="1"/>
                <a:t>크롤링</a:t>
              </a:r>
              <a:endParaRPr kumimoji="1" lang="ja-JP" altLang="en-US" sz="2000" b="1" dirty="0"/>
            </a:p>
          </p:txBody>
        </p:sp>
      </p:grpSp>
      <p:pic>
        <p:nvPicPr>
          <p:cNvPr id="7170" name="Picture 2" descr="중고나라 아이콘에 대한 이미지 검색결과">
            <a:extLst>
              <a:ext uri="{FF2B5EF4-FFF2-40B4-BE49-F238E27FC236}">
                <a16:creationId xmlns:a16="http://schemas.microsoft.com/office/drawing/2014/main" id="{A7E32B42-F9A2-43DA-B542-3E946B051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40617"/>
            <a:ext cx="746648" cy="73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DA736DD-C515-4D25-9280-8049265B1F28}"/>
              </a:ext>
            </a:extLst>
          </p:cNvPr>
          <p:cNvSpPr/>
          <p:nvPr/>
        </p:nvSpPr>
        <p:spPr>
          <a:xfrm rot="5400000">
            <a:off x="7100853" y="2926602"/>
            <a:ext cx="693947" cy="52322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92C808F2-FBAB-4D87-BCD4-2FC92ACDE10D}"/>
              </a:ext>
            </a:extLst>
          </p:cNvPr>
          <p:cNvSpPr/>
          <p:nvPr/>
        </p:nvSpPr>
        <p:spPr>
          <a:xfrm rot="5400000">
            <a:off x="7100853" y="4430396"/>
            <a:ext cx="693947" cy="52322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거울, 브러시이(가) 표시된 사진&#10;&#10;자동 생성된 설명">
            <a:extLst>
              <a:ext uri="{FF2B5EF4-FFF2-40B4-BE49-F238E27FC236}">
                <a16:creationId xmlns:a16="http://schemas.microsoft.com/office/drawing/2014/main" id="{57FF5FC6-3EC9-40D3-9B8D-3328B7A0D4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274398" y="3740054"/>
            <a:ext cx="431306" cy="441658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8CE527EC-905D-4A20-9AB7-B4BCCB7B39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447836" y="5223562"/>
            <a:ext cx="421415" cy="45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1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2A7B0E0-0CF1-43EF-8268-2C5E6775D168}"/>
              </a:ext>
            </a:extLst>
          </p:cNvPr>
          <p:cNvGrpSpPr/>
          <p:nvPr/>
        </p:nvGrpSpPr>
        <p:grpSpPr>
          <a:xfrm>
            <a:off x="328107" y="5576384"/>
            <a:ext cx="3511019" cy="676665"/>
            <a:chOff x="328108" y="5827240"/>
            <a:chExt cx="3319539" cy="676665"/>
          </a:xfrm>
        </p:grpSpPr>
        <p:sp>
          <p:nvSpPr>
            <p:cNvPr id="33" name="テキスト ボックス 11">
              <a:extLst>
                <a:ext uri="{FF2B5EF4-FFF2-40B4-BE49-F238E27FC236}">
                  <a16:creationId xmlns:a16="http://schemas.microsoft.com/office/drawing/2014/main" id="{F00A55CF-75B1-4213-96ED-B05B9DD4E650}"/>
                </a:ext>
              </a:extLst>
            </p:cNvPr>
            <p:cNvSpPr txBox="1"/>
            <p:nvPr/>
          </p:nvSpPr>
          <p:spPr>
            <a:xfrm>
              <a:off x="975162" y="5827240"/>
              <a:ext cx="20054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웹 데이터 </a:t>
              </a:r>
              <a:r>
                <a:rPr kumimoji="1" lang="ko-KR" altLang="en-US" sz="2000" b="1" dirty="0" err="1"/>
                <a:t>크롤링</a:t>
              </a:r>
              <a:endParaRPr kumimoji="1" lang="ja-JP" altLang="en-US" sz="2000" b="1" dirty="0"/>
            </a:p>
          </p:txBody>
        </p:sp>
        <p:sp>
          <p:nvSpPr>
            <p:cNvPr id="34" name="テキスト ボックス 12">
              <a:extLst>
                <a:ext uri="{FF2B5EF4-FFF2-40B4-BE49-F238E27FC236}">
                  <a16:creationId xmlns:a16="http://schemas.microsoft.com/office/drawing/2014/main" id="{27756361-4FE8-42C0-970F-9179024F7418}"/>
                </a:ext>
              </a:extLst>
            </p:cNvPr>
            <p:cNvSpPr txBox="1"/>
            <p:nvPr/>
          </p:nvSpPr>
          <p:spPr>
            <a:xfrm>
              <a:off x="328108" y="6242295"/>
              <a:ext cx="33195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100" dirty="0"/>
                <a:t>키워드 기반 데이터 수집 </a:t>
              </a:r>
              <a:endParaRPr kumimoji="1" lang="ja-JP" altLang="en-US" sz="11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C8D5EFF-A5A6-450C-AA05-E59E03839BC7}"/>
              </a:ext>
            </a:extLst>
          </p:cNvPr>
          <p:cNvSpPr txBox="1"/>
          <p:nvPr/>
        </p:nvSpPr>
        <p:spPr>
          <a:xfrm>
            <a:off x="4177553" y="2506872"/>
            <a:ext cx="18004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Internet</a:t>
            </a:r>
            <a:r>
              <a:rPr lang="ko-KR" altLang="en-US" dirty="0"/>
              <a:t> </a:t>
            </a:r>
            <a:r>
              <a:rPr lang="en-US" altLang="ko-KR" dirty="0"/>
              <a:t>Browse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A8AF4-7B37-4940-85DC-DAC21E1C8F3E}"/>
              </a:ext>
            </a:extLst>
          </p:cNvPr>
          <p:cNvSpPr txBox="1"/>
          <p:nvPr/>
        </p:nvSpPr>
        <p:spPr>
          <a:xfrm>
            <a:off x="4177553" y="3083247"/>
            <a:ext cx="18774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Setvalue</a:t>
            </a:r>
            <a:r>
              <a:rPr lang="ko-KR" altLang="en-US" dirty="0"/>
              <a:t> </a:t>
            </a:r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7CAA38-6EFD-4E8B-BCCE-524974DBB384}"/>
              </a:ext>
            </a:extLst>
          </p:cNvPr>
          <p:cNvSpPr txBox="1"/>
          <p:nvPr/>
        </p:nvSpPr>
        <p:spPr>
          <a:xfrm>
            <a:off x="4177553" y="4303103"/>
            <a:ext cx="13260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Data Crawl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4E373-C4F1-4C3F-A59E-6B5BD727AB83}"/>
              </a:ext>
            </a:extLst>
          </p:cNvPr>
          <p:cNvSpPr txBox="1"/>
          <p:nvPr/>
        </p:nvSpPr>
        <p:spPr>
          <a:xfrm>
            <a:off x="6184104" y="3090318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 정보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246F41-5050-43FD-9151-322C193BC3BB}"/>
              </a:ext>
            </a:extLst>
          </p:cNvPr>
          <p:cNvSpPr txBox="1"/>
          <p:nvPr/>
        </p:nvSpPr>
        <p:spPr>
          <a:xfrm>
            <a:off x="6184104" y="2523757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익스플로러 실행 후 중고나라 접속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D6488F-B1E4-4C55-90E2-4F478FA160C2}"/>
              </a:ext>
            </a:extLst>
          </p:cNvPr>
          <p:cNvSpPr txBox="1"/>
          <p:nvPr/>
        </p:nvSpPr>
        <p:spPr>
          <a:xfrm>
            <a:off x="6184104" y="4315666"/>
            <a:ext cx="504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필요한 데이터를 </a:t>
            </a:r>
            <a:r>
              <a:rPr lang="ko-KR" altLang="en-US" dirty="0" err="1"/>
              <a:t>크롤링</a:t>
            </a:r>
            <a:r>
              <a:rPr lang="en-US" altLang="ko-KR" dirty="0"/>
              <a:t>(OCR, HTML </a:t>
            </a:r>
            <a:r>
              <a:rPr lang="en-US" altLang="ko-KR" dirty="0" err="1"/>
              <a:t>getValue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61A9EB-0FC5-4556-A11B-C1AFCE3F3CC3}"/>
              </a:ext>
            </a:extLst>
          </p:cNvPr>
          <p:cNvSpPr txBox="1"/>
          <p:nvPr/>
        </p:nvSpPr>
        <p:spPr>
          <a:xfrm>
            <a:off x="4164729" y="4858026"/>
            <a:ext cx="6591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Strip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241E0A-B4B3-4E50-AD8E-27A6C1E20666}"/>
              </a:ext>
            </a:extLst>
          </p:cNvPr>
          <p:cNvSpPr txBox="1"/>
          <p:nvPr/>
        </p:nvSpPr>
        <p:spPr>
          <a:xfrm>
            <a:off x="6184104" y="4876257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C# </a:t>
            </a:r>
            <a:r>
              <a:rPr lang="ko-KR" altLang="en-US" dirty="0"/>
              <a:t>스크립트를 이용한 불필요 태그 </a:t>
            </a:r>
            <a:r>
              <a:rPr lang="en-US" altLang="ko-KR" dirty="0"/>
              <a:t>Strip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F30BA5-63EA-48F7-8703-23E1525347DE}"/>
              </a:ext>
            </a:extLst>
          </p:cNvPr>
          <p:cNvSpPr txBox="1"/>
          <p:nvPr/>
        </p:nvSpPr>
        <p:spPr>
          <a:xfrm>
            <a:off x="4164729" y="5439632"/>
            <a:ext cx="18261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Save in variable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8CE666-1CBA-47E2-9C05-BBE489E6129D}"/>
              </a:ext>
            </a:extLst>
          </p:cNvPr>
          <p:cNvSpPr txBox="1"/>
          <p:nvPr/>
        </p:nvSpPr>
        <p:spPr>
          <a:xfrm>
            <a:off x="6184104" y="5457863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 내 변수로 저장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3A19083-E45A-4D7B-8840-160681886130}"/>
              </a:ext>
            </a:extLst>
          </p:cNvPr>
          <p:cNvSpPr txBox="1"/>
          <p:nvPr/>
        </p:nvSpPr>
        <p:spPr>
          <a:xfrm>
            <a:off x="4177553" y="3698414"/>
            <a:ext cx="915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D00CA4-3841-4D4B-8C42-D073F9A4F38B}"/>
              </a:ext>
            </a:extLst>
          </p:cNvPr>
          <p:cNvSpPr txBox="1"/>
          <p:nvPr/>
        </p:nvSpPr>
        <p:spPr>
          <a:xfrm>
            <a:off x="6184104" y="370548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 검색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AE973CD-EB52-4305-805F-CE4609212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4403" y="2640246"/>
            <a:ext cx="2138744" cy="2121068"/>
          </a:xfrm>
          <a:prstGeom prst="rect">
            <a:avLst/>
          </a:prstGeom>
        </p:spPr>
      </p:pic>
      <p:pic>
        <p:nvPicPr>
          <p:cNvPr id="11266" name="Picture 2" descr="explorer icon에 대한 이미지 검색결과">
            <a:extLst>
              <a:ext uri="{FF2B5EF4-FFF2-40B4-BE49-F238E27FC236}">
                <a16:creationId xmlns:a16="http://schemas.microsoft.com/office/drawing/2014/main" id="{FFC3082F-129C-421C-83F0-2CD97E5F6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538" y="2514380"/>
            <a:ext cx="358311" cy="35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중고나라 아이콘에 대한 이미지 검색결과">
            <a:extLst>
              <a:ext uri="{FF2B5EF4-FFF2-40B4-BE49-F238E27FC236}">
                <a16:creationId xmlns:a16="http://schemas.microsoft.com/office/drawing/2014/main" id="{A380A6CD-513D-4CBA-8F75-78236ACD1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128" y="3078725"/>
            <a:ext cx="363130" cy="35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 descr="거울, 브러시이(가) 표시된 사진&#10;&#10;자동 생성된 설명">
            <a:extLst>
              <a:ext uri="{FF2B5EF4-FFF2-40B4-BE49-F238E27FC236}">
                <a16:creationId xmlns:a16="http://schemas.microsoft.com/office/drawing/2014/main" id="{74E6E01F-70DC-421A-87FB-785A7DB920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828084" y="4308731"/>
            <a:ext cx="336645" cy="344726"/>
          </a:xfrm>
          <a:prstGeom prst="rect">
            <a:avLst/>
          </a:prstGeom>
        </p:spPr>
      </p:pic>
      <p:pic>
        <p:nvPicPr>
          <p:cNvPr id="46" name="그림 45" descr="거울, 브러시이(가) 표시된 사진&#10;&#10;자동 생성된 설명">
            <a:extLst>
              <a:ext uri="{FF2B5EF4-FFF2-40B4-BE49-F238E27FC236}">
                <a16:creationId xmlns:a16="http://schemas.microsoft.com/office/drawing/2014/main" id="{93B120A3-75E1-4D48-ADC7-1DAF80B5F3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828084" y="3727364"/>
            <a:ext cx="336645" cy="344726"/>
          </a:xfrm>
          <a:prstGeom prst="rect">
            <a:avLst/>
          </a:prstGeom>
        </p:spPr>
      </p:pic>
      <p:pic>
        <p:nvPicPr>
          <p:cNvPr id="11268" name="Picture 4" descr="script icon에 대한 이미지 검색결과">
            <a:extLst>
              <a:ext uri="{FF2B5EF4-FFF2-40B4-BE49-F238E27FC236}">
                <a16:creationId xmlns:a16="http://schemas.microsoft.com/office/drawing/2014/main" id="{25439250-CB64-4751-814C-B6B96F3A9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67377" y="4862003"/>
            <a:ext cx="397352" cy="39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그림 46" descr="그리기이(가) 표시된 사진&#10;&#10;자동 생성된 설명">
            <a:extLst>
              <a:ext uri="{FF2B5EF4-FFF2-40B4-BE49-F238E27FC236}">
                <a16:creationId xmlns:a16="http://schemas.microsoft.com/office/drawing/2014/main" id="{607A27DE-3A90-4225-A9AE-D52D5E0182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811420" y="5483534"/>
            <a:ext cx="296638" cy="317990"/>
          </a:xfrm>
          <a:prstGeom prst="rect">
            <a:avLst/>
          </a:prstGeom>
        </p:spPr>
      </p:pic>
      <p:sp>
        <p:nvSpPr>
          <p:cNvPr id="48" name="テキスト ボックス 5">
            <a:extLst>
              <a:ext uri="{FF2B5EF4-FFF2-40B4-BE49-F238E27FC236}">
                <a16:creationId xmlns:a16="http://schemas.microsoft.com/office/drawing/2014/main" id="{3EA5C38D-14E4-4B72-A1FE-D2076F96A555}"/>
              </a:ext>
            </a:extLst>
          </p:cNvPr>
          <p:cNvSpPr txBox="1"/>
          <p:nvPr/>
        </p:nvSpPr>
        <p:spPr>
          <a:xfrm>
            <a:off x="2390998" y="316503"/>
            <a:ext cx="9802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프로세스 구현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– 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웹 데이터 </a:t>
            </a:r>
            <a:r>
              <a:rPr kumimoji="1" lang="ko-KR" altLang="en-US" sz="5400" b="1" spc="-300" dirty="0" err="1">
                <a:solidFill>
                  <a:schemeClr val="bg1"/>
                </a:solidFill>
              </a:rPr>
              <a:t>크롤링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32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BA2C46A-8ED9-4DA9-81B9-2956CC4C55E4}"/>
              </a:ext>
            </a:extLst>
          </p:cNvPr>
          <p:cNvSpPr txBox="1"/>
          <p:nvPr/>
        </p:nvSpPr>
        <p:spPr>
          <a:xfrm>
            <a:off x="672695" y="3773697"/>
            <a:ext cx="18004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Internet</a:t>
            </a:r>
            <a:r>
              <a:rPr lang="ko-KR" altLang="en-US" dirty="0"/>
              <a:t> </a:t>
            </a:r>
            <a:r>
              <a:rPr lang="en-US" altLang="ko-KR" dirty="0"/>
              <a:t>Browse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4AC6D9-BF8C-4BF9-9417-4DB028038D8C}"/>
              </a:ext>
            </a:extLst>
          </p:cNvPr>
          <p:cNvSpPr txBox="1"/>
          <p:nvPr/>
        </p:nvSpPr>
        <p:spPr>
          <a:xfrm>
            <a:off x="672695" y="4350072"/>
            <a:ext cx="18774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Setvalue</a:t>
            </a:r>
            <a:r>
              <a:rPr lang="ko-KR" altLang="en-US" dirty="0"/>
              <a:t> </a:t>
            </a:r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F14296-921C-488A-83A2-9DCDD6DBC884}"/>
              </a:ext>
            </a:extLst>
          </p:cNvPr>
          <p:cNvSpPr txBox="1"/>
          <p:nvPr/>
        </p:nvSpPr>
        <p:spPr>
          <a:xfrm>
            <a:off x="2679246" y="435714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 정보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4E63A9-73C2-43AB-9512-1F57DB5EC6F5}"/>
              </a:ext>
            </a:extLst>
          </p:cNvPr>
          <p:cNvSpPr txBox="1"/>
          <p:nvPr/>
        </p:nvSpPr>
        <p:spPr>
          <a:xfrm>
            <a:off x="2679246" y="3790582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익스플로러 실행 후 중고나라 접속</a:t>
            </a:r>
          </a:p>
        </p:txBody>
      </p:sp>
      <p:pic>
        <p:nvPicPr>
          <p:cNvPr id="28" name="Picture 2" descr="explorer icon에 대한 이미지 검색결과">
            <a:extLst>
              <a:ext uri="{FF2B5EF4-FFF2-40B4-BE49-F238E27FC236}">
                <a16:creationId xmlns:a16="http://schemas.microsoft.com/office/drawing/2014/main" id="{57CF600A-2172-4FEF-9754-78A6E0290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80" y="3781205"/>
            <a:ext cx="358311" cy="35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중고나라 아이콘에 대한 이미지 검색결과">
            <a:extLst>
              <a:ext uri="{FF2B5EF4-FFF2-40B4-BE49-F238E27FC236}">
                <a16:creationId xmlns:a16="http://schemas.microsoft.com/office/drawing/2014/main" id="{35072764-4D2C-4735-A3F7-48B2EBCBC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70" y="4345550"/>
            <a:ext cx="363130" cy="35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731EFA-27AC-4499-8329-AE84C3DD5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402" y="2009144"/>
            <a:ext cx="5069508" cy="4301539"/>
          </a:xfrm>
          <a:prstGeom prst="rect">
            <a:avLst/>
          </a:prstGeom>
        </p:spPr>
      </p:pic>
      <p:sp>
        <p:nvSpPr>
          <p:cNvPr id="30" name="テキスト ボックス 5">
            <a:extLst>
              <a:ext uri="{FF2B5EF4-FFF2-40B4-BE49-F238E27FC236}">
                <a16:creationId xmlns:a16="http://schemas.microsoft.com/office/drawing/2014/main" id="{2F37486E-300B-4078-93DD-BBE5EC98744B}"/>
              </a:ext>
            </a:extLst>
          </p:cNvPr>
          <p:cNvSpPr txBox="1"/>
          <p:nvPr/>
        </p:nvSpPr>
        <p:spPr>
          <a:xfrm>
            <a:off x="2390998" y="316503"/>
            <a:ext cx="9802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프로세스 구현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– 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웹 데이터 </a:t>
            </a:r>
            <a:r>
              <a:rPr kumimoji="1" lang="ko-KR" altLang="en-US" sz="5400" b="1" spc="-300" dirty="0" err="1">
                <a:solidFill>
                  <a:schemeClr val="bg1"/>
                </a:solidFill>
              </a:rPr>
              <a:t>크롤링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1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40924D5-849C-4D00-A076-06BDE6CD9D93}"/>
              </a:ext>
            </a:extLst>
          </p:cNvPr>
          <p:cNvSpPr txBox="1"/>
          <p:nvPr/>
        </p:nvSpPr>
        <p:spPr>
          <a:xfrm>
            <a:off x="870279" y="4303103"/>
            <a:ext cx="13260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Data Crawl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D3BBD6-4A06-41B4-B380-B4F7211C9E00}"/>
              </a:ext>
            </a:extLst>
          </p:cNvPr>
          <p:cNvSpPr txBox="1"/>
          <p:nvPr/>
        </p:nvSpPr>
        <p:spPr>
          <a:xfrm>
            <a:off x="870279" y="3698414"/>
            <a:ext cx="915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Search</a:t>
            </a:r>
            <a:endParaRPr lang="ko-KR" altLang="en-US" dirty="0"/>
          </a:p>
        </p:txBody>
      </p:sp>
      <p:pic>
        <p:nvPicPr>
          <p:cNvPr id="15" name="그림 14" descr="거울, 브러시이(가) 표시된 사진&#10;&#10;자동 생성된 설명">
            <a:extLst>
              <a:ext uri="{FF2B5EF4-FFF2-40B4-BE49-F238E27FC236}">
                <a16:creationId xmlns:a16="http://schemas.microsoft.com/office/drawing/2014/main" id="{F7B890DC-03F9-437F-875B-2252A5E0F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0810" y="4308731"/>
            <a:ext cx="336645" cy="344726"/>
          </a:xfrm>
          <a:prstGeom prst="rect">
            <a:avLst/>
          </a:prstGeom>
        </p:spPr>
      </p:pic>
      <p:pic>
        <p:nvPicPr>
          <p:cNvPr id="16" name="그림 15" descr="거울, 브러시이(가) 표시된 사진&#10;&#10;자동 생성된 설명">
            <a:extLst>
              <a:ext uri="{FF2B5EF4-FFF2-40B4-BE49-F238E27FC236}">
                <a16:creationId xmlns:a16="http://schemas.microsoft.com/office/drawing/2014/main" id="{6AB698D8-FDE9-4280-A579-0681BFF24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0810" y="3727364"/>
            <a:ext cx="336645" cy="3447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0FC955-6BF7-46B1-90D7-C6B54A635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4287" y="2783865"/>
            <a:ext cx="4257675" cy="3038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94518F-5526-427E-8308-A4A2F58DEC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1631" y="3530659"/>
            <a:ext cx="4257676" cy="1544886"/>
          </a:xfrm>
          <a:prstGeom prst="rect">
            <a:avLst/>
          </a:prstGeom>
        </p:spPr>
      </p:pic>
      <p:sp>
        <p:nvSpPr>
          <p:cNvPr id="19" name="テキスト ボックス 5">
            <a:extLst>
              <a:ext uri="{FF2B5EF4-FFF2-40B4-BE49-F238E27FC236}">
                <a16:creationId xmlns:a16="http://schemas.microsoft.com/office/drawing/2014/main" id="{BE5D27F1-6A18-4CE8-B24B-BED0635212A1}"/>
              </a:ext>
            </a:extLst>
          </p:cNvPr>
          <p:cNvSpPr txBox="1"/>
          <p:nvPr/>
        </p:nvSpPr>
        <p:spPr>
          <a:xfrm>
            <a:off x="2390998" y="316503"/>
            <a:ext cx="9802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프로세스 구현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– 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웹 데이터 </a:t>
            </a:r>
            <a:r>
              <a:rPr kumimoji="1" lang="ko-KR" altLang="en-US" sz="5400" b="1" spc="-300" dirty="0" err="1">
                <a:solidFill>
                  <a:schemeClr val="bg1"/>
                </a:solidFill>
              </a:rPr>
              <a:t>크롤링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012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90616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A0CEDE"/>
      </a:accent1>
      <a:accent2>
        <a:srgbClr val="00B9CE"/>
      </a:accent2>
      <a:accent3>
        <a:srgbClr val="83CDBE"/>
      </a:accent3>
      <a:accent4>
        <a:srgbClr val="0064A2"/>
      </a:accent4>
      <a:accent5>
        <a:srgbClr val="7BB6D4"/>
      </a:accent5>
      <a:accent6>
        <a:srgbClr val="CAD6D6"/>
      </a:accent6>
      <a:hlink>
        <a:srgbClr val="757070"/>
      </a:hlink>
      <a:folHlink>
        <a:srgbClr val="757070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875</Words>
  <Application>Microsoft Office PowerPoint</Application>
  <PresentationFormat>와이드스크린</PresentationFormat>
  <Paragraphs>231</Paragraphs>
  <Slides>19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나눔스퀘어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Lee JeongHwan</cp:lastModifiedBy>
  <cp:revision>53</cp:revision>
  <dcterms:created xsi:type="dcterms:W3CDTF">2019-06-16T11:26:11Z</dcterms:created>
  <dcterms:modified xsi:type="dcterms:W3CDTF">2019-11-08T03:46:26Z</dcterms:modified>
</cp:coreProperties>
</file>