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89" r:id="rId3"/>
    <p:sldId id="290" r:id="rId4"/>
    <p:sldId id="291" r:id="rId5"/>
    <p:sldId id="294" r:id="rId6"/>
    <p:sldId id="293" r:id="rId7"/>
    <p:sldId id="295" r:id="rId8"/>
    <p:sldId id="297" r:id="rId9"/>
    <p:sldId id="29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 showGuides="1">
      <p:cViewPr varScale="1">
        <p:scale>
          <a:sx n="105" d="100"/>
          <a:sy n="105" d="100"/>
        </p:scale>
        <p:origin x="138" y="144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75B91-1F8A-452E-88D2-8EEF51BE6FD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4306-6A9D-4F8E-B9CF-2F1DBA32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8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저희 프로젝트 주제의 프로세스 설명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관련정보 </a:t>
            </a:r>
            <a:r>
              <a:rPr lang="ko-KR" altLang="en-US" dirty="0" err="1"/>
              <a:t>크롤링</a:t>
            </a:r>
            <a:r>
              <a:rPr lang="ko-KR" altLang="en-US" dirty="0"/>
              <a:t> 통해 수집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데이터 정제</a:t>
            </a:r>
            <a:r>
              <a:rPr lang="en-US" altLang="ko-KR" dirty="0"/>
              <a:t>(</a:t>
            </a:r>
            <a:r>
              <a:rPr lang="ko-KR" altLang="en-US" dirty="0"/>
              <a:t>불필요 정보 제거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결과 보고</a:t>
            </a:r>
            <a:r>
              <a:rPr lang="en-US" altLang="ko-KR" dirty="0"/>
              <a:t>(</a:t>
            </a:r>
            <a:r>
              <a:rPr lang="ko-KR" altLang="en-US" dirty="0"/>
              <a:t>메일 엑셀 파일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정확히는 </a:t>
            </a:r>
            <a:r>
              <a:rPr lang="en-US" altLang="ko-KR" dirty="0"/>
              <a:t>checkmate RPA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8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저희 프로젝트 주제의 프로세스 설명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관련정보 </a:t>
            </a:r>
            <a:r>
              <a:rPr lang="ko-KR" altLang="en-US" dirty="0" err="1"/>
              <a:t>크롤링</a:t>
            </a:r>
            <a:r>
              <a:rPr lang="ko-KR" altLang="en-US" dirty="0"/>
              <a:t> 통해 수집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데이터 정제</a:t>
            </a:r>
            <a:r>
              <a:rPr lang="en-US" altLang="ko-KR" dirty="0"/>
              <a:t>(</a:t>
            </a:r>
            <a:r>
              <a:rPr lang="ko-KR" altLang="en-US" dirty="0"/>
              <a:t>불필요 정보 제거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결과 보고</a:t>
            </a:r>
            <a:r>
              <a:rPr lang="en-US" altLang="ko-KR" dirty="0"/>
              <a:t>(</a:t>
            </a:r>
            <a:r>
              <a:rPr lang="ko-KR" altLang="en-US" dirty="0"/>
              <a:t>메일 엑셀 파일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정확히는 </a:t>
            </a:r>
            <a:r>
              <a:rPr lang="en-US" altLang="ko-KR" dirty="0"/>
              <a:t>checkmate RPA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24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저희 프로젝트 주제의 프로세스 설명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관련정보 </a:t>
            </a:r>
            <a:r>
              <a:rPr lang="ko-KR" altLang="en-US" dirty="0" err="1"/>
              <a:t>크롤링</a:t>
            </a:r>
            <a:r>
              <a:rPr lang="ko-KR" altLang="en-US" dirty="0"/>
              <a:t> 통해 수집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데이터 정제</a:t>
            </a:r>
            <a:r>
              <a:rPr lang="en-US" altLang="ko-KR" dirty="0"/>
              <a:t>(</a:t>
            </a:r>
            <a:r>
              <a:rPr lang="ko-KR" altLang="en-US" dirty="0"/>
              <a:t>불필요 정보 제거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결과 보고</a:t>
            </a:r>
            <a:r>
              <a:rPr lang="en-US" altLang="ko-KR" dirty="0"/>
              <a:t>(</a:t>
            </a:r>
            <a:r>
              <a:rPr lang="ko-KR" altLang="en-US" dirty="0"/>
              <a:t>메일 엑셀 파일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정확히는 </a:t>
            </a:r>
            <a:r>
              <a:rPr lang="en-US" altLang="ko-KR" dirty="0"/>
              <a:t>checkmate RPA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86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저희 프로젝트 주제의 프로세스 설명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관련정보 </a:t>
            </a:r>
            <a:r>
              <a:rPr lang="ko-KR" altLang="en-US" dirty="0" err="1"/>
              <a:t>크롤링</a:t>
            </a:r>
            <a:r>
              <a:rPr lang="ko-KR" altLang="en-US" dirty="0"/>
              <a:t> 통해 수집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데이터 정제</a:t>
            </a:r>
            <a:r>
              <a:rPr lang="en-US" altLang="ko-KR" dirty="0"/>
              <a:t>(</a:t>
            </a:r>
            <a:r>
              <a:rPr lang="ko-KR" altLang="en-US" dirty="0"/>
              <a:t>불필요 정보 제거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결과 보고</a:t>
            </a:r>
            <a:r>
              <a:rPr lang="en-US" altLang="ko-KR" dirty="0"/>
              <a:t>(</a:t>
            </a:r>
            <a:r>
              <a:rPr lang="ko-KR" altLang="en-US" dirty="0"/>
              <a:t>메일 엑셀 파일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정확히는 </a:t>
            </a:r>
            <a:r>
              <a:rPr lang="en-US" altLang="ko-KR" dirty="0"/>
              <a:t>checkmate RPA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2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저희 프로젝트 주제의 프로세스 설명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관련정보 </a:t>
            </a:r>
            <a:r>
              <a:rPr lang="ko-KR" altLang="en-US" dirty="0" err="1"/>
              <a:t>크롤링</a:t>
            </a:r>
            <a:r>
              <a:rPr lang="ko-KR" altLang="en-US" dirty="0"/>
              <a:t> 통해 수집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데이터 정제</a:t>
            </a:r>
            <a:r>
              <a:rPr lang="en-US" altLang="ko-KR" dirty="0"/>
              <a:t>(</a:t>
            </a:r>
            <a:r>
              <a:rPr lang="ko-KR" altLang="en-US" dirty="0"/>
              <a:t>불필요 정보 제거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결과 보고</a:t>
            </a:r>
            <a:r>
              <a:rPr lang="en-US" altLang="ko-KR" dirty="0"/>
              <a:t>(</a:t>
            </a:r>
            <a:r>
              <a:rPr lang="ko-KR" altLang="en-US" dirty="0"/>
              <a:t>메일 엑셀 파일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정확히는 </a:t>
            </a:r>
            <a:r>
              <a:rPr lang="en-US" altLang="ko-KR" dirty="0"/>
              <a:t>checkmate RPA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5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저희 프로젝트 주제의 프로세스 설명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관련정보 </a:t>
            </a:r>
            <a:r>
              <a:rPr lang="ko-KR" altLang="en-US" dirty="0" err="1"/>
              <a:t>크롤링</a:t>
            </a:r>
            <a:r>
              <a:rPr lang="ko-KR" altLang="en-US" dirty="0"/>
              <a:t> 통해 수집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데이터 정제</a:t>
            </a:r>
            <a:r>
              <a:rPr lang="en-US" altLang="ko-KR" dirty="0"/>
              <a:t>(</a:t>
            </a:r>
            <a:r>
              <a:rPr lang="ko-KR" altLang="en-US" dirty="0"/>
              <a:t>불필요 정보 제거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결과 보고</a:t>
            </a:r>
            <a:r>
              <a:rPr lang="en-US" altLang="ko-KR" dirty="0"/>
              <a:t>(</a:t>
            </a:r>
            <a:r>
              <a:rPr lang="ko-KR" altLang="en-US" dirty="0"/>
              <a:t>메일 엑셀 파일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정확히는 </a:t>
            </a:r>
            <a:r>
              <a:rPr lang="en-US" altLang="ko-KR" dirty="0"/>
              <a:t>checkmate RPA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6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저희 프로젝트 주제의 프로세스 설명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관련정보 </a:t>
            </a:r>
            <a:r>
              <a:rPr lang="ko-KR" altLang="en-US" dirty="0" err="1"/>
              <a:t>크롤링</a:t>
            </a:r>
            <a:r>
              <a:rPr lang="ko-KR" altLang="en-US" dirty="0"/>
              <a:t> 통해 수집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데이터 정제</a:t>
            </a:r>
            <a:r>
              <a:rPr lang="en-US" altLang="ko-KR" dirty="0"/>
              <a:t>(</a:t>
            </a:r>
            <a:r>
              <a:rPr lang="ko-KR" altLang="en-US" dirty="0"/>
              <a:t>불필요 정보 제거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결과 보고</a:t>
            </a:r>
            <a:r>
              <a:rPr lang="en-US" altLang="ko-KR" dirty="0"/>
              <a:t>(</a:t>
            </a:r>
            <a:r>
              <a:rPr lang="ko-KR" altLang="en-US" dirty="0"/>
              <a:t>메일 엑셀 파일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정확히는 </a:t>
            </a:r>
            <a:r>
              <a:rPr lang="en-US" altLang="ko-KR" dirty="0"/>
              <a:t>checkmate RPA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0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저희 프로젝트 주제의 프로세스 설명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관련정보 </a:t>
            </a:r>
            <a:r>
              <a:rPr lang="ko-KR" altLang="en-US" dirty="0" err="1"/>
              <a:t>크롤링</a:t>
            </a:r>
            <a:r>
              <a:rPr lang="ko-KR" altLang="en-US" dirty="0"/>
              <a:t> 통해 수집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데이터 정제</a:t>
            </a:r>
            <a:r>
              <a:rPr lang="en-US" altLang="ko-KR" dirty="0"/>
              <a:t>(</a:t>
            </a:r>
            <a:r>
              <a:rPr lang="ko-KR" altLang="en-US" dirty="0"/>
              <a:t>불필요 정보 제거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결과 보고</a:t>
            </a:r>
            <a:r>
              <a:rPr lang="en-US" altLang="ko-KR" dirty="0"/>
              <a:t>(</a:t>
            </a:r>
            <a:r>
              <a:rPr lang="ko-KR" altLang="en-US" dirty="0"/>
              <a:t>메일 엑셀 파일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정확히는 </a:t>
            </a:r>
            <a:r>
              <a:rPr lang="en-US" altLang="ko-KR" dirty="0"/>
              <a:t>checkmate RPA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2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저희 프로젝트 주제의 프로세스 설명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관련정보 </a:t>
            </a:r>
            <a:r>
              <a:rPr lang="ko-KR" altLang="en-US" dirty="0" err="1"/>
              <a:t>크롤링</a:t>
            </a:r>
            <a:r>
              <a:rPr lang="ko-KR" altLang="en-US" dirty="0"/>
              <a:t> 통해 수집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데이터 정제</a:t>
            </a:r>
            <a:r>
              <a:rPr lang="en-US" altLang="ko-KR" dirty="0"/>
              <a:t>(</a:t>
            </a:r>
            <a:r>
              <a:rPr lang="ko-KR" altLang="en-US" dirty="0"/>
              <a:t>불필요 정보 제거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결과 보고</a:t>
            </a:r>
            <a:r>
              <a:rPr lang="en-US" altLang="ko-KR" dirty="0"/>
              <a:t>(</a:t>
            </a:r>
            <a:r>
              <a:rPr lang="ko-KR" altLang="en-US" dirty="0"/>
              <a:t>메일 엑셀 파일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정확히는 </a:t>
            </a:r>
            <a:r>
              <a:rPr lang="en-US" altLang="ko-KR" dirty="0"/>
              <a:t>checkmate RPA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E4306-6A9D-4F8E-B9CF-2F1DBA327F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84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File:Question_mark_alternate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black-man-thinking-silhouette-29764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.wikipedia.org/wiki/Datei:Flextronics-logo.sv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fr.wikipedia.org/wiki/Skyp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black-man-thinking-silhouette-297648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black-man-thinking-silhouette-29764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62365" y="1654099"/>
              <a:ext cx="1500732" cy="56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b="1" dirty="0">
                  <a:solidFill>
                    <a:srgbClr val="1F3359"/>
                  </a:solidFill>
                </a:rPr>
                <a:t>위험 관리</a:t>
              </a:r>
              <a:endParaRPr kumimoji="1" lang="ja-JP" altLang="en-US" sz="24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490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기술적 위험 처리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FA055E3-CD9C-4DD1-8871-8F4E414A4246}"/>
              </a:ext>
            </a:extLst>
          </p:cNvPr>
          <p:cNvSpPr/>
          <p:nvPr/>
        </p:nvSpPr>
        <p:spPr>
          <a:xfrm>
            <a:off x="1868170" y="2008409"/>
            <a:ext cx="4162425" cy="2096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기성품 혹은 증명된 부품 사용</a:t>
            </a:r>
            <a:endParaRPr lang="en-US" altLang="ko-KR" sz="2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DEF35AE-0882-4C6A-ABBC-A57C99F32FBC}"/>
              </a:ext>
            </a:extLst>
          </p:cNvPr>
          <p:cNvSpPr/>
          <p:nvPr/>
        </p:nvSpPr>
        <p:spPr>
          <a:xfrm>
            <a:off x="6154420" y="2008409"/>
            <a:ext cx="3977462" cy="20969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해결책을 강요하지 마라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4B6936-E403-4B5F-8F0A-9EAD31E49B59}"/>
              </a:ext>
            </a:extLst>
          </p:cNvPr>
          <p:cNvSpPr/>
          <p:nvPr/>
        </p:nvSpPr>
        <p:spPr>
          <a:xfrm>
            <a:off x="1868169" y="4227734"/>
            <a:ext cx="4162425" cy="20969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고객과의 꾸준한 의사소통</a:t>
            </a:r>
            <a:endParaRPr lang="en-US" altLang="ko-KR" sz="3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1CF922-377C-424A-87D9-1BE85644C4CD}"/>
              </a:ext>
            </a:extLst>
          </p:cNvPr>
          <p:cNvSpPr/>
          <p:nvPr/>
        </p:nvSpPr>
        <p:spPr>
          <a:xfrm>
            <a:off x="6154420" y="4227734"/>
            <a:ext cx="3977462" cy="20969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가장 높은 위험요소를 처리</a:t>
            </a:r>
          </a:p>
        </p:txBody>
      </p:sp>
    </p:spTree>
    <p:extLst>
      <p:ext uri="{BB962C8B-B14F-4D97-AF65-F5344CB8AC3E}">
        <p14:creationId xmlns:p14="http://schemas.microsoft.com/office/powerpoint/2010/main" val="178582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62365" y="1654099"/>
              <a:ext cx="1500732" cy="56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b="1" dirty="0">
                  <a:solidFill>
                    <a:srgbClr val="1F3359"/>
                  </a:solidFill>
                </a:rPr>
                <a:t>위험 관리</a:t>
              </a:r>
              <a:endParaRPr kumimoji="1" lang="ja-JP" altLang="en-US" sz="24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3913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투자 위험 관리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1EA20C69-E4B0-41EE-AA23-EB72E94E9F97}"/>
              </a:ext>
            </a:extLst>
          </p:cNvPr>
          <p:cNvSpPr/>
          <p:nvPr/>
        </p:nvSpPr>
        <p:spPr>
          <a:xfrm>
            <a:off x="612648" y="1389888"/>
            <a:ext cx="6528816" cy="813816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연구개발 착수의 목적이 기업의 사업적 목적과 동일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52E05EE-5CB4-4BE7-8578-62AAF0D9161B}"/>
              </a:ext>
            </a:extLst>
          </p:cNvPr>
          <p:cNvSpPr/>
          <p:nvPr/>
        </p:nvSpPr>
        <p:spPr>
          <a:xfrm>
            <a:off x="612648" y="2346461"/>
            <a:ext cx="6528816" cy="813816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데이터가 신뢰할 만 한가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FF6C745-5611-406C-9F65-09B5122C2E9E}"/>
              </a:ext>
            </a:extLst>
          </p:cNvPr>
          <p:cNvSpPr/>
          <p:nvPr/>
        </p:nvSpPr>
        <p:spPr>
          <a:xfrm>
            <a:off x="612648" y="3290816"/>
            <a:ext cx="6528816" cy="813816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잠재적 고객 데이터를 수집했는가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1440764-AAE5-4ECD-91E1-BB96A69CBFBC}"/>
              </a:ext>
            </a:extLst>
          </p:cNvPr>
          <p:cNvSpPr/>
          <p:nvPr/>
        </p:nvSpPr>
        <p:spPr>
          <a:xfrm>
            <a:off x="612648" y="4235171"/>
            <a:ext cx="6528816" cy="8138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기회비용은 무엇인가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A0FCC22-3A12-4D18-B950-94FC91BDA565}"/>
              </a:ext>
            </a:extLst>
          </p:cNvPr>
          <p:cNvSpPr/>
          <p:nvPr/>
        </p:nvSpPr>
        <p:spPr>
          <a:xfrm>
            <a:off x="612648" y="5194741"/>
            <a:ext cx="6528816" cy="813816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다른것보다</a:t>
            </a:r>
            <a:r>
              <a:rPr lang="ko-KR" altLang="en-US" sz="2000" dirty="0"/>
              <a:t> 선행되어야 하는 이유가 무엇인가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D4060DFA-BBB3-4738-AB21-53064DD19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74413" y="1655609"/>
            <a:ext cx="3036601" cy="39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62365" y="1654099"/>
              <a:ext cx="1500732" cy="56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b="1" dirty="0">
                  <a:solidFill>
                    <a:srgbClr val="1F3359"/>
                  </a:solidFill>
                </a:rPr>
                <a:t>위험 관리</a:t>
              </a:r>
              <a:endParaRPr kumimoji="1" lang="ja-JP" altLang="en-US" sz="24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771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위험 관리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토의 문제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09CB6C-4980-4CFD-82CF-3BC566DD7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6999" y="1895903"/>
            <a:ext cx="4526331" cy="41727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BEEA86-6492-42CE-A603-F17F0BCAA31D}"/>
              </a:ext>
            </a:extLst>
          </p:cNvPr>
          <p:cNvSpPr txBox="1"/>
          <p:nvPr/>
        </p:nvSpPr>
        <p:spPr>
          <a:xfrm>
            <a:off x="5634181" y="1480405"/>
            <a:ext cx="6542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Q3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목소리 명령에 반응하는 웨어러블 </a:t>
            </a:r>
            <a:r>
              <a:rPr lang="en-US" altLang="ko-KR" sz="2400" b="1" dirty="0"/>
              <a:t>PDA</a:t>
            </a:r>
            <a:r>
              <a:rPr lang="ko-KR" altLang="en-US" sz="2400" b="1" dirty="0"/>
              <a:t>의 </a:t>
            </a:r>
            <a:br>
              <a:rPr lang="en-US" altLang="ko-KR" sz="2400" b="1" dirty="0"/>
            </a:br>
            <a:r>
              <a:rPr lang="ko-KR" altLang="en-US" sz="2400" b="1" dirty="0"/>
              <a:t>        개발에서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수반된 위험들과 그 관리</a:t>
            </a:r>
          </a:p>
        </p:txBody>
      </p:sp>
    </p:spTree>
    <p:extLst>
      <p:ext uri="{BB962C8B-B14F-4D97-AF65-F5344CB8AC3E}">
        <p14:creationId xmlns:p14="http://schemas.microsoft.com/office/powerpoint/2010/main" val="186779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62365" y="1654099"/>
              <a:ext cx="1500732" cy="56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b="1" dirty="0">
                  <a:solidFill>
                    <a:srgbClr val="1F3359"/>
                  </a:solidFill>
                </a:rPr>
                <a:t>위험 관리</a:t>
              </a:r>
              <a:endParaRPr kumimoji="1" lang="ja-JP" altLang="en-US" sz="24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7364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혁신의 외부 업체 위탁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-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사례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pic>
        <p:nvPicPr>
          <p:cNvPr id="8" name="그림 7" descr="음식, 옅은이(가) 표시된 사진&#10;&#10;자동 생성된 설명">
            <a:extLst>
              <a:ext uri="{FF2B5EF4-FFF2-40B4-BE49-F238E27FC236}">
                <a16:creationId xmlns:a16="http://schemas.microsoft.com/office/drawing/2014/main" id="{3A791C37-546B-4E50-B080-C1D3ED2D6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44863" y="1298157"/>
            <a:ext cx="4373880" cy="1957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6AB91A-8A78-4363-B9C1-139C39BCB354}"/>
              </a:ext>
            </a:extLst>
          </p:cNvPr>
          <p:cNvSpPr txBox="1"/>
          <p:nvPr/>
        </p:nvSpPr>
        <p:spPr>
          <a:xfrm>
            <a:off x="2257374" y="3402477"/>
            <a:ext cx="621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“</a:t>
            </a:r>
            <a:r>
              <a:rPr lang="ko-KR" altLang="en-US" sz="2000" dirty="0"/>
              <a:t>변화와 발전을 모색하는 정신이 있는 곳＂ 에 위탁</a:t>
            </a:r>
          </a:p>
        </p:txBody>
      </p:sp>
      <p:pic>
        <p:nvPicPr>
          <p:cNvPr id="12" name="그림 11" descr="표지판이(가) 표시된 사진&#10;&#10;자동 생성된 설명">
            <a:extLst>
              <a:ext uri="{FF2B5EF4-FFF2-40B4-BE49-F238E27FC236}">
                <a16:creationId xmlns:a16="http://schemas.microsoft.com/office/drawing/2014/main" id="{FF0F2B30-E0D0-471C-95FD-05422056D8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88264" y="3802587"/>
            <a:ext cx="9753600" cy="16287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BE1614-14B6-4633-95EC-D207E5523467}"/>
              </a:ext>
            </a:extLst>
          </p:cNvPr>
          <p:cNvSpPr txBox="1"/>
          <p:nvPr/>
        </p:nvSpPr>
        <p:spPr>
          <a:xfrm>
            <a:off x="2257374" y="5359788"/>
            <a:ext cx="621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ESP </a:t>
            </a:r>
            <a:r>
              <a:rPr lang="ko-KR" altLang="en-US" sz="2400" dirty="0"/>
              <a:t>시스템을 </a:t>
            </a:r>
            <a:r>
              <a:rPr lang="ko-KR" altLang="en-US" sz="2400" dirty="0" err="1"/>
              <a:t>위탁받음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378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4E41493-F580-4C6A-A712-B36181657667}"/>
              </a:ext>
            </a:extLst>
          </p:cNvPr>
          <p:cNvSpPr/>
          <p:nvPr/>
        </p:nvSpPr>
        <p:spPr>
          <a:xfrm>
            <a:off x="5404104" y="1234440"/>
            <a:ext cx="6675120" cy="5330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62365" y="1654099"/>
              <a:ext cx="1500732" cy="56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b="1" dirty="0">
                  <a:solidFill>
                    <a:srgbClr val="1F3359"/>
                  </a:solidFill>
                </a:rPr>
                <a:t>위험 관리</a:t>
              </a:r>
              <a:endParaRPr kumimoji="1" lang="ja-JP" altLang="en-US" sz="24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7364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혁신의 외부 업체 위탁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-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효과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096D12B-7081-4B8F-8C42-3E88A4DC577D}"/>
              </a:ext>
            </a:extLst>
          </p:cNvPr>
          <p:cNvSpPr/>
          <p:nvPr/>
        </p:nvSpPr>
        <p:spPr>
          <a:xfrm>
            <a:off x="5798580" y="1477956"/>
            <a:ext cx="2788920" cy="244144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위험과 비용 감소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A07784-F8D4-49EA-B44E-FD1EB7997B0E}"/>
              </a:ext>
            </a:extLst>
          </p:cNvPr>
          <p:cNvSpPr/>
          <p:nvPr/>
        </p:nvSpPr>
        <p:spPr>
          <a:xfrm>
            <a:off x="9117612" y="1477956"/>
            <a:ext cx="2788920" cy="244144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전문가 네트워크 형성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6EEAB4-D48F-4C8F-9721-D92886B0A159}"/>
              </a:ext>
            </a:extLst>
          </p:cNvPr>
          <p:cNvSpPr/>
          <p:nvPr/>
        </p:nvSpPr>
        <p:spPr>
          <a:xfrm>
            <a:off x="7458096" y="3919404"/>
            <a:ext cx="2788920" cy="244144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필요한 </a:t>
            </a:r>
            <a:endParaRPr lang="en-US" altLang="ko-KR" sz="2400" dirty="0"/>
          </a:p>
          <a:p>
            <a:pPr algn="ctr"/>
            <a:r>
              <a:rPr lang="ko-KR" altLang="en-US" sz="2400" dirty="0"/>
              <a:t>곳에만 집중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B2C9945-B62A-4FAD-8995-1FD788308D37}"/>
              </a:ext>
            </a:extLst>
          </p:cNvPr>
          <p:cNvSpPr/>
          <p:nvPr/>
        </p:nvSpPr>
        <p:spPr>
          <a:xfrm>
            <a:off x="3798179" y="3416070"/>
            <a:ext cx="1470289" cy="76809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421F7F2-2813-46F7-8B3C-3605D8C0BBC2}"/>
              </a:ext>
            </a:extLst>
          </p:cNvPr>
          <p:cNvSpPr/>
          <p:nvPr/>
        </p:nvSpPr>
        <p:spPr>
          <a:xfrm>
            <a:off x="670500" y="2980944"/>
            <a:ext cx="2734056" cy="183794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/>
              <a:t>위탁</a:t>
            </a:r>
          </a:p>
        </p:txBody>
      </p:sp>
    </p:spTree>
    <p:extLst>
      <p:ext uri="{BB962C8B-B14F-4D97-AF65-F5344CB8AC3E}">
        <p14:creationId xmlns:p14="http://schemas.microsoft.com/office/powerpoint/2010/main" val="269946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62365" y="1654099"/>
              <a:ext cx="1500732" cy="56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b="1" dirty="0">
                  <a:solidFill>
                    <a:srgbClr val="1F3359"/>
                  </a:solidFill>
                </a:rPr>
                <a:t>위험 관리</a:t>
              </a:r>
              <a:endParaRPr kumimoji="1" lang="ja-JP" altLang="en-US" sz="24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878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혁신의 외부 업체 위탁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토의 문제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09CB6C-4980-4CFD-82CF-3BC566DD7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6999" y="1895903"/>
            <a:ext cx="4526331" cy="41727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BEEA86-6492-42CE-A603-F17F0BCAA31D}"/>
              </a:ext>
            </a:extLst>
          </p:cNvPr>
          <p:cNvSpPr txBox="1"/>
          <p:nvPr/>
        </p:nvSpPr>
        <p:spPr>
          <a:xfrm>
            <a:off x="5634181" y="1480405"/>
            <a:ext cx="643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Q4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혁신을 외부업체에 위탁하는 것의 장단점</a:t>
            </a:r>
          </a:p>
        </p:txBody>
      </p:sp>
    </p:spTree>
    <p:extLst>
      <p:ext uri="{BB962C8B-B14F-4D97-AF65-F5344CB8AC3E}">
        <p14:creationId xmlns:p14="http://schemas.microsoft.com/office/powerpoint/2010/main" val="363878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62365" y="1654099"/>
              <a:ext cx="1500732" cy="56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b="1" dirty="0">
                  <a:solidFill>
                    <a:srgbClr val="1F3359"/>
                  </a:solidFill>
                </a:rPr>
                <a:t>위험 관리</a:t>
              </a:r>
              <a:endParaRPr kumimoji="1" lang="ja-JP" altLang="en-US" sz="24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839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규제전략개발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의약품 생명공학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5C5015C6-F549-4D5D-9DFA-E38DEF4D0E2B}"/>
              </a:ext>
            </a:extLst>
          </p:cNvPr>
          <p:cNvSpPr/>
          <p:nvPr/>
        </p:nvSpPr>
        <p:spPr>
          <a:xfrm>
            <a:off x="1285592" y="1514532"/>
            <a:ext cx="3056382" cy="1728216"/>
          </a:xfrm>
          <a:prstGeom prst="chevr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초기연구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DA81B4D-3BE9-4A27-8F47-1038EA7D151C}"/>
              </a:ext>
            </a:extLst>
          </p:cNvPr>
          <p:cNvSpPr/>
          <p:nvPr/>
        </p:nvSpPr>
        <p:spPr>
          <a:xfrm>
            <a:off x="3958597" y="1514532"/>
            <a:ext cx="3237732" cy="1728216"/>
          </a:xfrm>
          <a:prstGeom prst="chevr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단계</a:t>
            </a:r>
            <a:r>
              <a:rPr lang="en-US" altLang="ko-KR" sz="2000" b="1" dirty="0">
                <a:solidFill>
                  <a:schemeClr val="bg1"/>
                </a:solidFill>
              </a:rPr>
              <a:t>1 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임상실험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D5C67427-88AA-424C-AAB4-824C998491F3}"/>
              </a:ext>
            </a:extLst>
          </p:cNvPr>
          <p:cNvSpPr/>
          <p:nvPr/>
        </p:nvSpPr>
        <p:spPr>
          <a:xfrm>
            <a:off x="6631602" y="1514532"/>
            <a:ext cx="3237732" cy="1728216"/>
          </a:xfrm>
          <a:prstGeom prst="chevr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단계</a:t>
            </a:r>
            <a:r>
              <a:rPr lang="en-US" altLang="ko-KR" sz="2000" b="1" dirty="0">
                <a:solidFill>
                  <a:schemeClr val="bg1"/>
                </a:solidFill>
              </a:rPr>
              <a:t>2 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임상실험</a:t>
            </a: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111F0E03-0326-470D-BB16-820093CF85E1}"/>
              </a:ext>
            </a:extLst>
          </p:cNvPr>
          <p:cNvSpPr/>
          <p:nvPr/>
        </p:nvSpPr>
        <p:spPr>
          <a:xfrm>
            <a:off x="1285592" y="4321740"/>
            <a:ext cx="3056382" cy="1728216"/>
          </a:xfrm>
          <a:prstGeom prst="chevr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단계</a:t>
            </a:r>
            <a:r>
              <a:rPr lang="en-US" altLang="ko-KR" sz="2000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임상실험</a:t>
            </a: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93F27257-3B12-4745-9132-5713A143FB44}"/>
              </a:ext>
            </a:extLst>
          </p:cNvPr>
          <p:cNvSpPr/>
          <p:nvPr/>
        </p:nvSpPr>
        <p:spPr>
          <a:xfrm>
            <a:off x="3775717" y="4321740"/>
            <a:ext cx="3237732" cy="1728216"/>
          </a:xfrm>
          <a:prstGeom prst="chevr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FDA </a:t>
            </a:r>
            <a:r>
              <a:rPr lang="ko-KR" altLang="en-US" sz="2000" b="1" dirty="0">
                <a:solidFill>
                  <a:schemeClr val="bg1"/>
                </a:solidFill>
              </a:rPr>
              <a:t>검토 프로세스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승인</a:t>
            </a: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B2FFC52D-F036-4BAC-BB30-B191122A2678}"/>
              </a:ext>
            </a:extLst>
          </p:cNvPr>
          <p:cNvSpPr/>
          <p:nvPr/>
        </p:nvSpPr>
        <p:spPr>
          <a:xfrm>
            <a:off x="6631602" y="4321740"/>
            <a:ext cx="3237732" cy="1728216"/>
          </a:xfrm>
          <a:prstGeom prst="chevr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단계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사후시장</a:t>
            </a:r>
          </a:p>
        </p:txBody>
      </p:sp>
    </p:spTree>
    <p:extLst>
      <p:ext uri="{BB962C8B-B14F-4D97-AF65-F5344CB8AC3E}">
        <p14:creationId xmlns:p14="http://schemas.microsoft.com/office/powerpoint/2010/main" val="179865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62365" y="1654099"/>
              <a:ext cx="1500732" cy="56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b="1" dirty="0">
                  <a:solidFill>
                    <a:srgbClr val="1F3359"/>
                  </a:solidFill>
                </a:rPr>
                <a:t>위험 관리</a:t>
              </a:r>
              <a:endParaRPr kumimoji="1" lang="ja-JP" altLang="en-US" sz="24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949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규제전략개발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어려움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BCC18BD-CA4C-41B3-9C69-B8C46954D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18359"/>
              </p:ext>
            </p:extLst>
          </p:nvPr>
        </p:nvGraphicFramePr>
        <p:xfrm>
          <a:off x="1337475" y="1990682"/>
          <a:ext cx="8821510" cy="334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491">
                  <a:extLst>
                    <a:ext uri="{9D8B030D-6E8A-4147-A177-3AD203B41FA5}">
                      <a16:colId xmlns:a16="http://schemas.microsoft.com/office/drawing/2014/main" val="3420125428"/>
                    </a:ext>
                  </a:extLst>
                </a:gridCol>
                <a:gridCol w="5440019">
                  <a:extLst>
                    <a:ext uri="{9D8B030D-6E8A-4147-A177-3AD203B41FA5}">
                      <a16:colId xmlns:a16="http://schemas.microsoft.com/office/drawing/2014/main" val="582340273"/>
                    </a:ext>
                  </a:extLst>
                </a:gridCol>
              </a:tblGrid>
              <a:tr h="5567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과정에 사용되는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775328"/>
                  </a:ext>
                </a:extLst>
              </a:tr>
              <a:tr h="5567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약학적 활성 화학물질 발견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시험 프로토콜 확정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59818"/>
                  </a:ext>
                </a:extLst>
              </a:tr>
              <a:tr h="5567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독성실험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실험제품 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48470"/>
                  </a:ext>
                </a:extLst>
              </a:tr>
              <a:tr h="5567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약품의 공식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조사할 만한 약품 신청서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16442"/>
                  </a:ext>
                </a:extLst>
              </a:tr>
              <a:tr h="5567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임상개발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사례 보고서 작성 및 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135113"/>
                  </a:ext>
                </a:extLst>
              </a:tr>
              <a:tr h="5567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64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71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62365" y="1654099"/>
              <a:ext cx="1500732" cy="563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400" b="1" dirty="0">
                  <a:solidFill>
                    <a:srgbClr val="1F3359"/>
                  </a:solidFill>
                </a:rPr>
                <a:t>위험 관리</a:t>
              </a:r>
              <a:endParaRPr kumimoji="1" lang="ja-JP" altLang="en-US" sz="24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6659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규제전략개발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토의 문제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09CB6C-4980-4CFD-82CF-3BC566DD7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6999" y="1895903"/>
            <a:ext cx="4526331" cy="41727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BEEA86-6492-42CE-A603-F17F0BCAA31D}"/>
              </a:ext>
            </a:extLst>
          </p:cNvPr>
          <p:cNvSpPr txBox="1"/>
          <p:nvPr/>
        </p:nvSpPr>
        <p:spPr>
          <a:xfrm>
            <a:off x="5634181" y="1480405"/>
            <a:ext cx="5513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Q5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생명공하과 같이 고도로 규제적인</a:t>
            </a:r>
            <a:endParaRPr lang="en-US" altLang="ko-KR" sz="2400" b="1" dirty="0"/>
          </a:p>
          <a:p>
            <a:r>
              <a:rPr lang="en-US" altLang="ko-KR" sz="2400" b="1" dirty="0"/>
              <a:t>         </a:t>
            </a:r>
            <a:r>
              <a:rPr lang="ko-KR" altLang="en-US" sz="2400" b="1" dirty="0"/>
              <a:t>산업에서 기업가들이 겪는 독특한</a:t>
            </a:r>
            <a:br>
              <a:rPr lang="en-US" altLang="ko-KR" sz="2400" b="1" dirty="0"/>
            </a:br>
            <a:r>
              <a:rPr lang="en-US" altLang="ko-KR" sz="2400" b="1" dirty="0"/>
              <a:t>        </a:t>
            </a:r>
            <a:r>
              <a:rPr lang="ko-KR" altLang="en-US" sz="2400" b="1" dirty="0"/>
              <a:t>어려움에는 어떤 것들이 있는가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84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454</Words>
  <Application>Microsoft Office PowerPoint</Application>
  <PresentationFormat>와이드스크린</PresentationFormat>
  <Paragraphs>113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Lee JeongHwan</cp:lastModifiedBy>
  <cp:revision>40</cp:revision>
  <dcterms:created xsi:type="dcterms:W3CDTF">2019-06-16T11:26:11Z</dcterms:created>
  <dcterms:modified xsi:type="dcterms:W3CDTF">2019-11-04T06:23:02Z</dcterms:modified>
</cp:coreProperties>
</file>