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79" r:id="rId4"/>
    <p:sldId id="275" r:id="rId5"/>
    <p:sldId id="259" r:id="rId6"/>
    <p:sldId id="280" r:id="rId7"/>
    <p:sldId id="277" r:id="rId8"/>
    <p:sldId id="285" r:id="rId9"/>
    <p:sldId id="286" r:id="rId10"/>
    <p:sldId id="287" r:id="rId11"/>
    <p:sldId id="281" r:id="rId12"/>
    <p:sldId id="283" r:id="rId13"/>
    <p:sldId id="268" r:id="rId14"/>
    <p:sldId id="284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5B91-1F8A-452E-88D2-8EEF51BE6FDB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E4306-6A9D-4F8E-B9CF-2F1DBA327F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.wikipedia.org/wiki/Datei:User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svgsilh.com/image/1970473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hyperlink" Target="https://pixabay.com/ko/illustrations/%EC%BB%B4%ED%93%A8%ED%84%B0-%EB%AA%A8%EB%8B%88%ED%84%B0-%ED%99%94%EB%A9%B4-%EA%B8%B0%EC%88%A0-2653375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Datei:User_font_awesome.sv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970473.html" TargetMode="External"/><Relationship Id="rId3" Type="http://schemas.openxmlformats.org/officeDocument/2006/relationships/hyperlink" Target="https://commons.wikimedia.org/wiki/File:Eye-Black.png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ye-Black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1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493126" y="1460994"/>
            <a:ext cx="3933100" cy="1134834"/>
            <a:chOff x="493126" y="1460994"/>
            <a:chExt cx="3933100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493126" y="1797578"/>
              <a:ext cx="3772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기업사회 맞춤형프로젝트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1766936" y="3145008"/>
            <a:ext cx="86581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프로젝트 진행계획 발표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928484" y="4201620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2000" spc="-150" dirty="0">
                <a:solidFill>
                  <a:schemeClr val="bg1"/>
                </a:solidFill>
                <a:latin typeface="+mn-ea"/>
              </a:rPr>
              <a:t>양화대교 팀</a:t>
            </a:r>
            <a:endParaRPr kumimoji="1" lang="ja-JP" altLang="en-US" sz="20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20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100" dirty="0"/>
                <a:t>수집한 데이터의 정제 작업</a:t>
              </a:r>
              <a:endParaRPr kumimoji="1" lang="ja-JP" altLang="en-US" sz="1100" dirty="0"/>
            </a:p>
          </p:txBody>
        </p:sp>
      </p:grp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7213993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758462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8669524" y="2255412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83BAFD8-5ADE-4ED1-85AB-525A83C85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6896" y="2420309"/>
            <a:ext cx="2361929" cy="23619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467B25-3448-46D6-B18A-C4D390275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83024" y="4701362"/>
            <a:ext cx="2150153" cy="2150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EF05FA-8B11-4041-A04B-0DFFA593EB2A}"/>
              </a:ext>
            </a:extLst>
          </p:cNvPr>
          <p:cNvSpPr txBox="1"/>
          <p:nvPr/>
        </p:nvSpPr>
        <p:spPr>
          <a:xfrm>
            <a:off x="8203370" y="4012773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 </a:t>
            </a:r>
            <a:r>
              <a:rPr lang="ko-KR" altLang="en-US" dirty="0"/>
              <a:t>편의를 고려한 데이터로 정제</a:t>
            </a:r>
          </a:p>
        </p:txBody>
      </p:sp>
      <p:pic>
        <p:nvPicPr>
          <p:cNvPr id="1026" name="Picture 2" descr="microsoft excel에 대한 이미지 검색결과">
            <a:extLst>
              <a:ext uri="{FF2B5EF4-FFF2-40B4-BE49-F238E27FC236}">
                <a16:creationId xmlns:a16="http://schemas.microsoft.com/office/drawing/2014/main" id="{37535129-96A6-43EB-A0D1-2C314920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524" y="5002973"/>
            <a:ext cx="684201" cy="68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mail logo에 대한 이미지 검색결과">
            <a:extLst>
              <a:ext uri="{FF2B5EF4-FFF2-40B4-BE49-F238E27FC236}">
                <a16:creationId xmlns:a16="http://schemas.microsoft.com/office/drawing/2014/main" id="{A1CB6BEF-0B19-40FD-B807-9EBB0E423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899" y="4953925"/>
            <a:ext cx="955085" cy="69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364855" y="3394213"/>
            <a:ext cx="7462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수행 계획 및 예상 과제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4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6380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개발 환경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07E0A91-8B1E-4AF5-92C2-71E34A22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706" y="2085863"/>
            <a:ext cx="1156236" cy="895150"/>
          </a:xfrm>
          <a:prstGeom prst="rect">
            <a:avLst/>
          </a:prstGeom>
          <a:ln>
            <a:noFill/>
          </a:ln>
        </p:spPr>
      </p:pic>
      <p:sp>
        <p:nvSpPr>
          <p:cNvPr id="31" name="テキスト ボックス 122">
            <a:extLst>
              <a:ext uri="{FF2B5EF4-FFF2-40B4-BE49-F238E27FC236}">
                <a16:creationId xmlns:a16="http://schemas.microsoft.com/office/drawing/2014/main" id="{6606AD9A-6676-478C-9112-0152C52EF0CF}"/>
              </a:ext>
            </a:extLst>
          </p:cNvPr>
          <p:cNvSpPr txBox="1"/>
          <p:nvPr/>
        </p:nvSpPr>
        <p:spPr>
          <a:xfrm>
            <a:off x="1771264" y="2167607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Checkmate</a:t>
            </a:r>
            <a:r>
              <a:rPr lang="ko-KR" altLang="en-US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</a:t>
            </a:r>
            <a:endParaRPr lang="en-US" altLang="ja-JP" sz="16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2" name="長方形 340">
            <a:extLst>
              <a:ext uri="{FF2B5EF4-FFF2-40B4-BE49-F238E27FC236}">
                <a16:creationId xmlns:a16="http://schemas.microsoft.com/office/drawing/2014/main" id="{164DC30D-3C2C-4D63-B630-0AD4ADB8A101}"/>
              </a:ext>
            </a:extLst>
          </p:cNvPr>
          <p:cNvSpPr/>
          <p:nvPr/>
        </p:nvSpPr>
        <p:spPr>
          <a:xfrm>
            <a:off x="1771265" y="2461736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RPA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프로세스 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3" name="テキスト ボックス 122">
            <a:extLst>
              <a:ext uri="{FF2B5EF4-FFF2-40B4-BE49-F238E27FC236}">
                <a16:creationId xmlns:a16="http://schemas.microsoft.com/office/drawing/2014/main" id="{C5F3D143-2D73-474F-A617-DC116D8E4462}"/>
              </a:ext>
            </a:extLst>
          </p:cNvPr>
          <p:cNvSpPr txBox="1"/>
          <p:nvPr/>
        </p:nvSpPr>
        <p:spPr>
          <a:xfrm>
            <a:off x="1280038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ORACLE DB</a:t>
            </a:r>
          </a:p>
        </p:txBody>
      </p:sp>
      <p:sp>
        <p:nvSpPr>
          <p:cNvPr id="34" name="長方形 340">
            <a:extLst>
              <a:ext uri="{FF2B5EF4-FFF2-40B4-BE49-F238E27FC236}">
                <a16:creationId xmlns:a16="http://schemas.microsoft.com/office/drawing/2014/main" id="{E40C51EF-D467-4C31-B236-D3B3698AB3D6}"/>
              </a:ext>
            </a:extLst>
          </p:cNvPr>
          <p:cNvSpPr/>
          <p:nvPr/>
        </p:nvSpPr>
        <p:spPr>
          <a:xfrm>
            <a:off x="1280039" y="4370318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35" name="テキスト ボックス 122">
            <a:extLst>
              <a:ext uri="{FF2B5EF4-FFF2-40B4-BE49-F238E27FC236}">
                <a16:creationId xmlns:a16="http://schemas.microsoft.com/office/drawing/2014/main" id="{7159DFBD-3A48-4128-B76B-1A05B6D2FD73}"/>
              </a:ext>
            </a:extLst>
          </p:cNvPr>
          <p:cNvSpPr txBox="1"/>
          <p:nvPr/>
        </p:nvSpPr>
        <p:spPr>
          <a:xfrm>
            <a:off x="9177568" y="4076189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36" name="長方形 340">
            <a:extLst>
              <a:ext uri="{FF2B5EF4-FFF2-40B4-BE49-F238E27FC236}">
                <a16:creationId xmlns:a16="http://schemas.microsoft.com/office/drawing/2014/main" id="{340DA04E-6ED1-45A9-ADB1-F69D86E4D862}"/>
              </a:ext>
            </a:extLst>
          </p:cNvPr>
          <p:cNvSpPr/>
          <p:nvPr/>
        </p:nvSpPr>
        <p:spPr>
          <a:xfrm>
            <a:off x="9177568" y="4370318"/>
            <a:ext cx="1435011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세부 프로세스</a:t>
            </a:r>
            <a:r>
              <a:rPr lang="en-US" altLang="ko-KR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sp>
        <p:nvSpPr>
          <p:cNvPr id="37" name="テキスト ボックス 122">
            <a:extLst>
              <a:ext uri="{FF2B5EF4-FFF2-40B4-BE49-F238E27FC236}">
                <a16:creationId xmlns:a16="http://schemas.microsoft.com/office/drawing/2014/main" id="{D5A03BC6-77BE-4A40-89A8-6F365C5E86E8}"/>
              </a:ext>
            </a:extLst>
          </p:cNvPr>
          <p:cNvSpPr txBox="1"/>
          <p:nvPr/>
        </p:nvSpPr>
        <p:spPr>
          <a:xfrm>
            <a:off x="8668799" y="2249351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.NET WPF</a:t>
            </a:r>
          </a:p>
        </p:txBody>
      </p:sp>
      <p:sp>
        <p:nvSpPr>
          <p:cNvPr id="38" name="長方形 340">
            <a:extLst>
              <a:ext uri="{FF2B5EF4-FFF2-40B4-BE49-F238E27FC236}">
                <a16:creationId xmlns:a16="http://schemas.microsoft.com/office/drawing/2014/main" id="{97C7E041-3546-47A4-BF81-F619F27F7B54}"/>
              </a:ext>
            </a:extLst>
          </p:cNvPr>
          <p:cNvSpPr/>
          <p:nvPr/>
        </p:nvSpPr>
        <p:spPr>
          <a:xfrm>
            <a:off x="8668799" y="2543480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altLang="ja-JP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GUI </a:t>
            </a:r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구현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  <p:pic>
        <p:nvPicPr>
          <p:cNvPr id="39" name="Picture 2" descr="Oracle DB logo에 대한 이미지 검색결과">
            <a:extLst>
              <a:ext uri="{FF2B5EF4-FFF2-40B4-BE49-F238E27FC236}">
                <a16:creationId xmlns:a16="http://schemas.microsoft.com/office/drawing/2014/main" id="{142994B0-A3EC-4BF4-995E-3BC0DE1F3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68" y="3874836"/>
            <a:ext cx="1593154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WPF logo에 대한 이미지 검색결과">
            <a:extLst>
              <a:ext uri="{FF2B5EF4-FFF2-40B4-BE49-F238E27FC236}">
                <a16:creationId xmlns:a16="http://schemas.microsoft.com/office/drawing/2014/main" id="{AA7A212F-DCB8-4B32-BC2D-B46F2784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060" y="2120473"/>
            <a:ext cx="806430" cy="80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C# logo에 대한 이미지 검색결과">
            <a:extLst>
              <a:ext uri="{FF2B5EF4-FFF2-40B4-BE49-F238E27FC236}">
                <a16:creationId xmlns:a16="http://schemas.microsoft.com/office/drawing/2014/main" id="{F5BC414E-9524-4F46-9D90-CE020C585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989" y="3874836"/>
            <a:ext cx="833681" cy="89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그림 41" descr="전자기기, 컴퓨터, 앉아있는, 노트북이(가) 표시된 사진&#10;&#10;자동 생성된 설명">
            <a:extLst>
              <a:ext uri="{FF2B5EF4-FFF2-40B4-BE49-F238E27FC236}">
                <a16:creationId xmlns:a16="http://schemas.microsoft.com/office/drawing/2014/main" id="{9283A4AA-510E-47AB-9BA8-A63C0D157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14845" y="3267338"/>
            <a:ext cx="3756850" cy="2633708"/>
          </a:xfrm>
          <a:prstGeom prst="rect">
            <a:avLst/>
          </a:prstGeom>
        </p:spPr>
      </p:pic>
      <p:pic>
        <p:nvPicPr>
          <p:cNvPr id="1026" name="Picture 2" descr="깃허브 로고에 대한 이미지 검색결과">
            <a:extLst>
              <a:ext uri="{FF2B5EF4-FFF2-40B4-BE49-F238E27FC236}">
                <a16:creationId xmlns:a16="http://schemas.microsoft.com/office/drawing/2014/main" id="{6A78AAD0-B720-4B02-B23C-B788DD97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8" y="1684354"/>
            <a:ext cx="1070870" cy="96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テキスト ボックス 122">
            <a:extLst>
              <a:ext uri="{FF2B5EF4-FFF2-40B4-BE49-F238E27FC236}">
                <a16:creationId xmlns:a16="http://schemas.microsoft.com/office/drawing/2014/main" id="{EDB7310B-231A-40B6-98E3-B65D6D27A8FE}"/>
              </a:ext>
            </a:extLst>
          </p:cNvPr>
          <p:cNvSpPr txBox="1"/>
          <p:nvPr/>
        </p:nvSpPr>
        <p:spPr>
          <a:xfrm>
            <a:off x="5083795" y="1238396"/>
            <a:ext cx="1618725" cy="2462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GitHub</a:t>
            </a:r>
          </a:p>
        </p:txBody>
      </p:sp>
      <p:sp>
        <p:nvSpPr>
          <p:cNvPr id="22" name="長方形 340">
            <a:extLst>
              <a:ext uri="{FF2B5EF4-FFF2-40B4-BE49-F238E27FC236}">
                <a16:creationId xmlns:a16="http://schemas.microsoft.com/office/drawing/2014/main" id="{88174A0C-2E28-4E31-838B-53C6C038A2F9}"/>
              </a:ext>
            </a:extLst>
          </p:cNvPr>
          <p:cNvSpPr/>
          <p:nvPr/>
        </p:nvSpPr>
        <p:spPr>
          <a:xfrm>
            <a:off x="5226351" y="1496599"/>
            <a:ext cx="1449948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ko-KR" altLang="en-US" sz="1200" dirty="0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협업 및 형상관리</a:t>
            </a:r>
            <a:endParaRPr lang="en-US" altLang="ja-JP" sz="1200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28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直線​​コネクタ(S) 60">
            <a:extLst>
              <a:ext uri="{FF2B5EF4-FFF2-40B4-BE49-F238E27FC236}">
                <a16:creationId xmlns:a16="http://schemas.microsoft.com/office/drawing/2014/main" id="{A97C562D-DDDE-4258-9719-9A6FF335C048}"/>
              </a:ext>
            </a:extLst>
          </p:cNvPr>
          <p:cNvCxnSpPr>
            <a:cxnSpLocks/>
          </p:cNvCxnSpPr>
          <p:nvPr/>
        </p:nvCxnSpPr>
        <p:spPr>
          <a:xfrm rot="16200000">
            <a:off x="9889492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​​コネクタ(S) 60">
            <a:extLst>
              <a:ext uri="{FF2B5EF4-FFF2-40B4-BE49-F238E27FC236}">
                <a16:creationId xmlns:a16="http://schemas.microsoft.com/office/drawing/2014/main" id="{F0310E85-AF6B-41E2-99D4-8F81062FA5AB}"/>
              </a:ext>
            </a:extLst>
          </p:cNvPr>
          <p:cNvCxnSpPr>
            <a:cxnSpLocks/>
          </p:cNvCxnSpPr>
          <p:nvPr/>
        </p:nvCxnSpPr>
        <p:spPr>
          <a:xfrm rot="16200000">
            <a:off x="821549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​​コネクタ(S) 60">
            <a:extLst>
              <a:ext uri="{FF2B5EF4-FFF2-40B4-BE49-F238E27FC236}">
                <a16:creationId xmlns:a16="http://schemas.microsoft.com/office/drawing/2014/main" id="{558A735A-B0B3-4EDB-BD56-32248F699705}"/>
              </a:ext>
            </a:extLst>
          </p:cNvPr>
          <p:cNvCxnSpPr>
            <a:cxnSpLocks/>
          </p:cNvCxnSpPr>
          <p:nvPr/>
        </p:nvCxnSpPr>
        <p:spPr>
          <a:xfrm rot="16200000">
            <a:off x="9083438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​​コネクタ(S) 60">
            <a:extLst>
              <a:ext uri="{FF2B5EF4-FFF2-40B4-BE49-F238E27FC236}">
                <a16:creationId xmlns:a16="http://schemas.microsoft.com/office/drawing/2014/main" id="{E73DDEB6-B310-4BE8-90C0-26CEF1D307E8}"/>
              </a:ext>
            </a:extLst>
          </p:cNvPr>
          <p:cNvCxnSpPr>
            <a:cxnSpLocks/>
          </p:cNvCxnSpPr>
          <p:nvPr/>
        </p:nvCxnSpPr>
        <p:spPr>
          <a:xfrm rot="16200000">
            <a:off x="543306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379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수행 계획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-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일정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pSp>
        <p:nvGrpSpPr>
          <p:cNvPr id="168" name="グループ 79">
            <a:extLst>
              <a:ext uri="{FF2B5EF4-FFF2-40B4-BE49-F238E27FC236}">
                <a16:creationId xmlns:a16="http://schemas.microsoft.com/office/drawing/2014/main" id="{7AC1507B-4D7E-4A03-BD68-719F3B4FFFFE}"/>
              </a:ext>
            </a:extLst>
          </p:cNvPr>
          <p:cNvGrpSpPr/>
          <p:nvPr/>
        </p:nvGrpSpPr>
        <p:grpSpPr>
          <a:xfrm>
            <a:off x="1098343" y="3580937"/>
            <a:ext cx="256032" cy="1426311"/>
            <a:chOff x="1098343" y="3580937"/>
            <a:chExt cx="256032" cy="1426311"/>
          </a:xfrm>
        </p:grpSpPr>
        <p:cxnSp>
          <p:nvCxnSpPr>
            <p:cNvPr id="169" name="直線​​コネクタ(S) 35">
              <a:extLst>
                <a:ext uri="{FF2B5EF4-FFF2-40B4-BE49-F238E27FC236}">
                  <a16:creationId xmlns:a16="http://schemas.microsoft.com/office/drawing/2014/main" id="{F344BED5-CC6A-4BE9-A525-8E8D0064488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円/楕円 169">
              <a:extLst>
                <a:ext uri="{FF2B5EF4-FFF2-40B4-BE49-F238E27FC236}">
                  <a16:creationId xmlns:a16="http://schemas.microsoft.com/office/drawing/2014/main" id="{A2C7B801-E8A3-4356-8E6E-5A82DA9E144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cxnSp>
        <p:nvCxnSpPr>
          <p:cNvPr id="196" name="直線​​コネクタ(S) 60">
            <a:extLst>
              <a:ext uri="{FF2B5EF4-FFF2-40B4-BE49-F238E27FC236}">
                <a16:creationId xmlns:a16="http://schemas.microsoft.com/office/drawing/2014/main" id="{CC9D07EB-53D6-4BBA-ACB6-E8F63F9A083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997480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円/楕円 205">
            <a:extLst>
              <a:ext uri="{FF2B5EF4-FFF2-40B4-BE49-F238E27FC236}">
                <a16:creationId xmlns:a16="http://schemas.microsoft.com/office/drawing/2014/main" id="{F08C80E3-AE2D-440D-A9D5-30C4A542F095}"/>
              </a:ext>
            </a:extLst>
          </p:cNvPr>
          <p:cNvSpPr/>
          <p:nvPr userDrawn="1"/>
        </p:nvSpPr>
        <p:spPr>
          <a:xfrm>
            <a:off x="10834585" y="4756368"/>
            <a:ext cx="256032" cy="256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>
              <a:latin typeface="+mj-ea"/>
              <a:ea typeface="+mj-ea"/>
            </a:endParaRPr>
          </a:p>
        </p:txBody>
      </p:sp>
      <p:sp>
        <p:nvSpPr>
          <p:cNvPr id="216" name="テキスト プレースホルダー 10">
            <a:extLst>
              <a:ext uri="{FF2B5EF4-FFF2-40B4-BE49-F238E27FC236}">
                <a16:creationId xmlns:a16="http://schemas.microsoft.com/office/drawing/2014/main" id="{7BB84FDB-D513-4AC9-B712-08F2B06C1329}"/>
              </a:ext>
            </a:extLst>
          </p:cNvPr>
          <p:cNvSpPr txBox="1">
            <a:spLocks/>
          </p:cNvSpPr>
          <p:nvPr/>
        </p:nvSpPr>
        <p:spPr>
          <a:xfrm>
            <a:off x="4147570" y="1953305"/>
            <a:ext cx="307580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데이터 정제 및 보고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GUI(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서비스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)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8" name="テキスト プレースホルダー 10">
            <a:extLst>
              <a:ext uri="{FF2B5EF4-FFF2-40B4-BE49-F238E27FC236}">
                <a16:creationId xmlns:a16="http://schemas.microsoft.com/office/drawing/2014/main" id="{56BC7BD0-6D40-4DA2-9119-3D744AC98825}"/>
              </a:ext>
            </a:extLst>
          </p:cNvPr>
          <p:cNvSpPr txBox="1">
            <a:spLocks/>
          </p:cNvSpPr>
          <p:nvPr/>
        </p:nvSpPr>
        <p:spPr>
          <a:xfrm>
            <a:off x="7428449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⊙테스팅 및 디버깅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1" name="テキスト プレースホルダー 82">
            <a:extLst>
              <a:ext uri="{FF2B5EF4-FFF2-40B4-BE49-F238E27FC236}">
                <a16:creationId xmlns:a16="http://schemas.microsoft.com/office/drawing/2014/main" id="{3070E194-AAC8-4E23-9F2B-5946DF5D2178}"/>
              </a:ext>
            </a:extLst>
          </p:cNvPr>
          <p:cNvSpPr txBox="1">
            <a:spLocks/>
          </p:cNvSpPr>
          <p:nvPr/>
        </p:nvSpPr>
        <p:spPr>
          <a:xfrm>
            <a:off x="896856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235" name="テキスト プレースホルダー 82">
            <a:extLst>
              <a:ext uri="{FF2B5EF4-FFF2-40B4-BE49-F238E27FC236}">
                <a16:creationId xmlns:a16="http://schemas.microsoft.com/office/drawing/2014/main" id="{FC859E34-D208-4716-9A67-734A70457550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85" name="円/楕円 178">
            <a:extLst>
              <a:ext uri="{FF2B5EF4-FFF2-40B4-BE49-F238E27FC236}">
                <a16:creationId xmlns:a16="http://schemas.microsoft.com/office/drawing/2014/main" id="{E43EB789-CF9B-4124-AC46-AF598D8BEDD4}"/>
              </a:ext>
            </a:extLst>
          </p:cNvPr>
          <p:cNvSpPr/>
          <p:nvPr/>
        </p:nvSpPr>
        <p:spPr>
          <a:xfrm>
            <a:off x="3592807" y="4815662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87" name="テキスト プレースホルダー 10">
            <a:extLst>
              <a:ext uri="{FF2B5EF4-FFF2-40B4-BE49-F238E27FC236}">
                <a16:creationId xmlns:a16="http://schemas.microsoft.com/office/drawing/2014/main" id="{25E29B5F-0543-444F-A9C6-CCFDB0FBC447}"/>
              </a:ext>
            </a:extLst>
          </p:cNvPr>
          <p:cNvSpPr txBox="1">
            <a:spLocks/>
          </p:cNvSpPr>
          <p:nvPr/>
        </p:nvSpPr>
        <p:spPr>
          <a:xfrm>
            <a:off x="779612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⊙기능 상세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⊙프로세스 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UI/UX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ja-JP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설계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  <p:cxnSp>
        <p:nvCxnSpPr>
          <p:cNvPr id="88" name="直線​​コネクタ(S) 60">
            <a:extLst>
              <a:ext uri="{FF2B5EF4-FFF2-40B4-BE49-F238E27FC236}">
                <a16:creationId xmlns:a16="http://schemas.microsoft.com/office/drawing/2014/main" id="{01AD6C49-BADE-4E31-BFE5-CF215B440EB0}"/>
              </a:ext>
            </a:extLst>
          </p:cNvPr>
          <p:cNvCxnSpPr>
            <a:cxnSpLocks/>
          </p:cNvCxnSpPr>
          <p:nvPr/>
        </p:nvCxnSpPr>
        <p:spPr>
          <a:xfrm flipV="1">
            <a:off x="2849369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​​コネクタ(S) 60">
            <a:extLst>
              <a:ext uri="{FF2B5EF4-FFF2-40B4-BE49-F238E27FC236}">
                <a16:creationId xmlns:a16="http://schemas.microsoft.com/office/drawing/2014/main" id="{5858A76B-B7C5-4F1F-B726-38EDBE331787}"/>
              </a:ext>
            </a:extLst>
          </p:cNvPr>
          <p:cNvCxnSpPr>
            <a:cxnSpLocks/>
          </p:cNvCxnSpPr>
          <p:nvPr/>
        </p:nvCxnSpPr>
        <p:spPr>
          <a:xfrm flipV="1">
            <a:off x="2044903" y="3580937"/>
            <a:ext cx="0" cy="12974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​​コネクタ(S) 72">
            <a:extLst>
              <a:ext uri="{FF2B5EF4-FFF2-40B4-BE49-F238E27FC236}">
                <a16:creationId xmlns:a16="http://schemas.microsoft.com/office/drawing/2014/main" id="{3B25E3D6-2A2E-464A-8CB9-910A73E922D2}"/>
              </a:ext>
            </a:extLst>
          </p:cNvPr>
          <p:cNvCxnSpPr/>
          <p:nvPr/>
        </p:nvCxnSpPr>
        <p:spPr>
          <a:xfrm>
            <a:off x="1226359" y="4878388"/>
            <a:ext cx="9736242" cy="0"/>
          </a:xfrm>
          <a:prstGeom prst="line">
            <a:avLst/>
          </a:prstGeom>
          <a:ln w="36068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円/楕円 178">
            <a:extLst>
              <a:ext uri="{FF2B5EF4-FFF2-40B4-BE49-F238E27FC236}">
                <a16:creationId xmlns:a16="http://schemas.microsoft.com/office/drawing/2014/main" id="{7597B7AE-0F06-4A4F-9063-9CFEBE68CEED}"/>
              </a:ext>
            </a:extLst>
          </p:cNvPr>
          <p:cNvSpPr/>
          <p:nvPr/>
        </p:nvSpPr>
        <p:spPr>
          <a:xfrm>
            <a:off x="2784392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6" name="円/楕円 178">
            <a:extLst>
              <a:ext uri="{FF2B5EF4-FFF2-40B4-BE49-F238E27FC236}">
                <a16:creationId xmlns:a16="http://schemas.microsoft.com/office/drawing/2014/main" id="{889A96BE-3B91-4865-AF57-CE3C2D42EB85}"/>
              </a:ext>
            </a:extLst>
          </p:cNvPr>
          <p:cNvSpPr/>
          <p:nvPr/>
        </p:nvSpPr>
        <p:spPr>
          <a:xfrm>
            <a:off x="1971746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97" name="テキスト プレースホルダー 10">
            <a:extLst>
              <a:ext uri="{FF2B5EF4-FFF2-40B4-BE49-F238E27FC236}">
                <a16:creationId xmlns:a16="http://schemas.microsoft.com/office/drawing/2014/main" id="{7D575730-E960-4A27-8AC4-7C1006284579}"/>
              </a:ext>
            </a:extLst>
          </p:cNvPr>
          <p:cNvSpPr txBox="1">
            <a:spLocks/>
          </p:cNvSpPr>
          <p:nvPr/>
        </p:nvSpPr>
        <p:spPr>
          <a:xfrm>
            <a:off x="2463591" y="1953305"/>
            <a:ext cx="1564813" cy="1627632"/>
          </a:xfrm>
          <a:prstGeom prst="rect">
            <a:avLst/>
          </a:prstGeom>
          <a:solidFill>
            <a:schemeClr val="accent4"/>
          </a:solidFill>
        </p:spPr>
        <p:txBody>
          <a:bodyPr lIns="180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⊙설계 마무리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ko-KR" altLang="en-US" sz="1200" b="1" dirty="0" err="1">
                <a:solidFill>
                  <a:schemeClr val="bg1"/>
                </a:solidFill>
                <a:latin typeface="+mj-ea"/>
              </a:rPr>
              <a:t>크롤링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 프로세스 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</a:t>
            </a:r>
            <a:r>
              <a:rPr lang="en-US" altLang="ko-KR" sz="1200" b="1" dirty="0">
                <a:solidFill>
                  <a:schemeClr val="bg1"/>
                </a:solidFill>
                <a:latin typeface="+mj-ea"/>
              </a:rPr>
              <a:t>DB </a:t>
            </a: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구현</a:t>
            </a:r>
            <a:endParaRPr lang="en-US" altLang="ko-KR" sz="1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8" name="テキスト プレースホルダー 82">
            <a:extLst>
              <a:ext uri="{FF2B5EF4-FFF2-40B4-BE49-F238E27FC236}">
                <a16:creationId xmlns:a16="http://schemas.microsoft.com/office/drawing/2014/main" id="{CEC4E5B5-D6BD-4F9C-A79B-2D7F64192552}"/>
              </a:ext>
            </a:extLst>
          </p:cNvPr>
          <p:cNvSpPr txBox="1">
            <a:spLocks/>
          </p:cNvSpPr>
          <p:nvPr/>
        </p:nvSpPr>
        <p:spPr>
          <a:xfrm>
            <a:off x="166693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0" name="テキスト プレースホルダー 82">
            <a:extLst>
              <a:ext uri="{FF2B5EF4-FFF2-40B4-BE49-F238E27FC236}">
                <a16:creationId xmlns:a16="http://schemas.microsoft.com/office/drawing/2014/main" id="{70179054-DD1F-4F92-A6FE-706E43174D82}"/>
              </a:ext>
            </a:extLst>
          </p:cNvPr>
          <p:cNvSpPr txBox="1">
            <a:spLocks/>
          </p:cNvSpPr>
          <p:nvPr/>
        </p:nvSpPr>
        <p:spPr>
          <a:xfrm>
            <a:off x="251581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01" name="テキスト プレースホルダー 82">
            <a:extLst>
              <a:ext uri="{FF2B5EF4-FFF2-40B4-BE49-F238E27FC236}">
                <a16:creationId xmlns:a16="http://schemas.microsoft.com/office/drawing/2014/main" id="{26AEFF3F-C647-4B79-BF16-515C32817E7B}"/>
              </a:ext>
            </a:extLst>
          </p:cNvPr>
          <p:cNvSpPr txBox="1">
            <a:spLocks/>
          </p:cNvSpPr>
          <p:nvPr/>
        </p:nvSpPr>
        <p:spPr>
          <a:xfrm>
            <a:off x="333014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grpSp>
        <p:nvGrpSpPr>
          <p:cNvPr id="106" name="グループ 79">
            <a:extLst>
              <a:ext uri="{FF2B5EF4-FFF2-40B4-BE49-F238E27FC236}">
                <a16:creationId xmlns:a16="http://schemas.microsoft.com/office/drawing/2014/main" id="{BB9121A4-2D37-4911-AE0B-F5FB736A835A}"/>
              </a:ext>
            </a:extLst>
          </p:cNvPr>
          <p:cNvGrpSpPr/>
          <p:nvPr/>
        </p:nvGrpSpPr>
        <p:grpSpPr>
          <a:xfrm>
            <a:off x="4342415" y="3580937"/>
            <a:ext cx="256032" cy="1426311"/>
            <a:chOff x="1098343" y="3580937"/>
            <a:chExt cx="256032" cy="1426311"/>
          </a:xfrm>
        </p:grpSpPr>
        <p:cxnSp>
          <p:nvCxnSpPr>
            <p:cNvPr id="107" name="直線​​コネクタ(S) 35">
              <a:extLst>
                <a:ext uri="{FF2B5EF4-FFF2-40B4-BE49-F238E27FC236}">
                  <a16:creationId xmlns:a16="http://schemas.microsoft.com/office/drawing/2014/main" id="{0F178B85-4337-4C07-AEA1-1BDF29919B9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円/楕円 169">
              <a:extLst>
                <a:ext uri="{FF2B5EF4-FFF2-40B4-BE49-F238E27FC236}">
                  <a16:creationId xmlns:a16="http://schemas.microsoft.com/office/drawing/2014/main" id="{5DC4FD49-2758-41E0-89BC-AB33809A9B8F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09" name="テキスト プレースホルダー 82">
            <a:extLst>
              <a:ext uri="{FF2B5EF4-FFF2-40B4-BE49-F238E27FC236}">
                <a16:creationId xmlns:a16="http://schemas.microsoft.com/office/drawing/2014/main" id="{EE4F252D-6BA8-4C5E-9370-8D6D98EADF1B}"/>
              </a:ext>
            </a:extLst>
          </p:cNvPr>
          <p:cNvSpPr txBox="1">
            <a:spLocks/>
          </p:cNvSpPr>
          <p:nvPr/>
        </p:nvSpPr>
        <p:spPr>
          <a:xfrm>
            <a:off x="415910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11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cxnSp>
        <p:nvCxnSpPr>
          <p:cNvPr id="110" name="直線​​コネクタ(S) 60">
            <a:extLst>
              <a:ext uri="{FF2B5EF4-FFF2-40B4-BE49-F238E27FC236}">
                <a16:creationId xmlns:a16="http://schemas.microsoft.com/office/drawing/2014/main" id="{47C7E426-0C8C-48D2-878B-9505B58AAA1D}"/>
              </a:ext>
            </a:extLst>
          </p:cNvPr>
          <p:cNvCxnSpPr>
            <a:cxnSpLocks/>
          </p:cNvCxnSpPr>
          <p:nvPr/>
        </p:nvCxnSpPr>
        <p:spPr>
          <a:xfrm rot="16200000">
            <a:off x="4595626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円/楕円 178">
            <a:extLst>
              <a:ext uri="{FF2B5EF4-FFF2-40B4-BE49-F238E27FC236}">
                <a16:creationId xmlns:a16="http://schemas.microsoft.com/office/drawing/2014/main" id="{961ECB73-5C9C-4FBD-A057-2D30B58F87F2}"/>
              </a:ext>
            </a:extLst>
          </p:cNvPr>
          <p:cNvSpPr/>
          <p:nvPr/>
        </p:nvSpPr>
        <p:spPr>
          <a:xfrm>
            <a:off x="5194558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2" name="円/楕円 178">
            <a:extLst>
              <a:ext uri="{FF2B5EF4-FFF2-40B4-BE49-F238E27FC236}">
                <a16:creationId xmlns:a16="http://schemas.microsoft.com/office/drawing/2014/main" id="{54F7F1A2-C542-4046-91A1-95DEE6F35CE6}"/>
              </a:ext>
            </a:extLst>
          </p:cNvPr>
          <p:cNvSpPr/>
          <p:nvPr/>
        </p:nvSpPr>
        <p:spPr>
          <a:xfrm>
            <a:off x="6029239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3" name="円/楕円 178">
            <a:extLst>
              <a:ext uri="{FF2B5EF4-FFF2-40B4-BE49-F238E27FC236}">
                <a16:creationId xmlns:a16="http://schemas.microsoft.com/office/drawing/2014/main" id="{0334AAB5-D173-4532-B132-9AA43EAA2F4C}"/>
              </a:ext>
            </a:extLst>
          </p:cNvPr>
          <p:cNvSpPr/>
          <p:nvPr/>
        </p:nvSpPr>
        <p:spPr>
          <a:xfrm>
            <a:off x="684110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14" name="テキスト プレースホルダー 82">
            <a:extLst>
              <a:ext uri="{FF2B5EF4-FFF2-40B4-BE49-F238E27FC236}">
                <a16:creationId xmlns:a16="http://schemas.microsoft.com/office/drawing/2014/main" id="{953DCAD6-9625-458F-A041-3EC593E1023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15" name="テキスト プレースホルダー 82">
            <a:extLst>
              <a:ext uri="{FF2B5EF4-FFF2-40B4-BE49-F238E27FC236}">
                <a16:creationId xmlns:a16="http://schemas.microsoft.com/office/drawing/2014/main" id="{C2BDC832-BC6D-490F-A281-144F097B3868}"/>
              </a:ext>
            </a:extLst>
          </p:cNvPr>
          <p:cNvSpPr txBox="1">
            <a:spLocks/>
          </p:cNvSpPr>
          <p:nvPr/>
        </p:nvSpPr>
        <p:spPr>
          <a:xfrm>
            <a:off x="4925985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6" name="テキスト プレースホルダー 82">
            <a:extLst>
              <a:ext uri="{FF2B5EF4-FFF2-40B4-BE49-F238E27FC236}">
                <a16:creationId xmlns:a16="http://schemas.microsoft.com/office/drawing/2014/main" id="{FE983551-4218-4B83-A897-DBE0EDEFF076}"/>
              </a:ext>
            </a:extLst>
          </p:cNvPr>
          <p:cNvSpPr txBox="1">
            <a:spLocks/>
          </p:cNvSpPr>
          <p:nvPr/>
        </p:nvSpPr>
        <p:spPr>
          <a:xfrm>
            <a:off x="5774869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17" name="テキスト プレースホルダー 82">
            <a:extLst>
              <a:ext uri="{FF2B5EF4-FFF2-40B4-BE49-F238E27FC236}">
                <a16:creationId xmlns:a16="http://schemas.microsoft.com/office/drawing/2014/main" id="{9E245967-6AB8-46FC-AE36-10FC0EE02581}"/>
              </a:ext>
            </a:extLst>
          </p:cNvPr>
          <p:cNvSpPr txBox="1">
            <a:spLocks/>
          </p:cNvSpPr>
          <p:nvPr/>
        </p:nvSpPr>
        <p:spPr>
          <a:xfrm>
            <a:off x="658919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cxnSp>
        <p:nvCxnSpPr>
          <p:cNvPr id="120" name="直線​​コネクタ(S) 60">
            <a:extLst>
              <a:ext uri="{FF2B5EF4-FFF2-40B4-BE49-F238E27FC236}">
                <a16:creationId xmlns:a16="http://schemas.microsoft.com/office/drawing/2014/main" id="{49A06706-99DF-41B5-A426-C67032D2413C}"/>
              </a:ext>
            </a:extLst>
          </p:cNvPr>
          <p:cNvCxnSpPr>
            <a:cxnSpLocks/>
          </p:cNvCxnSpPr>
          <p:nvPr/>
        </p:nvCxnSpPr>
        <p:spPr>
          <a:xfrm rot="16200000">
            <a:off x="6267741" y="4243877"/>
            <a:ext cx="132588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円/楕円 178">
            <a:extLst>
              <a:ext uri="{FF2B5EF4-FFF2-40B4-BE49-F238E27FC236}">
                <a16:creationId xmlns:a16="http://schemas.microsoft.com/office/drawing/2014/main" id="{3BC8C42B-35A3-4AD1-84FC-FEFBBF73154D}"/>
              </a:ext>
            </a:extLst>
          </p:cNvPr>
          <p:cNvSpPr/>
          <p:nvPr/>
        </p:nvSpPr>
        <p:spPr>
          <a:xfrm>
            <a:off x="6863920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grpSp>
        <p:nvGrpSpPr>
          <p:cNvPr id="124" name="グループ 79">
            <a:extLst>
              <a:ext uri="{FF2B5EF4-FFF2-40B4-BE49-F238E27FC236}">
                <a16:creationId xmlns:a16="http://schemas.microsoft.com/office/drawing/2014/main" id="{D5592DA1-9AFD-4C90-9482-2F97BC368225}"/>
              </a:ext>
            </a:extLst>
          </p:cNvPr>
          <p:cNvGrpSpPr/>
          <p:nvPr/>
        </p:nvGrpSpPr>
        <p:grpSpPr>
          <a:xfrm>
            <a:off x="7712535" y="3580936"/>
            <a:ext cx="256032" cy="1426311"/>
            <a:chOff x="1098343" y="3580937"/>
            <a:chExt cx="256032" cy="1426311"/>
          </a:xfrm>
        </p:grpSpPr>
        <p:cxnSp>
          <p:nvCxnSpPr>
            <p:cNvPr id="125" name="直線​​コネクタ(S) 35">
              <a:extLst>
                <a:ext uri="{FF2B5EF4-FFF2-40B4-BE49-F238E27FC236}">
                  <a16:creationId xmlns:a16="http://schemas.microsoft.com/office/drawing/2014/main" id="{16775DFA-898D-4E79-969E-3302544C44B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563419" y="4243877"/>
              <a:ext cx="1325880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円/楕円 169">
              <a:extLst>
                <a:ext uri="{FF2B5EF4-FFF2-40B4-BE49-F238E27FC236}">
                  <a16:creationId xmlns:a16="http://schemas.microsoft.com/office/drawing/2014/main" id="{ADA8C412-5029-470F-A9BC-628B99427363}"/>
                </a:ext>
              </a:extLst>
            </p:cNvPr>
            <p:cNvSpPr/>
            <p:nvPr userDrawn="1"/>
          </p:nvSpPr>
          <p:spPr>
            <a:xfrm>
              <a:off x="1098343" y="4751216"/>
              <a:ext cx="256032" cy="256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ja-JP" altLang="en-US" noProof="0">
                <a:latin typeface="+mj-ea"/>
                <a:ea typeface="+mj-ea"/>
              </a:endParaRPr>
            </a:p>
          </p:txBody>
        </p:sp>
      </p:grpSp>
      <p:sp>
        <p:nvSpPr>
          <p:cNvPr id="127" name="テキスト プレースホルダー 82">
            <a:extLst>
              <a:ext uri="{FF2B5EF4-FFF2-40B4-BE49-F238E27FC236}">
                <a16:creationId xmlns:a16="http://schemas.microsoft.com/office/drawing/2014/main" id="{53B77A29-5BE5-4DCC-959C-F293A56FFB3C}"/>
              </a:ext>
            </a:extLst>
          </p:cNvPr>
          <p:cNvSpPr txBox="1">
            <a:spLocks/>
          </p:cNvSpPr>
          <p:nvPr/>
        </p:nvSpPr>
        <p:spPr>
          <a:xfrm>
            <a:off x="7563038" y="5016378"/>
            <a:ext cx="811057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atin typeface="+mj-ea"/>
                <a:ea typeface="+mj-ea"/>
              </a:rPr>
              <a:t>12</a:t>
            </a:r>
            <a:r>
              <a:rPr lang="ko-KR" altLang="en-US" dirty="0">
                <a:latin typeface="+mj-ea"/>
                <a:ea typeface="+mj-ea"/>
              </a:rPr>
              <a:t>월 </a:t>
            </a:r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8" name="テキスト プレースホルダー 82">
            <a:extLst>
              <a:ext uri="{FF2B5EF4-FFF2-40B4-BE49-F238E27FC236}">
                <a16:creationId xmlns:a16="http://schemas.microsoft.com/office/drawing/2014/main" id="{234D573A-595D-425B-821E-3ED8E6F45FBB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latin typeface="+mj-ea"/>
              <a:ea typeface="+mj-ea"/>
            </a:endParaRPr>
          </a:p>
        </p:txBody>
      </p:sp>
      <p:sp>
        <p:nvSpPr>
          <p:cNvPr id="129" name="テキスト プレースホルダー 82">
            <a:extLst>
              <a:ext uri="{FF2B5EF4-FFF2-40B4-BE49-F238E27FC236}">
                <a16:creationId xmlns:a16="http://schemas.microsoft.com/office/drawing/2014/main" id="{0A42C1B0-CC34-49B6-8C20-0163F6156696}"/>
              </a:ext>
            </a:extLst>
          </p:cNvPr>
          <p:cNvSpPr txBox="1">
            <a:spLocks/>
          </p:cNvSpPr>
          <p:nvPr/>
        </p:nvSpPr>
        <p:spPr>
          <a:xfrm>
            <a:off x="8547188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+mj-ea"/>
                <a:ea typeface="+mj-ea"/>
              </a:rPr>
              <a:t>2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0" name="テキスト プレースホルダー 82">
            <a:extLst>
              <a:ext uri="{FF2B5EF4-FFF2-40B4-BE49-F238E27FC236}">
                <a16:creationId xmlns:a16="http://schemas.microsoft.com/office/drawing/2014/main" id="{392AFDBB-B239-4192-A2F0-5122E8E2022F}"/>
              </a:ext>
            </a:extLst>
          </p:cNvPr>
          <p:cNvSpPr txBox="1">
            <a:spLocks/>
          </p:cNvSpPr>
          <p:nvPr/>
        </p:nvSpPr>
        <p:spPr>
          <a:xfrm>
            <a:off x="9396072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3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1" name="テキスト プレースホルダー 82">
            <a:extLst>
              <a:ext uri="{FF2B5EF4-FFF2-40B4-BE49-F238E27FC236}">
                <a16:creationId xmlns:a16="http://schemas.microsoft.com/office/drawing/2014/main" id="{CE182284-CA44-479A-820F-6BF8442E5BC8}"/>
              </a:ext>
            </a:extLst>
          </p:cNvPr>
          <p:cNvSpPr txBox="1">
            <a:spLocks/>
          </p:cNvSpPr>
          <p:nvPr/>
        </p:nvSpPr>
        <p:spPr>
          <a:xfrm>
            <a:off x="10210401" y="5016378"/>
            <a:ext cx="665162" cy="268288"/>
          </a:xfrm>
          <a:prstGeom prst="rect">
            <a:avLst/>
          </a:prstGeom>
        </p:spPr>
        <p:txBody>
          <a:bodyPr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+mj-ea"/>
                <a:ea typeface="+mj-ea"/>
              </a:rPr>
              <a:t>4</a:t>
            </a:r>
            <a:r>
              <a:rPr lang="ko-KR" altLang="en-US" sz="1200" dirty="0">
                <a:latin typeface="+mj-ea"/>
                <a:ea typeface="+mj-ea"/>
              </a:rPr>
              <a:t>주</a:t>
            </a:r>
            <a:endParaRPr lang="ja-JP" altLang="en-US" sz="1200" dirty="0">
              <a:latin typeface="+mj-ea"/>
              <a:ea typeface="+mj-ea"/>
            </a:endParaRPr>
          </a:p>
        </p:txBody>
      </p:sp>
      <p:sp>
        <p:nvSpPr>
          <p:cNvPr id="135" name="円/楕円 178">
            <a:extLst>
              <a:ext uri="{FF2B5EF4-FFF2-40B4-BE49-F238E27FC236}">
                <a16:creationId xmlns:a16="http://schemas.microsoft.com/office/drawing/2014/main" id="{35B441FC-484A-40A6-8786-AA3E89CDD24E}"/>
              </a:ext>
            </a:extLst>
          </p:cNvPr>
          <p:cNvSpPr/>
          <p:nvPr/>
        </p:nvSpPr>
        <p:spPr>
          <a:xfrm>
            <a:off x="8788855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7" name="円/楕円 178">
            <a:extLst>
              <a:ext uri="{FF2B5EF4-FFF2-40B4-BE49-F238E27FC236}">
                <a16:creationId xmlns:a16="http://schemas.microsoft.com/office/drawing/2014/main" id="{E22FF970-2031-428D-AB7E-2ECFBC4DAF67}"/>
              </a:ext>
            </a:extLst>
          </p:cNvPr>
          <p:cNvSpPr/>
          <p:nvPr/>
        </p:nvSpPr>
        <p:spPr>
          <a:xfrm>
            <a:off x="9656797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39" name="円/楕円 178">
            <a:extLst>
              <a:ext uri="{FF2B5EF4-FFF2-40B4-BE49-F238E27FC236}">
                <a16:creationId xmlns:a16="http://schemas.microsoft.com/office/drawing/2014/main" id="{84189C91-882F-4C4E-81CB-A3E0ADFFABCB}"/>
              </a:ext>
            </a:extLst>
          </p:cNvPr>
          <p:cNvSpPr/>
          <p:nvPr/>
        </p:nvSpPr>
        <p:spPr>
          <a:xfrm>
            <a:off x="10468583" y="4814380"/>
            <a:ext cx="128016" cy="128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ja-JP" altLang="en-US" noProof="0" dirty="0">
              <a:latin typeface="+mj-ea"/>
              <a:ea typeface="+mj-ea"/>
            </a:endParaRPr>
          </a:p>
        </p:txBody>
      </p:sp>
      <p:sp>
        <p:nvSpPr>
          <p:cNvPr id="142" name="テキスト プレースホルダー 10">
            <a:extLst>
              <a:ext uri="{FF2B5EF4-FFF2-40B4-BE49-F238E27FC236}">
                <a16:creationId xmlns:a16="http://schemas.microsoft.com/office/drawing/2014/main" id="{0B953993-3C05-41CB-8BA1-A7D4D77D18F7}"/>
              </a:ext>
            </a:extLst>
          </p:cNvPr>
          <p:cNvSpPr txBox="1">
            <a:spLocks/>
          </p:cNvSpPr>
          <p:nvPr/>
        </p:nvSpPr>
        <p:spPr>
          <a:xfrm>
            <a:off x="9282024" y="1953305"/>
            <a:ext cx="1655064" cy="1627632"/>
          </a:xfrm>
          <a:prstGeom prst="rect">
            <a:avLst/>
          </a:prstGeom>
          <a:solidFill>
            <a:schemeClr val="accent4"/>
          </a:solidFill>
        </p:spPr>
        <p:txBody>
          <a:bodyPr lIns="144000" rtlCol="0" anchor="ctr" anchorCtr="0">
            <a:noAutofit/>
          </a:bodyPr>
          <a:lstStyle>
            <a:lvl1pPr marL="144000" marR="0" indent="-1440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⊙발표</a:t>
            </a:r>
            <a:br>
              <a:rPr lang="en-US" altLang="ko-KR" sz="1200" b="1" dirty="0">
                <a:solidFill>
                  <a:schemeClr val="bg1"/>
                </a:solidFill>
                <a:latin typeface="+mj-ea"/>
              </a:rPr>
            </a:br>
            <a:r>
              <a:rPr lang="ko-KR" altLang="en-US" sz="1200" b="1" dirty="0">
                <a:solidFill>
                  <a:schemeClr val="bg1"/>
                </a:solidFill>
                <a:latin typeface="+mj-ea"/>
              </a:rPr>
              <a:t>⊙최종 보고서 작성</a:t>
            </a:r>
            <a:endParaRPr lang="ja-JP" altLang="en-US" sz="1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238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378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예상 주요과제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57" name="表 6">
            <a:extLst>
              <a:ext uri="{FF2B5EF4-FFF2-40B4-BE49-F238E27FC236}">
                <a16:creationId xmlns:a16="http://schemas.microsoft.com/office/drawing/2014/main" id="{8814EEAD-3A40-469D-BE50-069EBC6D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697"/>
              </p:ext>
            </p:extLst>
          </p:nvPr>
        </p:nvGraphicFramePr>
        <p:xfrm>
          <a:off x="169323" y="1609995"/>
          <a:ext cx="11631436" cy="389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과제명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 분석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 err="1"/>
                        <a:t>크롤링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편의성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4944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문제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허위 데이터를 거르기 위한 프로세스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특정 사이트 </a:t>
                      </a:r>
                      <a:r>
                        <a:rPr kumimoji="1" lang="ko-KR" altLang="en-US" dirty="0" err="1"/>
                        <a:t>크롤링이</a:t>
                      </a:r>
                      <a:r>
                        <a:rPr kumimoji="1" lang="ko-KR" altLang="en-US" dirty="0"/>
                        <a:t> 난해할 수 있음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사용자의 편의성을 고려한 </a:t>
                      </a:r>
                      <a:r>
                        <a:rPr kumimoji="1" lang="en-US" altLang="ko-KR" dirty="0"/>
                        <a:t>UI</a:t>
                      </a:r>
                      <a:r>
                        <a:rPr kumimoji="1" lang="ko-KR" altLang="en-US" dirty="0"/>
                        <a:t>가 필요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해결 방안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알고리즘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AI </a:t>
                      </a:r>
                      <a:r>
                        <a:rPr kumimoji="1" lang="ko-KR" altLang="en-US" dirty="0"/>
                        <a:t>활용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필요시 타 도구 이용 개발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ko-KR" dirty="0"/>
                        <a:t>(Selenium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관련 개발 도구 이용</a:t>
                      </a:r>
                      <a:endParaRPr kumimoji="1" lang="en-US" altLang="ko-KR" dirty="0"/>
                    </a:p>
                    <a:p>
                      <a:pPr algn="ctr"/>
                      <a:r>
                        <a:rPr kumimoji="1" lang="en-US" altLang="ja-JP" dirty="0"/>
                        <a:t>(WPA </a:t>
                      </a:r>
                      <a:r>
                        <a:rPr kumimoji="1" lang="ko-KR" altLang="en-US" dirty="0"/>
                        <a:t>등</a:t>
                      </a:r>
                      <a:r>
                        <a:rPr kumimoji="1" lang="en-US" altLang="ko-KR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661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예상 난이도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상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중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하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4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638112" y="1788899"/>
              <a:ext cx="3573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>
                  <a:solidFill>
                    <a:srgbClr val="1F3359"/>
                  </a:solidFill>
                </a:rPr>
                <a:t>프로젝트  수행계획 발표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070575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4134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프로젝트 주제 소개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070575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주제 선정 배경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5" y="4890047"/>
            <a:ext cx="8070575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48526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수행 계획 및 예상 과제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2817702" y="3394213"/>
            <a:ext cx="65566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프로젝트 주제 소개 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  <p:sp>
        <p:nvSpPr>
          <p:cNvPr id="18" name="テキスト ボックス 22">
            <a:extLst>
              <a:ext uri="{FF2B5EF4-FFF2-40B4-BE49-F238E27FC236}">
                <a16:creationId xmlns:a16="http://schemas.microsoft.com/office/drawing/2014/main" id="{626C2B3B-AE25-4F05-BA5A-BF9016743DD2}"/>
              </a:ext>
            </a:extLst>
          </p:cNvPr>
          <p:cNvSpPr txBox="1"/>
          <p:nvPr/>
        </p:nvSpPr>
        <p:spPr>
          <a:xfrm>
            <a:off x="3223657" y="4327455"/>
            <a:ext cx="5444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2400" spc="-150" dirty="0">
                <a:solidFill>
                  <a:schemeClr val="bg1"/>
                </a:solidFill>
                <a:latin typeface="+mn-ea"/>
              </a:rPr>
              <a:t>RPA</a:t>
            </a:r>
            <a:r>
              <a:rPr kumimoji="1" lang="ko-KR" altLang="en-US" sz="2400" spc="-150" dirty="0">
                <a:solidFill>
                  <a:schemeClr val="bg1"/>
                </a:solidFill>
                <a:latin typeface="+mn-ea"/>
              </a:rPr>
              <a:t>를 활용한 중고 거래 모니터링 서비스</a:t>
            </a:r>
            <a:endParaRPr kumimoji="1" lang="ja-JP" altLang="en-US" sz="2400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9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186543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5067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프로젝트 주제 소개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20351-931D-477B-8A7D-B5FAFDE8D6CB}"/>
              </a:ext>
            </a:extLst>
          </p:cNvPr>
          <p:cNvSpPr txBox="1"/>
          <p:nvPr/>
        </p:nvSpPr>
        <p:spPr>
          <a:xfrm>
            <a:off x="6346914" y="2225193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84C980C4-931C-4A12-9AE2-3612A57D960B}"/>
              </a:ext>
            </a:extLst>
          </p:cNvPr>
          <p:cNvSpPr/>
          <p:nvPr/>
        </p:nvSpPr>
        <p:spPr>
          <a:xfrm>
            <a:off x="3830725" y="283717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6AC71B01-C9D6-43BD-A4FD-78C9780D8AF8}"/>
              </a:ext>
            </a:extLst>
          </p:cNvPr>
          <p:cNvSpPr/>
          <p:nvPr/>
        </p:nvSpPr>
        <p:spPr>
          <a:xfrm>
            <a:off x="2609797" y="32429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053D358-F0F9-4DD2-B142-8044764D087A}"/>
              </a:ext>
            </a:extLst>
          </p:cNvPr>
          <p:cNvGrpSpPr/>
          <p:nvPr/>
        </p:nvGrpSpPr>
        <p:grpSpPr>
          <a:xfrm>
            <a:off x="537986" y="2539452"/>
            <a:ext cx="1828853" cy="1930227"/>
            <a:chOff x="172670" y="2122415"/>
            <a:chExt cx="2604300" cy="2748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480EF2-6FC9-4BD1-A4E4-50265D3AE868}"/>
                </a:ext>
              </a:extLst>
            </p:cNvPr>
            <p:cNvSpPr/>
            <p:nvPr/>
          </p:nvSpPr>
          <p:spPr>
            <a:xfrm>
              <a:off x="172670" y="2122415"/>
              <a:ext cx="2604300" cy="27486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중고나라에 대한 이미지 검색결과">
              <a:extLst>
                <a:ext uri="{FF2B5EF4-FFF2-40B4-BE49-F238E27FC236}">
                  <a16:creationId xmlns:a16="http://schemas.microsoft.com/office/drawing/2014/main" id="{2D7823BD-A548-49EF-BDC4-2FBF13005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2243581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중고장터에 대한 이미지 검색결과">
              <a:extLst>
                <a:ext uri="{FF2B5EF4-FFF2-40B4-BE49-F238E27FC236}">
                  <a16:creationId xmlns:a16="http://schemas.microsoft.com/office/drawing/2014/main" id="{EC05A329-5E15-4034-B728-A7E6101C2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487" y="3582635"/>
              <a:ext cx="1141993" cy="1141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중고장터에 대한 이미지 검색결과">
              <a:extLst>
                <a:ext uri="{FF2B5EF4-FFF2-40B4-BE49-F238E27FC236}">
                  <a16:creationId xmlns:a16="http://schemas.microsoft.com/office/drawing/2014/main" id="{FCAB59AA-4C62-414F-99F6-3964B1635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03" y="2234290"/>
              <a:ext cx="1131046" cy="1131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중고장터에 대한 이미지 검색결과">
              <a:extLst>
                <a:ext uri="{FF2B5EF4-FFF2-40B4-BE49-F238E27FC236}">
                  <a16:creationId xmlns:a16="http://schemas.microsoft.com/office/drawing/2014/main" id="{C43490BD-139D-466B-B041-1A9B706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006" y="3582635"/>
              <a:ext cx="1150443" cy="115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テキスト ボックス 11">
            <a:extLst>
              <a:ext uri="{FF2B5EF4-FFF2-40B4-BE49-F238E27FC236}">
                <a16:creationId xmlns:a16="http://schemas.microsoft.com/office/drawing/2014/main" id="{15A24F5C-CA64-4DDF-8D76-90B721878C5F}"/>
              </a:ext>
            </a:extLst>
          </p:cNvPr>
          <p:cNvSpPr txBox="1"/>
          <p:nvPr/>
        </p:nvSpPr>
        <p:spPr>
          <a:xfrm>
            <a:off x="488045" y="45119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중고 거래 사이트</a:t>
            </a:r>
            <a:endParaRPr kumimoji="1" lang="ja-JP" altLang="en-US" b="1" dirty="0"/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2DF000EC-B858-4336-8977-9E45033F2075}"/>
              </a:ext>
            </a:extLst>
          </p:cNvPr>
          <p:cNvSpPr txBox="1"/>
          <p:nvPr/>
        </p:nvSpPr>
        <p:spPr>
          <a:xfrm>
            <a:off x="2292759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관련 정보 수집</a:t>
            </a:r>
            <a:endParaRPr kumimoji="1" lang="ja-JP" altLang="en-US" sz="1600" b="1" dirty="0"/>
          </a:p>
        </p:txBody>
      </p:sp>
      <p:sp>
        <p:nvSpPr>
          <p:cNvPr id="46" name="テキスト ボックス 11">
            <a:extLst>
              <a:ext uri="{FF2B5EF4-FFF2-40B4-BE49-F238E27FC236}">
                <a16:creationId xmlns:a16="http://schemas.microsoft.com/office/drawing/2014/main" id="{399FA772-6CE0-49DE-B772-7E5480C88284}"/>
              </a:ext>
            </a:extLst>
          </p:cNvPr>
          <p:cNvSpPr txBox="1"/>
          <p:nvPr/>
        </p:nvSpPr>
        <p:spPr>
          <a:xfrm>
            <a:off x="5274287" y="3745856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데이터 정제</a:t>
            </a:r>
            <a:endParaRPr kumimoji="1" lang="ja-JP" altLang="en-US" sz="1600" b="1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2199121-345D-4665-BA8D-64C660C54546}"/>
              </a:ext>
            </a:extLst>
          </p:cNvPr>
          <p:cNvSpPr/>
          <p:nvPr/>
        </p:nvSpPr>
        <p:spPr>
          <a:xfrm>
            <a:off x="5585557" y="3215755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폴더 클립아트에 대한 이미지 검색결과">
            <a:extLst>
              <a:ext uri="{FF2B5EF4-FFF2-40B4-BE49-F238E27FC236}">
                <a16:creationId xmlns:a16="http://schemas.microsoft.com/office/drawing/2014/main" id="{ACA89833-094D-448B-A106-2635BA5E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506" y="2676674"/>
            <a:ext cx="1471222" cy="14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DD38076E-AAC6-4C75-973B-478482CAEE2A}"/>
              </a:ext>
            </a:extLst>
          </p:cNvPr>
          <p:cNvSpPr/>
          <p:nvPr/>
        </p:nvSpPr>
        <p:spPr>
          <a:xfrm>
            <a:off x="8543226" y="3212064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テキスト ボックス 11">
            <a:extLst>
              <a:ext uri="{FF2B5EF4-FFF2-40B4-BE49-F238E27FC236}">
                <a16:creationId xmlns:a16="http://schemas.microsoft.com/office/drawing/2014/main" id="{7F5C80BE-F84D-4AB4-9955-0B00101BDB75}"/>
              </a:ext>
            </a:extLst>
          </p:cNvPr>
          <p:cNvSpPr txBox="1"/>
          <p:nvPr/>
        </p:nvSpPr>
        <p:spPr>
          <a:xfrm>
            <a:off x="8221364" y="3735284"/>
            <a:ext cx="1611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결과 보고</a:t>
            </a:r>
            <a:endParaRPr kumimoji="1" lang="ja-JP" altLang="en-US" sz="16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F66072A-350D-45F2-B904-7E2968F37E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53802" y="2486803"/>
            <a:ext cx="2150153" cy="21501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8FB49FF-07B5-419C-8FF6-679031FCCAA6}"/>
              </a:ext>
            </a:extLst>
          </p:cNvPr>
          <p:cNvSpPr txBox="1"/>
          <p:nvPr/>
        </p:nvSpPr>
        <p:spPr>
          <a:xfrm>
            <a:off x="7030395" y="3412118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REFINED</a:t>
            </a:r>
          </a:p>
          <a:p>
            <a:r>
              <a:rPr lang="en-US" altLang="ko-KR" sz="1600" dirty="0"/>
              <a:t>DATA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D09B6-C06C-4C32-9381-4F010C3511A1}"/>
              </a:ext>
            </a:extLst>
          </p:cNvPr>
          <p:cNvSpPr txBox="1"/>
          <p:nvPr/>
        </p:nvSpPr>
        <p:spPr>
          <a:xfrm>
            <a:off x="2359452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가격</a:t>
            </a:r>
            <a:r>
              <a:rPr lang="en-US" altLang="ko-KR" sz="1100" dirty="0"/>
              <a:t>, </a:t>
            </a:r>
            <a:r>
              <a:rPr lang="ko-KR" altLang="en-US" sz="1100" dirty="0"/>
              <a:t>위치</a:t>
            </a:r>
            <a:r>
              <a:rPr lang="en-US" altLang="ko-KR" sz="1100" dirty="0"/>
              <a:t>, </a:t>
            </a:r>
            <a:r>
              <a:rPr lang="ko-KR" altLang="en-US" sz="1100" dirty="0"/>
              <a:t>거래방식</a:t>
            </a:r>
            <a:endParaRPr lang="en-US" altLang="ko-KR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A59D1-94E7-4B73-99BC-B40282A7361D}"/>
              </a:ext>
            </a:extLst>
          </p:cNvPr>
          <p:cNvSpPr txBox="1"/>
          <p:nvPr/>
        </p:nvSpPr>
        <p:spPr>
          <a:xfrm>
            <a:off x="5083171" y="4010148"/>
            <a:ext cx="243423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허위매물 및 불필요 정보 제거</a:t>
            </a:r>
            <a:endParaRPr lang="en-US" altLang="ko-KR" sz="1100" dirty="0"/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253B23CB-BD7A-4208-8218-AE260809B8B6}"/>
              </a:ext>
            </a:extLst>
          </p:cNvPr>
          <p:cNvSpPr/>
          <p:nvPr/>
        </p:nvSpPr>
        <p:spPr>
          <a:xfrm rot="5400000">
            <a:off x="5750788" y="4437119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F51C206-99FD-4E2C-9AAA-7040F4ED8F18}"/>
              </a:ext>
            </a:extLst>
          </p:cNvPr>
          <p:cNvSpPr/>
          <p:nvPr/>
        </p:nvSpPr>
        <p:spPr>
          <a:xfrm rot="5400000">
            <a:off x="2682559" y="4437119"/>
            <a:ext cx="770006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F94CB5B-16C9-4AFF-9EC8-6412201F3C6E}"/>
              </a:ext>
            </a:extLst>
          </p:cNvPr>
          <p:cNvSpPr/>
          <p:nvPr/>
        </p:nvSpPr>
        <p:spPr>
          <a:xfrm rot="5400000">
            <a:off x="8587971" y="4437120"/>
            <a:ext cx="770008" cy="523220"/>
          </a:xfrm>
          <a:prstGeom prst="rightArrow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D0558-107C-4C02-BD19-111587C61880}"/>
              </a:ext>
            </a:extLst>
          </p:cNvPr>
          <p:cNvSpPr/>
          <p:nvPr/>
        </p:nvSpPr>
        <p:spPr>
          <a:xfrm>
            <a:off x="2718033" y="5269670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RPA</a:t>
            </a:r>
          </a:p>
          <a:p>
            <a:pPr algn="ctr"/>
            <a:r>
              <a:rPr lang="en-US" altLang="ko-KR" b="1" dirty="0"/>
              <a:t>(Robotic Process Automation)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582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636034" y="3394213"/>
            <a:ext cx="49199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주제 선정 배경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301422" y="341299"/>
            <a:ext cx="10019881" cy="92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중고 물품 데이터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171047" y="2493079"/>
            <a:ext cx="10535950" cy="3756076"/>
            <a:chOff x="-629212" y="1492779"/>
            <a:chExt cx="10992023" cy="3950358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-629212" y="1933268"/>
              <a:ext cx="10992023" cy="3509869"/>
              <a:chOff x="-629212" y="1933268"/>
              <a:chExt cx="10992023" cy="3509869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-51105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601876" y="4799025"/>
                <a:ext cx="192726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kumimoji="1" lang="ja-JP" altLang="en-US" sz="2000" b="1" dirty="0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-629212" y="5176087"/>
                <a:ext cx="3595133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포털 및 쇼핑몰 사이트에 의해 잘 정리된 제품별 데이터</a:t>
                </a:r>
                <a:endParaRPr kumimoji="1" lang="ja-JP" altLang="en-US" sz="1050" dirty="0"/>
              </a:p>
            </p:txBody>
          </p:sp>
          <p:sp>
            <p:nvSpPr>
              <p:cNvPr id="29" name="正方形/長方形 10">
                <a:extLst>
                  <a:ext uri="{FF2B5EF4-FFF2-40B4-BE49-F238E27FC236}">
                    <a16:creationId xmlns:a16="http://schemas.microsoft.com/office/drawing/2014/main" id="{12AB301F-C2F5-4C8E-9B53-10F01A425DCD}"/>
                  </a:ext>
                </a:extLst>
              </p:cNvPr>
              <p:cNvSpPr/>
              <p:nvPr/>
            </p:nvSpPr>
            <p:spPr>
              <a:xfrm>
                <a:off x="6356329" y="1933268"/>
                <a:ext cx="3358826" cy="32156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テキスト ボックス 12">
                <a:extLst>
                  <a:ext uri="{FF2B5EF4-FFF2-40B4-BE49-F238E27FC236}">
                    <a16:creationId xmlns:a16="http://schemas.microsoft.com/office/drawing/2014/main" id="{19F97333-FCB8-44D5-B8B4-6D28409B138C}"/>
                  </a:ext>
                </a:extLst>
              </p:cNvPr>
              <p:cNvSpPr txBox="1"/>
              <p:nvPr/>
            </p:nvSpPr>
            <p:spPr>
              <a:xfrm>
                <a:off x="6767679" y="5176087"/>
                <a:ext cx="3595132" cy="267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ko-KR" altLang="en-US" sz="1050" dirty="0"/>
                  <a:t>정리되지 않고 허위 정보가 많은 데이터</a:t>
                </a:r>
                <a:endParaRPr kumimoji="1" lang="ja-JP" altLang="en-US" sz="1050" dirty="0"/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410945" y="1492779"/>
              <a:ext cx="8597461" cy="420806"/>
              <a:chOff x="-8838409" y="1492779"/>
              <a:chExt cx="8597461" cy="420806"/>
            </a:xfrm>
          </p:grpSpPr>
          <p:sp>
            <p:nvSpPr>
              <p:cNvPr id="30" name="テキスト ボックス 24">
                <a:extLst>
                  <a:ext uri="{FF2B5EF4-FFF2-40B4-BE49-F238E27FC236}">
                    <a16:creationId xmlns:a16="http://schemas.microsoft.com/office/drawing/2014/main" id="{C415AF23-4724-4B1A-88C7-BAD7FFB334FB}"/>
                  </a:ext>
                </a:extLst>
              </p:cNvPr>
              <p:cNvSpPr txBox="1"/>
              <p:nvPr/>
            </p:nvSpPr>
            <p:spPr>
              <a:xfrm>
                <a:off x="-8838409" y="1492779"/>
                <a:ext cx="160415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신제품 정보</a:t>
                </a:r>
                <a:endParaRPr kumimoji="1" lang="ja-JP" altLang="en-US" sz="2000" b="1" dirty="0"/>
              </a:p>
            </p:txBody>
          </p:sp>
          <p:sp>
            <p:nvSpPr>
              <p:cNvPr id="31" name="テキスト ボックス 24">
                <a:extLst>
                  <a:ext uri="{FF2B5EF4-FFF2-40B4-BE49-F238E27FC236}">
                    <a16:creationId xmlns:a16="http://schemas.microsoft.com/office/drawing/2014/main" id="{7C2D9CBD-2E23-4B3D-BBAA-FA35924BBF99}"/>
                  </a:ext>
                </a:extLst>
              </p:cNvPr>
              <p:cNvSpPr txBox="1"/>
              <p:nvPr/>
            </p:nvSpPr>
            <p:spPr>
              <a:xfrm>
                <a:off x="-2186276" y="1492779"/>
                <a:ext cx="1945328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중고 제품 정보</a:t>
                </a:r>
                <a:endParaRPr kumimoji="1" lang="ja-JP" altLang="en-US" sz="2000" b="1" dirty="0"/>
              </a:p>
            </p:txBody>
          </p:sp>
        </p:grp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5E4B703-F15C-4261-9C23-C8A7FE61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64" y="2995136"/>
            <a:ext cx="2989567" cy="28910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5FB7AA-AA17-4549-9C87-74DD0EBCB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10" y="2995136"/>
            <a:ext cx="3088943" cy="289101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FF73B74-F4E6-4BEA-B61A-A7AAE0EF6DA8}"/>
              </a:ext>
            </a:extLst>
          </p:cNvPr>
          <p:cNvSpPr txBox="1"/>
          <p:nvPr/>
        </p:nvSpPr>
        <p:spPr>
          <a:xfrm>
            <a:off x="5408440" y="3645237"/>
            <a:ext cx="15536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VS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98001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676665"/>
            <a:chOff x="723543" y="5827240"/>
            <a:chExt cx="2508637" cy="676665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데이터 정제 작업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수집한 데이터의 정제 작업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26627" y="2640246"/>
            <a:ext cx="2138744" cy="2121068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7A67A9DD-752D-47BA-B6C6-32E4FC576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12758" y="2420309"/>
            <a:ext cx="2361929" cy="23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952585" y="5827240"/>
              <a:ext cx="20505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서비스 모니터링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/>
                <a:t>RPA</a:t>
              </a:r>
              <a:r>
                <a:rPr kumimoji="1" lang="ko-KR" altLang="en-US" sz="1100" dirty="0"/>
                <a:t>를 활용한 서비스 모니터링</a:t>
              </a:r>
              <a:endParaRPr kumimoji="1" lang="ja-JP" altLang="en-US" sz="11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92E4C5D-C731-4242-8EDF-07673A0D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948" y="2661170"/>
            <a:ext cx="2310003" cy="212106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3A9C15-786E-4299-AECB-654BC73C9C6E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사이트의 실시간 모니터링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B47D1-FC15-49B4-A77A-C445F3B3D10F}"/>
              </a:ext>
            </a:extLst>
          </p:cNvPr>
          <p:cNvSpPr/>
          <p:nvPr/>
        </p:nvSpPr>
        <p:spPr>
          <a:xfrm>
            <a:off x="4565190" y="492796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문제 즉각 보고 후 사용자에 의한 조치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CF3AE658-E687-4578-8056-879AB91CCB1F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0C3BE-C47D-4506-A4DF-012DD7DA77E7}"/>
              </a:ext>
            </a:extLst>
          </p:cNvPr>
          <p:cNvSpPr txBox="1"/>
          <p:nvPr/>
        </p:nvSpPr>
        <p:spPr>
          <a:xfrm>
            <a:off x="8061821" y="401277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발견</a:t>
            </a:r>
          </a:p>
        </p:txBody>
      </p:sp>
    </p:spTree>
    <p:extLst>
      <p:ext uri="{BB962C8B-B14F-4D97-AF65-F5344CB8AC3E}">
        <p14:creationId xmlns:p14="http://schemas.microsoft.com/office/powerpoint/2010/main" val="50452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910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주제 선정 배경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– RPA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프로세스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723543" y="5576384"/>
            <a:ext cx="2508637" cy="676665"/>
            <a:chOff x="723543" y="5827240"/>
            <a:chExt cx="2508637" cy="676665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917318" y="5827240"/>
              <a:ext cx="2121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웹 데이터 </a:t>
              </a:r>
              <a:r>
                <a:rPr kumimoji="1" lang="ko-KR" altLang="en-US" sz="2000" b="1" dirty="0" err="1"/>
                <a:t>크롤링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키워드 검색 기반 데이터 수집</a:t>
              </a:r>
              <a:endParaRPr kumimoji="1" lang="ja-JP" altLang="en-US" sz="11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37A34470-28B7-4022-A283-B79115AA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403" y="2640246"/>
            <a:ext cx="2138744" cy="212106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003C16-8C45-4737-ADDB-24FA5CE02F62}"/>
              </a:ext>
            </a:extLst>
          </p:cNvPr>
          <p:cNvSpPr/>
          <p:nvPr/>
        </p:nvSpPr>
        <p:spPr>
          <a:xfrm>
            <a:off x="4565190" y="2402296"/>
            <a:ext cx="6753138" cy="11942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중고 거래 사이트 </a:t>
            </a:r>
            <a:r>
              <a:rPr lang="ko-KR" altLang="en-US" b="1" dirty="0" err="1"/>
              <a:t>크롤링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웹 주소</a:t>
            </a:r>
            <a:r>
              <a:rPr lang="en-US" altLang="ko-KR" b="1" dirty="0"/>
              <a:t>, </a:t>
            </a:r>
            <a:r>
              <a:rPr lang="ko-KR" altLang="en-US" b="1" dirty="0"/>
              <a:t>가격</a:t>
            </a:r>
            <a:r>
              <a:rPr lang="en-US" altLang="ko-KR" b="1" dirty="0"/>
              <a:t>, </a:t>
            </a:r>
            <a:r>
              <a:rPr lang="ko-KR" altLang="en-US" b="1" dirty="0"/>
              <a:t>거래 장소</a:t>
            </a:r>
            <a:r>
              <a:rPr lang="en-US" altLang="ko-KR" b="1" dirty="0"/>
              <a:t> </a:t>
            </a:r>
            <a:r>
              <a:rPr lang="ko-KR" altLang="en-US" b="1" dirty="0"/>
              <a:t>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65B70870-CFA3-4273-836C-13A471F07D2B}"/>
              </a:ext>
            </a:extLst>
          </p:cNvPr>
          <p:cNvSpPr/>
          <p:nvPr/>
        </p:nvSpPr>
        <p:spPr>
          <a:xfrm>
            <a:off x="7213993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원통형 24">
            <a:extLst>
              <a:ext uri="{FF2B5EF4-FFF2-40B4-BE49-F238E27FC236}">
                <a16:creationId xmlns:a16="http://schemas.microsoft.com/office/drawing/2014/main" id="{65E339BC-EA43-419F-B44E-41250E34CEA3}"/>
              </a:ext>
            </a:extLst>
          </p:cNvPr>
          <p:cNvSpPr/>
          <p:nvPr/>
        </p:nvSpPr>
        <p:spPr>
          <a:xfrm>
            <a:off x="5758462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6" name="원통형 25">
            <a:extLst>
              <a:ext uri="{FF2B5EF4-FFF2-40B4-BE49-F238E27FC236}">
                <a16:creationId xmlns:a16="http://schemas.microsoft.com/office/drawing/2014/main" id="{7663F818-5AA3-4F07-A2E0-1B03DF5F2BF0}"/>
              </a:ext>
            </a:extLst>
          </p:cNvPr>
          <p:cNvSpPr/>
          <p:nvPr/>
        </p:nvSpPr>
        <p:spPr>
          <a:xfrm>
            <a:off x="8669524" y="4939889"/>
            <a:ext cx="1455531" cy="1272989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DATABASE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591F0C-4EA3-4E5B-B59C-94D08476EF8C}"/>
              </a:ext>
            </a:extLst>
          </p:cNvPr>
          <p:cNvSpPr/>
          <p:nvPr/>
        </p:nvSpPr>
        <p:spPr>
          <a:xfrm rot="5400000">
            <a:off x="7426915" y="4005783"/>
            <a:ext cx="1029689" cy="5232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396</Words>
  <Application>Microsoft Office PowerPoint</Application>
  <PresentationFormat>와이드스크린</PresentationFormat>
  <Paragraphs>129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나눔스퀘어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Lee JeongHwan</cp:lastModifiedBy>
  <cp:revision>26</cp:revision>
  <dcterms:created xsi:type="dcterms:W3CDTF">2019-06-16T11:26:11Z</dcterms:created>
  <dcterms:modified xsi:type="dcterms:W3CDTF">2019-10-10T16:20:49Z</dcterms:modified>
</cp:coreProperties>
</file>