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9" r:id="rId4"/>
    <p:sldId id="275" r:id="rId5"/>
    <p:sldId id="304" r:id="rId6"/>
    <p:sldId id="277" r:id="rId7"/>
    <p:sldId id="286" r:id="rId8"/>
    <p:sldId id="302" r:id="rId9"/>
    <p:sldId id="300" r:id="rId10"/>
    <p:sldId id="294" r:id="rId11"/>
    <p:sldId id="287" r:id="rId12"/>
    <p:sldId id="303" r:id="rId13"/>
    <p:sldId id="298" r:id="rId14"/>
    <p:sldId id="299" r:id="rId15"/>
    <p:sldId id="268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eongHwan" initials="LJ" lastIdx="3" clrIdx="0">
    <p:extLst>
      <p:ext uri="{19B8F6BF-5375-455C-9EA6-DF929625EA0E}">
        <p15:presenceInfo xmlns:p15="http://schemas.microsoft.com/office/powerpoint/2012/main" userId="b60a78123804f4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06" autoAdjust="0"/>
  </p:normalViewPr>
  <p:slideViewPr>
    <p:cSldViewPr snapToGrid="0" showGuides="1">
      <p:cViewPr varScale="1">
        <p:scale>
          <a:sx n="101" d="100"/>
          <a:sy n="101" d="100"/>
        </p:scale>
        <p:origin x="990" y="102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4:00:45.212" idx="1">
    <p:pos x="6046" y="574"/>
    <p:text>RPA 3요소</p:text>
    <p:extLst>
      <p:ext uri="{C676402C-5697-4E1C-873F-D02D1690AC5C}">
        <p15:threadingInfo xmlns:p15="http://schemas.microsoft.com/office/powerpoint/2012/main" timeZoneBias="-540"/>
      </p:ext>
    </p:extLst>
  </p:cm>
  <p:cm authorId="1" dt="2019-11-08T04:00:47.453" idx="2">
    <p:pos x="6764" y="549"/>
    <p:text>4명의 팀원</p:text>
    <p:extLst>
      <p:ext uri="{C676402C-5697-4E1C-873F-D02D1690AC5C}">
        <p15:threadingInfo xmlns:p15="http://schemas.microsoft.com/office/powerpoint/2012/main" timeZoneBias="-540"/>
      </p:ext>
    </p:extLst>
  </p:cm>
  <p:cm authorId="1" dt="2019-11-08T04:01:10.837" idx="3">
    <p:pos x="7291" y="528"/>
    <p:text>자연의 법칙과 조화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5B91-1F8A-452E-88D2-8EEF51BE6FD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4306-6A9D-4F8E-B9CF-2F1DBA32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8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11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34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7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 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32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 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9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5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저러한 문제를 해결하기 위해 </a:t>
            </a:r>
            <a:r>
              <a:rPr lang="en-US" altLang="ko-KR" dirty="0"/>
              <a:t>RPA</a:t>
            </a:r>
            <a:r>
              <a:rPr lang="ko-KR" altLang="en-US" dirty="0"/>
              <a:t>의 도입이 시급하다고 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RPA</a:t>
            </a:r>
            <a:r>
              <a:rPr lang="ko-KR" altLang="en-US" dirty="0"/>
              <a:t>가 제공하는 기능</a:t>
            </a:r>
            <a:r>
              <a:rPr lang="en-US" altLang="ko-KR" dirty="0"/>
              <a:t>(</a:t>
            </a:r>
            <a:r>
              <a:rPr lang="ko-KR" altLang="en-US" dirty="0"/>
              <a:t>이번 기업사회 프로젝트의 과제</a:t>
            </a:r>
            <a:r>
              <a:rPr lang="en-US" altLang="ko-KR" dirty="0"/>
              <a:t>)</a:t>
            </a:r>
            <a:r>
              <a:rPr lang="ko-KR" altLang="en-US" dirty="0"/>
              <a:t>에 대해서 </a:t>
            </a:r>
            <a:r>
              <a:rPr lang="ko-KR" altLang="en-US" dirty="0" err="1"/>
              <a:t>생각해보았음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세가지 분류 </a:t>
            </a:r>
            <a:r>
              <a:rPr lang="en-US" altLang="ko-KR" dirty="0"/>
              <a:t>1) </a:t>
            </a:r>
            <a:r>
              <a:rPr lang="ko-KR" altLang="en-US" dirty="0"/>
              <a:t>서비스 모니터링 </a:t>
            </a:r>
            <a:r>
              <a:rPr lang="en-US" altLang="ko-KR" dirty="0"/>
              <a:t>: </a:t>
            </a:r>
            <a:r>
              <a:rPr lang="ko-KR" altLang="en-US" dirty="0"/>
              <a:t>주기적으로 자동으로 서비스 모니터링을 하여 해당 서비스에 문제가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수집을 자동적으로 수행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데이터 정제 </a:t>
            </a:r>
            <a:r>
              <a:rPr lang="en-US" altLang="ko-KR" dirty="0"/>
              <a:t>: </a:t>
            </a:r>
            <a:r>
              <a:rPr lang="ko-KR" altLang="en-US" dirty="0"/>
              <a:t>수집한 데이터의 정제</a:t>
            </a:r>
            <a:r>
              <a:rPr lang="en-US" altLang="ko-KR" dirty="0"/>
              <a:t>(</a:t>
            </a:r>
            <a:r>
              <a:rPr lang="ko-KR" altLang="en-US" dirty="0"/>
              <a:t>엑셀 파일 등</a:t>
            </a:r>
            <a:r>
              <a:rPr lang="en-US" altLang="ko-KR" dirty="0"/>
              <a:t>) </a:t>
            </a:r>
            <a:r>
              <a:rPr lang="ko-KR" altLang="en-US" dirty="0"/>
              <a:t>작성하여 유저에게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4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데이터 </a:t>
            </a:r>
            <a:r>
              <a:rPr lang="ko-KR" altLang="en-US" dirty="0" err="1"/>
              <a:t>크롤링은</a:t>
            </a:r>
            <a:r>
              <a:rPr lang="ko-KR" altLang="en-US" dirty="0"/>
              <a:t> 생각하시는 그대로</a:t>
            </a:r>
            <a:endParaRPr lang="en-US" altLang="ko-KR" dirty="0"/>
          </a:p>
          <a:p>
            <a:r>
              <a:rPr lang="ko-KR" altLang="en-US" dirty="0"/>
              <a:t>사용자가 설정한 키워드를 근거로 해당 중고 품목에 관한 데이터 수집 후 데이터베이스에 저장</a:t>
            </a:r>
            <a:r>
              <a:rPr lang="en-US" altLang="ko-KR" dirty="0"/>
              <a:t>. </a:t>
            </a:r>
            <a:r>
              <a:rPr lang="ko-KR" altLang="en-US" dirty="0"/>
              <a:t>이 때 수집하는 정보는 파싱 가능한 정보로 한정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데이터 </a:t>
            </a:r>
            <a:r>
              <a:rPr lang="ko-KR" altLang="en-US" dirty="0" err="1"/>
              <a:t>크롤링은</a:t>
            </a:r>
            <a:r>
              <a:rPr lang="ko-KR" altLang="en-US" dirty="0"/>
              <a:t> 생각하시는 그대로</a:t>
            </a:r>
            <a:endParaRPr lang="en-US" altLang="ko-KR" dirty="0"/>
          </a:p>
          <a:p>
            <a:r>
              <a:rPr lang="ko-KR" altLang="en-US" dirty="0"/>
              <a:t>사용자가 설정한 키워드를 근거로 해당 중고 품목에 관한 데이터 수집 후 데이터베이스에 저장</a:t>
            </a:r>
            <a:r>
              <a:rPr lang="en-US" altLang="ko-KR" dirty="0"/>
              <a:t>. </a:t>
            </a:r>
            <a:r>
              <a:rPr lang="ko-KR" altLang="en-US" dirty="0"/>
              <a:t>이 때 수집하는 정보는 파싱 가능한 정보로 한정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0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데이터 </a:t>
            </a:r>
            <a:r>
              <a:rPr lang="ko-KR" altLang="en-US" dirty="0" err="1"/>
              <a:t>크롤링은</a:t>
            </a:r>
            <a:r>
              <a:rPr lang="ko-KR" altLang="en-US" dirty="0"/>
              <a:t> 생각하시는 그대로</a:t>
            </a:r>
            <a:endParaRPr lang="en-US" altLang="ko-KR" dirty="0"/>
          </a:p>
          <a:p>
            <a:r>
              <a:rPr lang="ko-KR" altLang="en-US" dirty="0"/>
              <a:t>사용자가 설정한 키워드를 근거로 해당 중고 품목에 관한 데이터 수집 후 데이터베이스에 저장</a:t>
            </a:r>
            <a:r>
              <a:rPr lang="en-US" altLang="ko-KR" dirty="0"/>
              <a:t>. </a:t>
            </a:r>
            <a:r>
              <a:rPr lang="ko-KR" altLang="en-US" dirty="0"/>
              <a:t>이 때 수집하는 정보는 파싱 가능한 정보로 한정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2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5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8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magnifying-glass-loupe-lense-308749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hyperlink" Target="https://pixabay.com/fr/vectors/disquette-des-donn%C3%A9es-disque-2026527/" TargetMode="External"/><Relationship Id="rId5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image/1970473.html" TargetMode="Externa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Ht4XZirHC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.wikipedia.org/wiki/Datei:User_font_awesome.sv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pixabay.com/ko/illustrations/%EC%BB%B4%ED%93%A8%ED%84%B0-%EB%AA%A8%EB%8B%88%ED%84%B0-%ED%99%94%EB%A9%B4-%EA%B8%B0%EC%88%A0-2653375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ommons.wikimedia.org/wiki/File:Eye-Black.png" TargetMode="External"/><Relationship Id="rId9" Type="http://schemas.openxmlformats.org/officeDocument/2006/relationships/hyperlink" Target="https://svgsilh.com/image/1970473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commons.wikimedia.org/wiki/File:Eye-Black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hyperlink" Target="https://commons.wikimedia.org/wiki/File:Eye-Black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pixabay.com/en/magnifying-glass-loupe-lense-308749/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hyperlink" Target="https://pixabay.com/en/magnifying-glass-loupe-lense-30874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9" Type="http://schemas.openxmlformats.org/officeDocument/2006/relationships/hyperlink" Target="https://pixabay.com/fr/vectors/disquette-des-donn%C3%A9es-disque-202652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1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493126" y="1460994"/>
            <a:ext cx="3933100" cy="1134834"/>
            <a:chOff x="493126" y="1460994"/>
            <a:chExt cx="3933100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93126" y="1797578"/>
              <a:ext cx="3772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기업사회 맞춤형프로젝트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2574849" y="3145008"/>
            <a:ext cx="7042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프로젝트 최종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80193" y="4201620"/>
            <a:ext cx="198971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spc="-150" dirty="0">
                <a:solidFill>
                  <a:schemeClr val="bg1"/>
                </a:solidFill>
                <a:latin typeface="+mn-ea"/>
              </a:rPr>
              <a:t>TEAM </a:t>
            </a:r>
            <a:r>
              <a:rPr kumimoji="1" lang="ko-KR" altLang="en-US" sz="2000" spc="-150" dirty="0">
                <a:solidFill>
                  <a:schemeClr val="bg1"/>
                </a:solidFill>
                <a:latin typeface="+mn-ea"/>
              </a:rPr>
              <a:t>양화대교 </a:t>
            </a:r>
            <a:endParaRPr kumimoji="1" lang="en-US" altLang="ko-KR" sz="2000" spc="-150" dirty="0">
              <a:solidFill>
                <a:schemeClr val="bg1"/>
              </a:solidFill>
              <a:latin typeface="+mn-ea"/>
            </a:endParaRPr>
          </a:p>
          <a:p>
            <a:pPr algn="r"/>
            <a:endParaRPr kumimoji="1" lang="en-US" altLang="ko-KR" sz="2000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이정환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박태수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박규빈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양진나</a:t>
            </a:r>
            <a:endParaRPr kumimoji="1" lang="ja-JP" altLang="en-US" sz="1400" dirty="0">
              <a:solidFill>
                <a:schemeClr val="bg1"/>
              </a:solidFill>
            </a:endParaRPr>
          </a:p>
          <a:p>
            <a:pPr algn="r"/>
            <a:endParaRPr kumimoji="1" lang="ja-JP" altLang="en-US" sz="20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328107" y="5576384"/>
            <a:ext cx="3511019" cy="676665"/>
            <a:chOff x="328108" y="5827240"/>
            <a:chExt cx="3319539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75162" y="5827240"/>
              <a:ext cx="2005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키워드 기반 데이터 수집 </a:t>
              </a:r>
              <a:endParaRPr kumimoji="1" lang="ja-JP" altLang="en-US" sz="11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8D5EFF-A5A6-450C-AA05-E59E03839BC7}"/>
              </a:ext>
            </a:extLst>
          </p:cNvPr>
          <p:cNvSpPr txBox="1"/>
          <p:nvPr/>
        </p:nvSpPr>
        <p:spPr>
          <a:xfrm>
            <a:off x="4177553" y="2506872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Internet</a:t>
            </a:r>
            <a:r>
              <a:rPr lang="ko-KR" altLang="en-US" dirty="0"/>
              <a:t> </a:t>
            </a:r>
            <a:r>
              <a:rPr lang="en-US" altLang="ko-KR" dirty="0"/>
              <a:t>Browse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A8AF4-7B37-4940-85DC-DAC21E1C8F3E}"/>
              </a:ext>
            </a:extLst>
          </p:cNvPr>
          <p:cNvSpPr txBox="1"/>
          <p:nvPr/>
        </p:nvSpPr>
        <p:spPr>
          <a:xfrm>
            <a:off x="4177553" y="3083247"/>
            <a:ext cx="1877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Setvalue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CAA38-6EFD-4E8B-BCCE-524974DBB384}"/>
              </a:ext>
            </a:extLst>
          </p:cNvPr>
          <p:cNvSpPr txBox="1"/>
          <p:nvPr/>
        </p:nvSpPr>
        <p:spPr>
          <a:xfrm>
            <a:off x="4177553" y="4303103"/>
            <a:ext cx="1326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Data Crawl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373-C4F1-4C3F-A59E-6B5BD727AB83}"/>
              </a:ext>
            </a:extLst>
          </p:cNvPr>
          <p:cNvSpPr txBox="1"/>
          <p:nvPr/>
        </p:nvSpPr>
        <p:spPr>
          <a:xfrm>
            <a:off x="6184104" y="309031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정보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46F41-5050-43FD-9151-322C193BC3BB}"/>
              </a:ext>
            </a:extLst>
          </p:cNvPr>
          <p:cNvSpPr txBox="1"/>
          <p:nvPr/>
        </p:nvSpPr>
        <p:spPr>
          <a:xfrm>
            <a:off x="6184104" y="2523757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익스플로러 실행 후 중고나라 접속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D6488F-B1E4-4C55-90E2-4F478FA160C2}"/>
              </a:ext>
            </a:extLst>
          </p:cNvPr>
          <p:cNvSpPr txBox="1"/>
          <p:nvPr/>
        </p:nvSpPr>
        <p:spPr>
          <a:xfrm>
            <a:off x="6184104" y="4315666"/>
            <a:ext cx="435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필요한 데이터를 </a:t>
            </a:r>
            <a:r>
              <a:rPr lang="ko-KR" altLang="en-US" dirty="0" err="1"/>
              <a:t>크롤링</a:t>
            </a:r>
            <a:r>
              <a:rPr lang="en-US" altLang="ko-KR" dirty="0"/>
              <a:t>(HTML </a:t>
            </a:r>
            <a:r>
              <a:rPr lang="en-US" altLang="ko-KR" dirty="0" err="1"/>
              <a:t>getValue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61A9EB-0FC5-4556-A11B-C1AFCE3F3CC3}"/>
              </a:ext>
            </a:extLst>
          </p:cNvPr>
          <p:cNvSpPr txBox="1"/>
          <p:nvPr/>
        </p:nvSpPr>
        <p:spPr>
          <a:xfrm>
            <a:off x="4164729" y="4858026"/>
            <a:ext cx="659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Strip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241E0A-B4B3-4E50-AD8E-27A6C1E20666}"/>
              </a:ext>
            </a:extLst>
          </p:cNvPr>
          <p:cNvSpPr txBox="1"/>
          <p:nvPr/>
        </p:nvSpPr>
        <p:spPr>
          <a:xfrm>
            <a:off x="6184104" y="4876257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C# </a:t>
            </a:r>
            <a:r>
              <a:rPr lang="ko-KR" altLang="en-US" dirty="0"/>
              <a:t>스크립트를 이용한 불필요 태그 </a:t>
            </a:r>
            <a:r>
              <a:rPr lang="en-US" altLang="ko-KR" dirty="0"/>
              <a:t>Strip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F30BA5-63EA-48F7-8703-23E1525347DE}"/>
              </a:ext>
            </a:extLst>
          </p:cNvPr>
          <p:cNvSpPr txBox="1"/>
          <p:nvPr/>
        </p:nvSpPr>
        <p:spPr>
          <a:xfrm>
            <a:off x="4164729" y="5439632"/>
            <a:ext cx="1826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Save in variable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CE666-1CBA-47E2-9C05-BBE489E6129D}"/>
              </a:ext>
            </a:extLst>
          </p:cNvPr>
          <p:cNvSpPr txBox="1"/>
          <p:nvPr/>
        </p:nvSpPr>
        <p:spPr>
          <a:xfrm>
            <a:off x="6184104" y="545786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내 변수로 저장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A19083-E45A-4D7B-8840-160681886130}"/>
              </a:ext>
            </a:extLst>
          </p:cNvPr>
          <p:cNvSpPr txBox="1"/>
          <p:nvPr/>
        </p:nvSpPr>
        <p:spPr>
          <a:xfrm>
            <a:off x="4177553" y="3698414"/>
            <a:ext cx="915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00CA4-3841-4D4B-8C42-D073F9A4F38B}"/>
              </a:ext>
            </a:extLst>
          </p:cNvPr>
          <p:cNvSpPr txBox="1"/>
          <p:nvPr/>
        </p:nvSpPr>
        <p:spPr>
          <a:xfrm>
            <a:off x="6184104" y="370548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검색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AE973CD-EB52-4305-805F-CE4609212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4403" y="2640246"/>
            <a:ext cx="2138744" cy="2121068"/>
          </a:xfrm>
          <a:prstGeom prst="rect">
            <a:avLst/>
          </a:prstGeom>
        </p:spPr>
      </p:pic>
      <p:pic>
        <p:nvPicPr>
          <p:cNvPr id="11266" name="Picture 2" descr="explorer icon에 대한 이미지 검색결과">
            <a:extLst>
              <a:ext uri="{FF2B5EF4-FFF2-40B4-BE49-F238E27FC236}">
                <a16:creationId xmlns:a16="http://schemas.microsoft.com/office/drawing/2014/main" id="{FFC3082F-129C-421C-83F0-2CD97E5F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38" y="2514380"/>
            <a:ext cx="358311" cy="35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중고나라 아이콘에 대한 이미지 검색결과">
            <a:extLst>
              <a:ext uri="{FF2B5EF4-FFF2-40B4-BE49-F238E27FC236}">
                <a16:creationId xmlns:a16="http://schemas.microsoft.com/office/drawing/2014/main" id="{A380A6CD-513D-4CBA-8F75-78236ACD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28" y="3078725"/>
            <a:ext cx="363130" cy="35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74E6E01F-70DC-421A-87FB-785A7DB92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28084" y="4308731"/>
            <a:ext cx="336645" cy="344726"/>
          </a:xfrm>
          <a:prstGeom prst="rect">
            <a:avLst/>
          </a:prstGeom>
        </p:spPr>
      </p:pic>
      <p:pic>
        <p:nvPicPr>
          <p:cNvPr id="46" name="그림 45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93B120A3-75E1-4D48-ADC7-1DAF80B5F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28084" y="3727364"/>
            <a:ext cx="336645" cy="344726"/>
          </a:xfrm>
          <a:prstGeom prst="rect">
            <a:avLst/>
          </a:prstGeom>
        </p:spPr>
      </p:pic>
      <p:pic>
        <p:nvPicPr>
          <p:cNvPr id="11268" name="Picture 4" descr="script icon에 대한 이미지 검색결과">
            <a:extLst>
              <a:ext uri="{FF2B5EF4-FFF2-40B4-BE49-F238E27FC236}">
                <a16:creationId xmlns:a16="http://schemas.microsoft.com/office/drawing/2014/main" id="{25439250-CB64-4751-814C-B6B96F3A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7377" y="4862003"/>
            <a:ext cx="397352" cy="3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그림 46" descr="그리기이(가) 표시된 사진&#10;&#10;자동 생성된 설명">
            <a:extLst>
              <a:ext uri="{FF2B5EF4-FFF2-40B4-BE49-F238E27FC236}">
                <a16:creationId xmlns:a16="http://schemas.microsoft.com/office/drawing/2014/main" id="{607A27DE-3A90-4225-A9AE-D52D5E0182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811420" y="5483534"/>
            <a:ext cx="296638" cy="317990"/>
          </a:xfrm>
          <a:prstGeom prst="rect">
            <a:avLst/>
          </a:prstGeom>
        </p:spPr>
      </p:pic>
      <p:sp>
        <p:nvSpPr>
          <p:cNvPr id="48" name="テキスト ボックス 5">
            <a:extLst>
              <a:ext uri="{FF2B5EF4-FFF2-40B4-BE49-F238E27FC236}">
                <a16:creationId xmlns:a16="http://schemas.microsoft.com/office/drawing/2014/main" id="{3EA5C38D-14E4-4B72-A1FE-D2076F96A555}"/>
              </a:ext>
            </a:extLst>
          </p:cNvPr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1C4715-B1B9-4AD4-90B3-B8E654BE093E}"/>
              </a:ext>
            </a:extLst>
          </p:cNvPr>
          <p:cNvSpPr txBox="1"/>
          <p:nvPr/>
        </p:nvSpPr>
        <p:spPr>
          <a:xfrm>
            <a:off x="4164729" y="5966814"/>
            <a:ext cx="2274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Set and Send Query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F36BB-1E63-407C-BA7E-A0FCA4E10F36}"/>
              </a:ext>
            </a:extLst>
          </p:cNvPr>
          <p:cNvSpPr txBox="1"/>
          <p:nvPr/>
        </p:nvSpPr>
        <p:spPr>
          <a:xfrm>
            <a:off x="6552199" y="5985045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데이터베이스에 쿼리 전송</a:t>
            </a:r>
          </a:p>
        </p:txBody>
      </p:sp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EDC60B28-C3B6-4730-931B-DC2696931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811420" y="6010716"/>
            <a:ext cx="296638" cy="3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2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328107" y="2179355"/>
            <a:ext cx="9704476" cy="4073694"/>
            <a:chOff x="328108" y="2430211"/>
            <a:chExt cx="9175225" cy="4073694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567866" y="5827240"/>
              <a:ext cx="2820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</a:t>
              </a:r>
              <a:r>
                <a:rPr kumimoji="1" lang="en-US" altLang="ko-KR" sz="2000" b="1" dirty="0"/>
                <a:t>&amp;</a:t>
              </a:r>
              <a:r>
                <a:rPr kumimoji="1" lang="ko-KR" altLang="en-US" sz="2000" b="1" dirty="0"/>
                <a:t>보고 작업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수집한 데이터의 정제 및 결과 보고 작업</a:t>
              </a:r>
              <a:endParaRPr kumimoji="1" lang="ja-JP" altLang="en-US" sz="1100" dirty="0"/>
            </a:p>
          </p:txBody>
        </p:sp>
        <p:sp>
          <p:nvSpPr>
            <p:cNvPr id="20" name="テキスト ボックス 11">
              <a:extLst>
                <a:ext uri="{FF2B5EF4-FFF2-40B4-BE49-F238E27FC236}">
                  <a16:creationId xmlns:a16="http://schemas.microsoft.com/office/drawing/2014/main" id="{8295F7AC-FD34-48EC-BEBC-BB1A9512AEA8}"/>
                </a:ext>
              </a:extLst>
            </p:cNvPr>
            <p:cNvSpPr txBox="1"/>
            <p:nvPr/>
          </p:nvSpPr>
          <p:spPr>
            <a:xfrm>
              <a:off x="5219935" y="2430211"/>
              <a:ext cx="3869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000" b="1" dirty="0"/>
                <a:t>DB </a:t>
              </a:r>
              <a:r>
                <a:rPr kumimoji="1" lang="ko-KR" altLang="en-US" sz="2000" b="1" dirty="0"/>
                <a:t>내부 데이터 정제</a:t>
              </a:r>
              <a:r>
                <a:rPr kumimoji="1" lang="en-US" altLang="ko-KR" sz="2000" b="1" dirty="0"/>
                <a:t>(Python API)</a:t>
              </a:r>
              <a:endParaRPr kumimoji="1" lang="ja-JP" altLang="en-US" sz="2000" b="1" dirty="0"/>
            </a:p>
          </p:txBody>
        </p:sp>
        <p:sp>
          <p:nvSpPr>
            <p:cNvPr id="28" name="テキスト ボックス 11">
              <a:extLst>
                <a:ext uri="{FF2B5EF4-FFF2-40B4-BE49-F238E27FC236}">
                  <a16:creationId xmlns:a16="http://schemas.microsoft.com/office/drawing/2014/main" id="{4E6C0793-575F-46B1-B1BF-5C82A86A85E6}"/>
                </a:ext>
              </a:extLst>
            </p:cNvPr>
            <p:cNvSpPr txBox="1"/>
            <p:nvPr/>
          </p:nvSpPr>
          <p:spPr>
            <a:xfrm>
              <a:off x="4806246" y="5551609"/>
              <a:ext cx="46970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키워드 데이터 기반 </a:t>
              </a:r>
              <a:r>
                <a:rPr kumimoji="1" lang="ko-KR" altLang="en-US" sz="2000" b="1" dirty="0" err="1"/>
                <a:t>크롤링</a:t>
              </a:r>
              <a:r>
                <a:rPr kumimoji="1" lang="ko-KR" altLang="en-US" sz="2000" b="1" dirty="0"/>
                <a:t> 결과 정보 제공</a:t>
              </a:r>
              <a:endParaRPr kumimoji="1" lang="ja-JP" altLang="en-US" sz="2000" b="1" dirty="0"/>
            </a:p>
          </p:txBody>
        </p:sp>
        <p:sp>
          <p:nvSpPr>
            <p:cNvPr id="29" name="テキスト ボックス 11">
              <a:extLst>
                <a:ext uri="{FF2B5EF4-FFF2-40B4-BE49-F238E27FC236}">
                  <a16:creationId xmlns:a16="http://schemas.microsoft.com/office/drawing/2014/main" id="{9353381C-7765-4FC3-8132-CC58A6A7B676}"/>
                </a:ext>
              </a:extLst>
            </p:cNvPr>
            <p:cNvSpPr txBox="1"/>
            <p:nvPr/>
          </p:nvSpPr>
          <p:spPr>
            <a:xfrm>
              <a:off x="4623100" y="3990910"/>
              <a:ext cx="48728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서비스에서 사용자별 키워드 데이터 호출</a:t>
              </a:r>
              <a:endParaRPr kumimoji="1" lang="ja-JP" altLang="en-US" sz="2000" b="1" dirty="0"/>
            </a:p>
          </p:txBody>
        </p:sp>
      </p:grpSp>
      <p:pic>
        <p:nvPicPr>
          <p:cNvPr id="16" name="그래픽 15">
            <a:extLst>
              <a:ext uri="{FF2B5EF4-FFF2-40B4-BE49-F238E27FC236}">
                <a16:creationId xmlns:a16="http://schemas.microsoft.com/office/drawing/2014/main" id="{583BAFD8-5ADE-4ED1-85AB-525A83C85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6896" y="2420309"/>
            <a:ext cx="2361929" cy="2361929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17857D-4417-4F94-84DB-8A4FFA26489B}"/>
              </a:ext>
            </a:extLst>
          </p:cNvPr>
          <p:cNvSpPr/>
          <p:nvPr/>
        </p:nvSpPr>
        <p:spPr>
          <a:xfrm rot="5400000">
            <a:off x="7100853" y="2926602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6C0BFF-8CD0-4C30-80ED-61FDB50A3CB4}"/>
              </a:ext>
            </a:extLst>
          </p:cNvPr>
          <p:cNvSpPr/>
          <p:nvPr/>
        </p:nvSpPr>
        <p:spPr>
          <a:xfrm rot="5400000">
            <a:off x="7100853" y="4430396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テキスト ボックス 5">
            <a:extLst>
              <a:ext uri="{FF2B5EF4-FFF2-40B4-BE49-F238E27FC236}">
                <a16:creationId xmlns:a16="http://schemas.microsoft.com/office/drawing/2014/main" id="{DC10942C-C25A-4F08-8820-E3BA2EDDF6F3}"/>
              </a:ext>
            </a:extLst>
          </p:cNvPr>
          <p:cNvSpPr txBox="1"/>
          <p:nvPr/>
        </p:nvSpPr>
        <p:spPr>
          <a:xfrm>
            <a:off x="2390998" y="316503"/>
            <a:ext cx="7686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서비스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6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35" name="テキスト ボックス 5">
            <a:extLst>
              <a:ext uri="{FF2B5EF4-FFF2-40B4-BE49-F238E27FC236}">
                <a16:creationId xmlns:a16="http://schemas.microsoft.com/office/drawing/2014/main" id="{DC10942C-C25A-4F08-8820-E3BA2EDDF6F3}"/>
              </a:ext>
            </a:extLst>
          </p:cNvPr>
          <p:cNvSpPr txBox="1"/>
          <p:nvPr/>
        </p:nvSpPr>
        <p:spPr>
          <a:xfrm>
            <a:off x="2390998" y="316503"/>
            <a:ext cx="7686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시연 영상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88E63F-094D-441C-B2DD-BB0C1D04446E}"/>
              </a:ext>
            </a:extLst>
          </p:cNvPr>
          <p:cNvSpPr/>
          <p:nvPr/>
        </p:nvSpPr>
        <p:spPr>
          <a:xfrm>
            <a:off x="2992615" y="3696162"/>
            <a:ext cx="5166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https://www.youtube.com/watch?v=eHt4XZirHC8</a:t>
            </a:r>
            <a:endParaRPr lang="ko-KR" altLang="en-US" dirty="0"/>
          </a:p>
        </p:txBody>
      </p:sp>
      <p:sp>
        <p:nvSpPr>
          <p:cNvPr id="7" name="직사각형 6">
            <a:hlinkClick r:id="rId3"/>
            <a:extLst>
              <a:ext uri="{FF2B5EF4-FFF2-40B4-BE49-F238E27FC236}">
                <a16:creationId xmlns:a16="http://schemas.microsoft.com/office/drawing/2014/main" id="{C6EF6BBF-CDA2-4D84-BDBB-47CB20AA8834}"/>
              </a:ext>
            </a:extLst>
          </p:cNvPr>
          <p:cNvSpPr/>
          <p:nvPr/>
        </p:nvSpPr>
        <p:spPr>
          <a:xfrm>
            <a:off x="520810" y="1864659"/>
            <a:ext cx="11088484" cy="449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3"/>
              </a:rPr>
              <a:t>https://www.youtube.com/watch?v=eHt4XZirHC8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53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454370" y="3394213"/>
            <a:ext cx="3283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추후 계획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626C2B3B-AE25-4F05-BA5A-BF9016743DD2}"/>
              </a:ext>
            </a:extLst>
          </p:cNvPr>
          <p:cNvSpPr txBox="1"/>
          <p:nvPr/>
        </p:nvSpPr>
        <p:spPr>
          <a:xfrm>
            <a:off x="4533713" y="4327455"/>
            <a:ext cx="312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400" spc="-150" dirty="0">
                <a:solidFill>
                  <a:schemeClr val="bg1"/>
                </a:solidFill>
                <a:latin typeface="+mn-ea"/>
              </a:rPr>
              <a:t>평가 및 </a:t>
            </a:r>
            <a:r>
              <a:rPr kumimoji="1" lang="en-US" altLang="ko-KR" sz="2400" spc="-150" dirty="0">
                <a:solidFill>
                  <a:schemeClr val="bg1"/>
                </a:solidFill>
                <a:latin typeface="+mn-ea"/>
              </a:rPr>
              <a:t>FUTURE WORK</a:t>
            </a:r>
            <a:endParaRPr kumimoji="1" lang="ja-JP" altLang="en-US" sz="24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518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C6E19B-CB0D-424D-9814-42192972F0A7}"/>
              </a:ext>
            </a:extLst>
          </p:cNvPr>
          <p:cNvSpPr/>
          <p:nvPr/>
        </p:nvSpPr>
        <p:spPr>
          <a:xfrm>
            <a:off x="190500" y="2062467"/>
            <a:ext cx="5819776" cy="380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213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과제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5C9D9FC8-DCA5-494F-8047-9D0BCB1FD9F3}"/>
              </a:ext>
            </a:extLst>
          </p:cNvPr>
          <p:cNvSpPr/>
          <p:nvPr/>
        </p:nvSpPr>
        <p:spPr>
          <a:xfrm>
            <a:off x="520810" y="2918372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중고나라에 국한된 프로세스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EE514C4F-0D35-4418-9C96-D2B0B30DB310}"/>
              </a:ext>
            </a:extLst>
          </p:cNvPr>
          <p:cNvSpPr/>
          <p:nvPr/>
        </p:nvSpPr>
        <p:spPr>
          <a:xfrm>
            <a:off x="6444280" y="2918372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당근마켓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번개장터 등 다양한 사이트 프로세스</a:t>
            </a: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0122D279-E92E-43AD-AD51-5C34C9293EF1}"/>
              </a:ext>
            </a:extLst>
          </p:cNvPr>
          <p:cNvSpPr/>
          <p:nvPr/>
        </p:nvSpPr>
        <p:spPr>
          <a:xfrm>
            <a:off x="520810" y="3871253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단순한 프로세스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3BEB854F-C318-46B6-8F9B-A49EABF479C4}"/>
              </a:ext>
            </a:extLst>
          </p:cNvPr>
          <p:cNvSpPr/>
          <p:nvPr/>
        </p:nvSpPr>
        <p:spPr>
          <a:xfrm>
            <a:off x="6444280" y="3871253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정제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보고 관련 심화 프로세스</a:t>
            </a:r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DEEEE65D-5258-4436-BAB9-BFC327FD6A35}"/>
              </a:ext>
            </a:extLst>
          </p:cNvPr>
          <p:cNvSpPr/>
          <p:nvPr/>
        </p:nvSpPr>
        <p:spPr>
          <a:xfrm>
            <a:off x="520810" y="4824134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모니터링 보고 서비스 부족</a:t>
            </a:r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57012DCF-FF3D-4862-B8E6-FA09889F5EDB}"/>
              </a:ext>
            </a:extLst>
          </p:cNvPr>
          <p:cNvSpPr/>
          <p:nvPr/>
        </p:nvSpPr>
        <p:spPr>
          <a:xfrm>
            <a:off x="6444280" y="4824134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메일</a:t>
            </a:r>
            <a:r>
              <a:rPr lang="en-US" altLang="ko-KR" b="1" dirty="0">
                <a:solidFill>
                  <a:schemeClr val="tx1"/>
                </a:solidFill>
              </a:rPr>
              <a:t>, SMS </a:t>
            </a:r>
            <a:r>
              <a:rPr lang="ko-KR" altLang="en-US" b="1" dirty="0">
                <a:solidFill>
                  <a:schemeClr val="tx1"/>
                </a:solidFill>
              </a:rPr>
              <a:t>알림 등 모니터링 결과 보고 서비스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EC9E4-9BA2-4B43-AA04-8DD88A113155}"/>
              </a:ext>
            </a:extLst>
          </p:cNvPr>
          <p:cNvSpPr txBox="1"/>
          <p:nvPr/>
        </p:nvSpPr>
        <p:spPr>
          <a:xfrm>
            <a:off x="520810" y="22162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문제점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AD5169-DF86-450D-AEEF-0D1453BF1BE6}"/>
              </a:ext>
            </a:extLst>
          </p:cNvPr>
          <p:cNvSpPr txBox="1"/>
          <p:nvPr/>
        </p:nvSpPr>
        <p:spPr>
          <a:xfrm>
            <a:off x="10281157" y="2216213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해결 방안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EE61D-613B-4281-98E5-E90B2092DE90}"/>
              </a:ext>
            </a:extLst>
          </p:cNvPr>
          <p:cNvSpPr txBox="1"/>
          <p:nvPr/>
        </p:nvSpPr>
        <p:spPr>
          <a:xfrm>
            <a:off x="10500768" y="2277768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해결 방안</a:t>
            </a:r>
          </a:p>
        </p:txBody>
      </p:sp>
    </p:spTree>
    <p:extLst>
      <p:ext uri="{BB962C8B-B14F-4D97-AF65-F5344CB8AC3E}">
        <p14:creationId xmlns:p14="http://schemas.microsoft.com/office/powerpoint/2010/main" val="293112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11BF18-3591-49F3-ACE5-7307D3B7516C}"/>
              </a:ext>
            </a:extLst>
          </p:cNvPr>
          <p:cNvSpPr/>
          <p:nvPr/>
        </p:nvSpPr>
        <p:spPr>
          <a:xfrm>
            <a:off x="9728409" y="1341121"/>
            <a:ext cx="1417914" cy="4602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진행중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683A98-AB23-460F-92BA-510AB72DBBFD}"/>
              </a:ext>
            </a:extLst>
          </p:cNvPr>
          <p:cNvSpPr/>
          <p:nvPr/>
        </p:nvSpPr>
        <p:spPr>
          <a:xfrm>
            <a:off x="520809" y="1341121"/>
            <a:ext cx="9207599" cy="46024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완료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41" name="直線​​コネクタ(S) 60">
            <a:extLst>
              <a:ext uri="{FF2B5EF4-FFF2-40B4-BE49-F238E27FC236}">
                <a16:creationId xmlns:a16="http://schemas.microsoft.com/office/drawing/2014/main" id="{A97C562D-DDDE-4258-9719-9A6FF335C048}"/>
              </a:ext>
            </a:extLst>
          </p:cNvPr>
          <p:cNvCxnSpPr>
            <a:cxnSpLocks/>
          </p:cNvCxnSpPr>
          <p:nvPr/>
        </p:nvCxnSpPr>
        <p:spPr>
          <a:xfrm rot="16200000">
            <a:off x="9889492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​​コネクタ(S) 60">
            <a:extLst>
              <a:ext uri="{FF2B5EF4-FFF2-40B4-BE49-F238E27FC236}">
                <a16:creationId xmlns:a16="http://schemas.microsoft.com/office/drawing/2014/main" id="{F0310E85-AF6B-41E2-99D4-8F81062FA5AB}"/>
              </a:ext>
            </a:extLst>
          </p:cNvPr>
          <p:cNvCxnSpPr>
            <a:cxnSpLocks/>
          </p:cNvCxnSpPr>
          <p:nvPr/>
        </p:nvCxnSpPr>
        <p:spPr>
          <a:xfrm rot="16200000">
            <a:off x="821549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​​コネクタ(S) 60">
            <a:extLst>
              <a:ext uri="{FF2B5EF4-FFF2-40B4-BE49-F238E27FC236}">
                <a16:creationId xmlns:a16="http://schemas.microsoft.com/office/drawing/2014/main" id="{558A735A-B0B3-4EDB-BD56-32248F699705}"/>
              </a:ext>
            </a:extLst>
          </p:cNvPr>
          <p:cNvCxnSpPr>
            <a:cxnSpLocks/>
          </p:cNvCxnSpPr>
          <p:nvPr/>
        </p:nvCxnSpPr>
        <p:spPr>
          <a:xfrm rot="16200000">
            <a:off x="9083438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​​コネクタ(S) 60">
            <a:extLst>
              <a:ext uri="{FF2B5EF4-FFF2-40B4-BE49-F238E27FC236}">
                <a16:creationId xmlns:a16="http://schemas.microsoft.com/office/drawing/2014/main" id="{E73DDEB6-B310-4BE8-90C0-26CEF1D307E8}"/>
              </a:ext>
            </a:extLst>
          </p:cNvPr>
          <p:cNvCxnSpPr>
            <a:cxnSpLocks/>
          </p:cNvCxnSpPr>
          <p:nvPr/>
        </p:nvCxnSpPr>
        <p:spPr>
          <a:xfrm rot="16200000">
            <a:off x="543306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379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일정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168" name="グループ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169" name="直線​​コネクタ(S)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cxnSp>
        <p:nvCxnSpPr>
          <p:cNvPr id="196" name="直線​​コネクタ(S) 60">
            <a:extLst>
              <a:ext uri="{FF2B5EF4-FFF2-40B4-BE49-F238E27FC236}">
                <a16:creationId xmlns:a16="http://schemas.microsoft.com/office/drawing/2014/main" id="{CC9D07EB-53D6-4BBA-ACB6-E8F63F9A083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99748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F08C80E3-AE2D-440D-A9D5-30C4A542F095}"/>
              </a:ext>
            </a:extLst>
          </p:cNvPr>
          <p:cNvSpPr/>
          <p:nvPr userDrawn="1"/>
        </p:nvSpPr>
        <p:spPr>
          <a:xfrm>
            <a:off x="10834585" y="4756368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>
              <a:latin typeface="+mj-ea"/>
              <a:ea typeface="+mj-ea"/>
            </a:endParaRPr>
          </a:p>
        </p:txBody>
      </p:sp>
      <p:sp>
        <p:nvSpPr>
          <p:cNvPr id="216" name="テキスト プレースホルダー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 txBox="1">
            <a:spLocks/>
          </p:cNvSpPr>
          <p:nvPr/>
        </p:nvSpPr>
        <p:spPr>
          <a:xfrm>
            <a:off x="4147570" y="1953305"/>
            <a:ext cx="307580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데이터 정제 및 보고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GUI(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서비스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8" name="テキスト プレースホルダー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 txBox="1">
            <a:spLocks/>
          </p:cNvSpPr>
          <p:nvPr/>
        </p:nvSpPr>
        <p:spPr>
          <a:xfrm>
            <a:off x="7428449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⊙테스팅 및 디버깅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1" name="テキスト プレースホルダー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 txBox="1">
            <a:spLocks/>
          </p:cNvSpPr>
          <p:nvPr/>
        </p:nvSpPr>
        <p:spPr>
          <a:xfrm>
            <a:off x="896856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5" name="テキスト プレースホルダー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5" name="円/楕円 178">
            <a:extLst>
              <a:ext uri="{FF2B5EF4-FFF2-40B4-BE49-F238E27FC236}">
                <a16:creationId xmlns:a16="http://schemas.microsoft.com/office/drawing/2014/main" id="{E43EB789-CF9B-4124-AC46-AF598D8BEDD4}"/>
              </a:ext>
            </a:extLst>
          </p:cNvPr>
          <p:cNvSpPr/>
          <p:nvPr/>
        </p:nvSpPr>
        <p:spPr>
          <a:xfrm>
            <a:off x="3592807" y="4815662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87" name="テキスト プレースホルダー 10">
            <a:extLst>
              <a:ext uri="{FF2B5EF4-FFF2-40B4-BE49-F238E27FC236}">
                <a16:creationId xmlns:a16="http://schemas.microsoft.com/office/drawing/2014/main" id="{25E29B5F-0543-444F-A9C6-CCFDB0FBC447}"/>
              </a:ext>
            </a:extLst>
          </p:cNvPr>
          <p:cNvSpPr txBox="1">
            <a:spLocks/>
          </p:cNvSpPr>
          <p:nvPr/>
        </p:nvSpPr>
        <p:spPr>
          <a:xfrm>
            <a:off x="779612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⊙기능 상세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⊙프로세스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UI/UX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88" name="直線​​コネクタ(S) 60">
            <a:extLst>
              <a:ext uri="{FF2B5EF4-FFF2-40B4-BE49-F238E27FC236}">
                <a16:creationId xmlns:a16="http://schemas.microsoft.com/office/drawing/2014/main" id="{01AD6C49-BADE-4E31-BFE5-CF215B440EB0}"/>
              </a:ext>
            </a:extLst>
          </p:cNvPr>
          <p:cNvCxnSpPr>
            <a:cxnSpLocks/>
          </p:cNvCxnSpPr>
          <p:nvPr/>
        </p:nvCxnSpPr>
        <p:spPr>
          <a:xfrm flipV="1">
            <a:off x="2849369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​​コネクタ(S) 60">
            <a:extLst>
              <a:ext uri="{FF2B5EF4-FFF2-40B4-BE49-F238E27FC236}">
                <a16:creationId xmlns:a16="http://schemas.microsoft.com/office/drawing/2014/main" id="{5858A76B-B7C5-4F1F-B726-38EDBE331787}"/>
              </a:ext>
            </a:extLst>
          </p:cNvPr>
          <p:cNvCxnSpPr>
            <a:cxnSpLocks/>
          </p:cNvCxnSpPr>
          <p:nvPr/>
        </p:nvCxnSpPr>
        <p:spPr>
          <a:xfrm flipV="1">
            <a:off x="2044903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​​コネクタ(S)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円/楕円 178">
            <a:extLst>
              <a:ext uri="{FF2B5EF4-FFF2-40B4-BE49-F238E27FC236}">
                <a16:creationId xmlns:a16="http://schemas.microsoft.com/office/drawing/2014/main" id="{7597B7AE-0F06-4A4F-9063-9CFEBE68CEED}"/>
              </a:ext>
            </a:extLst>
          </p:cNvPr>
          <p:cNvSpPr/>
          <p:nvPr/>
        </p:nvSpPr>
        <p:spPr>
          <a:xfrm>
            <a:off x="2784392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6" name="円/楕円 178">
            <a:extLst>
              <a:ext uri="{FF2B5EF4-FFF2-40B4-BE49-F238E27FC236}">
                <a16:creationId xmlns:a16="http://schemas.microsoft.com/office/drawing/2014/main" id="{889A96BE-3B91-4865-AF57-CE3C2D42EB85}"/>
              </a:ext>
            </a:extLst>
          </p:cNvPr>
          <p:cNvSpPr/>
          <p:nvPr/>
        </p:nvSpPr>
        <p:spPr>
          <a:xfrm>
            <a:off x="1971746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7" name="テキスト プレースホルダー 10">
            <a:extLst>
              <a:ext uri="{FF2B5EF4-FFF2-40B4-BE49-F238E27FC236}">
                <a16:creationId xmlns:a16="http://schemas.microsoft.com/office/drawing/2014/main" id="{7D575730-E960-4A27-8AC4-7C1006284579}"/>
              </a:ext>
            </a:extLst>
          </p:cNvPr>
          <p:cNvSpPr txBox="1">
            <a:spLocks/>
          </p:cNvSpPr>
          <p:nvPr/>
        </p:nvSpPr>
        <p:spPr>
          <a:xfrm>
            <a:off x="2463591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⊙설계 마무리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 err="1">
                <a:solidFill>
                  <a:schemeClr val="bg1"/>
                </a:solidFill>
                <a:latin typeface="+mj-ea"/>
              </a:rPr>
              <a:t>크롤링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8" name="テキスト プレースホルダー 82">
            <a:extLst>
              <a:ext uri="{FF2B5EF4-FFF2-40B4-BE49-F238E27FC236}">
                <a16:creationId xmlns:a16="http://schemas.microsoft.com/office/drawing/2014/main" id="{CEC4E5B5-D6BD-4F9C-A79B-2D7F64192552}"/>
              </a:ext>
            </a:extLst>
          </p:cNvPr>
          <p:cNvSpPr txBox="1">
            <a:spLocks/>
          </p:cNvSpPr>
          <p:nvPr/>
        </p:nvSpPr>
        <p:spPr>
          <a:xfrm>
            <a:off x="166693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0" name="テキスト プレースホルダー 82">
            <a:extLst>
              <a:ext uri="{FF2B5EF4-FFF2-40B4-BE49-F238E27FC236}">
                <a16:creationId xmlns:a16="http://schemas.microsoft.com/office/drawing/2014/main" id="{70179054-DD1F-4F92-A6FE-706E43174D82}"/>
              </a:ext>
            </a:extLst>
          </p:cNvPr>
          <p:cNvSpPr txBox="1">
            <a:spLocks/>
          </p:cNvSpPr>
          <p:nvPr/>
        </p:nvSpPr>
        <p:spPr>
          <a:xfrm>
            <a:off x="251581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1" name="テキスト プレースホルダー 82">
            <a:extLst>
              <a:ext uri="{FF2B5EF4-FFF2-40B4-BE49-F238E27FC236}">
                <a16:creationId xmlns:a16="http://schemas.microsoft.com/office/drawing/2014/main" id="{26AEFF3F-C647-4B79-BF16-515C32817E7B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grpSp>
        <p:nvGrpSpPr>
          <p:cNvPr id="106" name="グループ 79">
            <a:extLst>
              <a:ext uri="{FF2B5EF4-FFF2-40B4-BE49-F238E27FC236}">
                <a16:creationId xmlns:a16="http://schemas.microsoft.com/office/drawing/2014/main" id="{BB9121A4-2D37-4911-AE0B-F5FB736A835A}"/>
              </a:ext>
            </a:extLst>
          </p:cNvPr>
          <p:cNvGrpSpPr/>
          <p:nvPr/>
        </p:nvGrpSpPr>
        <p:grpSpPr>
          <a:xfrm>
            <a:off x="4342415" y="3580937"/>
            <a:ext cx="256032" cy="1426311"/>
            <a:chOff x="1098343" y="3580937"/>
            <a:chExt cx="256032" cy="1426311"/>
          </a:xfrm>
        </p:grpSpPr>
        <p:cxnSp>
          <p:nvCxnSpPr>
            <p:cNvPr id="107" name="直線​​コネクタ(S) 35">
              <a:extLst>
                <a:ext uri="{FF2B5EF4-FFF2-40B4-BE49-F238E27FC236}">
                  <a16:creationId xmlns:a16="http://schemas.microsoft.com/office/drawing/2014/main" id="{0F178B85-4337-4C07-AEA1-1BDF29919B9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9">
              <a:extLst>
                <a:ext uri="{FF2B5EF4-FFF2-40B4-BE49-F238E27FC236}">
                  <a16:creationId xmlns:a16="http://schemas.microsoft.com/office/drawing/2014/main" id="{5DC4FD49-2758-41E0-89BC-AB33809A9B8F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09" name="テキスト プレースホルダー 82">
            <a:extLst>
              <a:ext uri="{FF2B5EF4-FFF2-40B4-BE49-F238E27FC236}">
                <a16:creationId xmlns:a16="http://schemas.microsoft.com/office/drawing/2014/main" id="{EE4F252D-6BA8-4C5E-9370-8D6D98EADF1B}"/>
              </a:ext>
            </a:extLst>
          </p:cNvPr>
          <p:cNvSpPr txBox="1">
            <a:spLocks/>
          </p:cNvSpPr>
          <p:nvPr/>
        </p:nvSpPr>
        <p:spPr>
          <a:xfrm>
            <a:off x="415910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110" name="直線​​コネクタ(S) 60">
            <a:extLst>
              <a:ext uri="{FF2B5EF4-FFF2-40B4-BE49-F238E27FC236}">
                <a16:creationId xmlns:a16="http://schemas.microsoft.com/office/drawing/2014/main" id="{47C7E426-0C8C-48D2-878B-9505B58AAA1D}"/>
              </a:ext>
            </a:extLst>
          </p:cNvPr>
          <p:cNvCxnSpPr>
            <a:cxnSpLocks/>
          </p:cNvCxnSpPr>
          <p:nvPr/>
        </p:nvCxnSpPr>
        <p:spPr>
          <a:xfrm rot="16200000">
            <a:off x="459562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78">
            <a:extLst>
              <a:ext uri="{FF2B5EF4-FFF2-40B4-BE49-F238E27FC236}">
                <a16:creationId xmlns:a16="http://schemas.microsoft.com/office/drawing/2014/main" id="{961ECB73-5C9C-4FBD-A057-2D30B58F87F2}"/>
              </a:ext>
            </a:extLst>
          </p:cNvPr>
          <p:cNvSpPr/>
          <p:nvPr/>
        </p:nvSpPr>
        <p:spPr>
          <a:xfrm>
            <a:off x="5194558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2" name="円/楕円 178">
            <a:extLst>
              <a:ext uri="{FF2B5EF4-FFF2-40B4-BE49-F238E27FC236}">
                <a16:creationId xmlns:a16="http://schemas.microsoft.com/office/drawing/2014/main" id="{54F7F1A2-C542-4046-91A1-95DEE6F35CE6}"/>
              </a:ext>
            </a:extLst>
          </p:cNvPr>
          <p:cNvSpPr/>
          <p:nvPr/>
        </p:nvSpPr>
        <p:spPr>
          <a:xfrm>
            <a:off x="6029239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3" name="円/楕円 178">
            <a:extLst>
              <a:ext uri="{FF2B5EF4-FFF2-40B4-BE49-F238E27FC236}">
                <a16:creationId xmlns:a16="http://schemas.microsoft.com/office/drawing/2014/main" id="{0334AAB5-D173-4532-B132-9AA43EAA2F4C}"/>
              </a:ext>
            </a:extLst>
          </p:cNvPr>
          <p:cNvSpPr/>
          <p:nvPr/>
        </p:nvSpPr>
        <p:spPr>
          <a:xfrm>
            <a:off x="684110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4" name="テキスト プレースホルダー 82">
            <a:extLst>
              <a:ext uri="{FF2B5EF4-FFF2-40B4-BE49-F238E27FC236}">
                <a16:creationId xmlns:a16="http://schemas.microsoft.com/office/drawing/2014/main" id="{953DCAD6-9625-458F-A041-3EC593E1023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15" name="テキスト プレースホルダー 82">
            <a:extLst>
              <a:ext uri="{FF2B5EF4-FFF2-40B4-BE49-F238E27FC236}">
                <a16:creationId xmlns:a16="http://schemas.microsoft.com/office/drawing/2014/main" id="{C2BDC832-BC6D-490F-A281-144F097B3868}"/>
              </a:ext>
            </a:extLst>
          </p:cNvPr>
          <p:cNvSpPr txBox="1">
            <a:spLocks/>
          </p:cNvSpPr>
          <p:nvPr/>
        </p:nvSpPr>
        <p:spPr>
          <a:xfrm>
            <a:off x="492598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6" name="テキスト プレースホルダー 82">
            <a:extLst>
              <a:ext uri="{FF2B5EF4-FFF2-40B4-BE49-F238E27FC236}">
                <a16:creationId xmlns:a16="http://schemas.microsoft.com/office/drawing/2014/main" id="{FE983551-4218-4B83-A897-DBE0EDEFF076}"/>
              </a:ext>
            </a:extLst>
          </p:cNvPr>
          <p:cNvSpPr txBox="1">
            <a:spLocks/>
          </p:cNvSpPr>
          <p:nvPr/>
        </p:nvSpPr>
        <p:spPr>
          <a:xfrm>
            <a:off x="577486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7" name="テキスト プレースホルダー 82">
            <a:extLst>
              <a:ext uri="{FF2B5EF4-FFF2-40B4-BE49-F238E27FC236}">
                <a16:creationId xmlns:a16="http://schemas.microsoft.com/office/drawing/2014/main" id="{9E245967-6AB8-46FC-AE36-10FC0EE0258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cxnSp>
        <p:nvCxnSpPr>
          <p:cNvPr id="120" name="直線​​コネクタ(S) 60">
            <a:extLst>
              <a:ext uri="{FF2B5EF4-FFF2-40B4-BE49-F238E27FC236}">
                <a16:creationId xmlns:a16="http://schemas.microsoft.com/office/drawing/2014/main" id="{49A06706-99DF-41B5-A426-C67032D2413C}"/>
              </a:ext>
            </a:extLst>
          </p:cNvPr>
          <p:cNvCxnSpPr>
            <a:cxnSpLocks/>
          </p:cNvCxnSpPr>
          <p:nvPr/>
        </p:nvCxnSpPr>
        <p:spPr>
          <a:xfrm rot="16200000">
            <a:off x="6267741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/楕円 178">
            <a:extLst>
              <a:ext uri="{FF2B5EF4-FFF2-40B4-BE49-F238E27FC236}">
                <a16:creationId xmlns:a16="http://schemas.microsoft.com/office/drawing/2014/main" id="{3BC8C42B-35A3-4AD1-84FC-FEFBBF73154D}"/>
              </a:ext>
            </a:extLst>
          </p:cNvPr>
          <p:cNvSpPr/>
          <p:nvPr/>
        </p:nvSpPr>
        <p:spPr>
          <a:xfrm>
            <a:off x="686392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grpSp>
        <p:nvGrpSpPr>
          <p:cNvPr id="124" name="グループ 79">
            <a:extLst>
              <a:ext uri="{FF2B5EF4-FFF2-40B4-BE49-F238E27FC236}">
                <a16:creationId xmlns:a16="http://schemas.microsoft.com/office/drawing/2014/main" id="{D5592DA1-9AFD-4C90-9482-2F97BC368225}"/>
              </a:ext>
            </a:extLst>
          </p:cNvPr>
          <p:cNvGrpSpPr/>
          <p:nvPr/>
        </p:nvGrpSpPr>
        <p:grpSpPr>
          <a:xfrm>
            <a:off x="7712535" y="3580936"/>
            <a:ext cx="256032" cy="1426311"/>
            <a:chOff x="1098343" y="3580937"/>
            <a:chExt cx="256032" cy="1426311"/>
          </a:xfrm>
        </p:grpSpPr>
        <p:cxnSp>
          <p:nvCxnSpPr>
            <p:cNvPr id="125" name="直線​​コネクタ(S) 35">
              <a:extLst>
                <a:ext uri="{FF2B5EF4-FFF2-40B4-BE49-F238E27FC236}">
                  <a16:creationId xmlns:a16="http://schemas.microsoft.com/office/drawing/2014/main" id="{16775DFA-898D-4E79-969E-3302544C44B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円/楕円 169">
              <a:extLst>
                <a:ext uri="{FF2B5EF4-FFF2-40B4-BE49-F238E27FC236}">
                  <a16:creationId xmlns:a16="http://schemas.microsoft.com/office/drawing/2014/main" id="{ADA8C412-5029-470F-A9BC-628B9942736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27" name="テキスト プレースホルダー 82">
            <a:extLst>
              <a:ext uri="{FF2B5EF4-FFF2-40B4-BE49-F238E27FC236}">
                <a16:creationId xmlns:a16="http://schemas.microsoft.com/office/drawing/2014/main" id="{53B77A29-5BE5-4DCC-959C-F293A56FFB3C}"/>
              </a:ext>
            </a:extLst>
          </p:cNvPr>
          <p:cNvSpPr txBox="1">
            <a:spLocks/>
          </p:cNvSpPr>
          <p:nvPr/>
        </p:nvSpPr>
        <p:spPr>
          <a:xfrm>
            <a:off x="756303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8" name="テキスト プレースホルダー 82">
            <a:extLst>
              <a:ext uri="{FF2B5EF4-FFF2-40B4-BE49-F238E27FC236}">
                <a16:creationId xmlns:a16="http://schemas.microsoft.com/office/drawing/2014/main" id="{234D573A-595D-425B-821E-3ED8E6F45FBB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9" name="テキスト プレースホルダー 82">
            <a:extLst>
              <a:ext uri="{FF2B5EF4-FFF2-40B4-BE49-F238E27FC236}">
                <a16:creationId xmlns:a16="http://schemas.microsoft.com/office/drawing/2014/main" id="{0A42C1B0-CC34-49B6-8C20-0163F6156696}"/>
              </a:ext>
            </a:extLst>
          </p:cNvPr>
          <p:cNvSpPr txBox="1">
            <a:spLocks/>
          </p:cNvSpPr>
          <p:nvPr/>
        </p:nvSpPr>
        <p:spPr>
          <a:xfrm>
            <a:off x="854718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0" name="テキスト プレースホルダー 82">
            <a:extLst>
              <a:ext uri="{FF2B5EF4-FFF2-40B4-BE49-F238E27FC236}">
                <a16:creationId xmlns:a16="http://schemas.microsoft.com/office/drawing/2014/main" id="{392AFDBB-B239-4192-A2F0-5122E8E2022F}"/>
              </a:ext>
            </a:extLst>
          </p:cNvPr>
          <p:cNvSpPr txBox="1">
            <a:spLocks/>
          </p:cNvSpPr>
          <p:nvPr/>
        </p:nvSpPr>
        <p:spPr>
          <a:xfrm>
            <a:off x="9396072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1" name="テキスト プレースホルダー 82">
            <a:extLst>
              <a:ext uri="{FF2B5EF4-FFF2-40B4-BE49-F238E27FC236}">
                <a16:creationId xmlns:a16="http://schemas.microsoft.com/office/drawing/2014/main" id="{CE182284-CA44-479A-820F-6BF8442E5BC8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5" name="円/楕円 178">
            <a:extLst>
              <a:ext uri="{FF2B5EF4-FFF2-40B4-BE49-F238E27FC236}">
                <a16:creationId xmlns:a16="http://schemas.microsoft.com/office/drawing/2014/main" id="{35B441FC-484A-40A6-8786-AA3E89CDD24E}"/>
              </a:ext>
            </a:extLst>
          </p:cNvPr>
          <p:cNvSpPr/>
          <p:nvPr/>
        </p:nvSpPr>
        <p:spPr>
          <a:xfrm>
            <a:off x="8788855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7" name="円/楕円 178">
            <a:extLst>
              <a:ext uri="{FF2B5EF4-FFF2-40B4-BE49-F238E27FC236}">
                <a16:creationId xmlns:a16="http://schemas.microsoft.com/office/drawing/2014/main" id="{E22FF970-2031-428D-AB7E-2ECFBC4DAF67}"/>
              </a:ext>
            </a:extLst>
          </p:cNvPr>
          <p:cNvSpPr/>
          <p:nvPr/>
        </p:nvSpPr>
        <p:spPr>
          <a:xfrm>
            <a:off x="9656797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9" name="円/楕円 178">
            <a:extLst>
              <a:ext uri="{FF2B5EF4-FFF2-40B4-BE49-F238E27FC236}">
                <a16:creationId xmlns:a16="http://schemas.microsoft.com/office/drawing/2014/main" id="{84189C91-882F-4C4E-81CB-A3E0ADFFABCB}"/>
              </a:ext>
            </a:extLst>
          </p:cNvPr>
          <p:cNvSpPr/>
          <p:nvPr/>
        </p:nvSpPr>
        <p:spPr>
          <a:xfrm>
            <a:off x="10468583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42" name="テキスト プレースホルダー 10">
            <a:extLst>
              <a:ext uri="{FF2B5EF4-FFF2-40B4-BE49-F238E27FC236}">
                <a16:creationId xmlns:a16="http://schemas.microsoft.com/office/drawing/2014/main" id="{0B953993-3C05-41CB-8BA1-A7D4D77D18F7}"/>
              </a:ext>
            </a:extLst>
          </p:cNvPr>
          <p:cNvSpPr txBox="1">
            <a:spLocks/>
          </p:cNvSpPr>
          <p:nvPr/>
        </p:nvSpPr>
        <p:spPr>
          <a:xfrm>
            <a:off x="9282024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⊙발표</a:t>
            </a:r>
            <a:br>
              <a:rPr lang="en-US" altLang="ko-KR" sz="1200" b="1" dirty="0">
                <a:solidFill>
                  <a:schemeClr val="bg1"/>
                </a:solidFill>
                <a:latin typeface="+mj-ea"/>
              </a:rPr>
            </a:b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⊙최종 보고서 작성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38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638112" y="1788899"/>
              <a:ext cx="3573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프로젝트  수행계획 발표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5647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프로젝트 최종 결과물 소개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670849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4536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평가 및</a:t>
              </a:r>
              <a:r>
                <a:rPr kumimoji="1" lang="en-US" altLang="ko-KR" sz="3600" b="1" dirty="0"/>
                <a:t> Future Work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1721253" y="3394213"/>
            <a:ext cx="8749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프로젝트 최종 결과물 소개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626C2B3B-AE25-4F05-BA5A-BF9016743DD2}"/>
              </a:ext>
            </a:extLst>
          </p:cNvPr>
          <p:cNvSpPr txBox="1"/>
          <p:nvPr/>
        </p:nvSpPr>
        <p:spPr>
          <a:xfrm>
            <a:off x="2653422" y="4327455"/>
            <a:ext cx="688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400" spc="-150" dirty="0" err="1">
                <a:solidFill>
                  <a:schemeClr val="bg1"/>
                </a:solidFill>
                <a:latin typeface="+mn-ea"/>
              </a:rPr>
              <a:t>중고헌터</a:t>
            </a:r>
            <a:r>
              <a:rPr kumimoji="1" lang="ko-KR" altLang="en-US" sz="2400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ko-KR" sz="2400" spc="-150" dirty="0">
                <a:solidFill>
                  <a:schemeClr val="bg1"/>
                </a:solidFill>
                <a:latin typeface="+mn-ea"/>
              </a:rPr>
              <a:t>: RPA</a:t>
            </a:r>
            <a:r>
              <a:rPr kumimoji="1" lang="ko-KR" altLang="en-US" sz="2400" spc="-150" dirty="0">
                <a:solidFill>
                  <a:schemeClr val="bg1"/>
                </a:solidFill>
                <a:latin typeface="+mn-ea"/>
              </a:rPr>
              <a:t>를 활용한 중고 거래 모니터링 서비스</a:t>
            </a:r>
            <a:endParaRPr kumimoji="1" lang="ja-JP" altLang="en-US" sz="24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3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프로젝트 주제 소개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D20351-931D-477B-8A7D-B5FAFDE8D6CB}"/>
              </a:ext>
            </a:extLst>
          </p:cNvPr>
          <p:cNvSpPr txBox="1"/>
          <p:nvPr/>
        </p:nvSpPr>
        <p:spPr>
          <a:xfrm>
            <a:off x="6346914" y="2225193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84C980C4-931C-4A12-9AE2-3612A57D960B}"/>
              </a:ext>
            </a:extLst>
          </p:cNvPr>
          <p:cNvSpPr/>
          <p:nvPr/>
        </p:nvSpPr>
        <p:spPr>
          <a:xfrm>
            <a:off x="3830725" y="283717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ORACLE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AC71B01-C9D6-43BD-A4FD-78C9780D8AF8}"/>
              </a:ext>
            </a:extLst>
          </p:cNvPr>
          <p:cNvSpPr/>
          <p:nvPr/>
        </p:nvSpPr>
        <p:spPr>
          <a:xfrm>
            <a:off x="2609797" y="32429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53D358-F0F9-4DD2-B142-8044764D087A}"/>
              </a:ext>
            </a:extLst>
          </p:cNvPr>
          <p:cNvGrpSpPr/>
          <p:nvPr/>
        </p:nvGrpSpPr>
        <p:grpSpPr>
          <a:xfrm>
            <a:off x="537986" y="2539452"/>
            <a:ext cx="1828853" cy="1930227"/>
            <a:chOff x="172670" y="2122415"/>
            <a:chExt cx="2604300" cy="2748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480EF2-6FC9-4BD1-A4E4-50265D3AE868}"/>
                </a:ext>
              </a:extLst>
            </p:cNvPr>
            <p:cNvSpPr/>
            <p:nvPr/>
          </p:nvSpPr>
          <p:spPr>
            <a:xfrm>
              <a:off x="172670" y="2122415"/>
              <a:ext cx="2604300" cy="27486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중고나라에 대한 이미지 검색결과">
              <a:extLst>
                <a:ext uri="{FF2B5EF4-FFF2-40B4-BE49-F238E27FC236}">
                  <a16:creationId xmlns:a16="http://schemas.microsoft.com/office/drawing/2014/main" id="{2D7823BD-A548-49EF-BDC4-2FBF13005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03" y="2342252"/>
              <a:ext cx="2389829" cy="2389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テキスト ボックス 11">
            <a:extLst>
              <a:ext uri="{FF2B5EF4-FFF2-40B4-BE49-F238E27FC236}">
                <a16:creationId xmlns:a16="http://schemas.microsoft.com/office/drawing/2014/main" id="{15A24F5C-CA64-4DDF-8D76-90B721878C5F}"/>
              </a:ext>
            </a:extLst>
          </p:cNvPr>
          <p:cNvSpPr txBox="1"/>
          <p:nvPr/>
        </p:nvSpPr>
        <p:spPr>
          <a:xfrm>
            <a:off x="488045" y="45119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중고 거래 사이트</a:t>
            </a:r>
            <a:endParaRPr kumimoji="1" lang="ja-JP" altLang="en-US" b="1" dirty="0"/>
          </a:p>
        </p:txBody>
      </p:sp>
      <p:sp>
        <p:nvSpPr>
          <p:cNvPr id="45" name="テキスト ボックス 11">
            <a:extLst>
              <a:ext uri="{FF2B5EF4-FFF2-40B4-BE49-F238E27FC236}">
                <a16:creationId xmlns:a16="http://schemas.microsoft.com/office/drawing/2014/main" id="{2DF000EC-B858-4336-8977-9E45033F2075}"/>
              </a:ext>
            </a:extLst>
          </p:cNvPr>
          <p:cNvSpPr txBox="1"/>
          <p:nvPr/>
        </p:nvSpPr>
        <p:spPr>
          <a:xfrm>
            <a:off x="2292759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관련 정보 수집</a:t>
            </a:r>
            <a:endParaRPr kumimoji="1" lang="ja-JP" altLang="en-US" sz="1600" b="1" dirty="0"/>
          </a:p>
        </p:txBody>
      </p:sp>
      <p:sp>
        <p:nvSpPr>
          <p:cNvPr id="46" name="テキスト ボックス 11">
            <a:extLst>
              <a:ext uri="{FF2B5EF4-FFF2-40B4-BE49-F238E27FC236}">
                <a16:creationId xmlns:a16="http://schemas.microsoft.com/office/drawing/2014/main" id="{399FA772-6CE0-49DE-B772-7E5480C88284}"/>
              </a:ext>
            </a:extLst>
          </p:cNvPr>
          <p:cNvSpPr txBox="1"/>
          <p:nvPr/>
        </p:nvSpPr>
        <p:spPr>
          <a:xfrm>
            <a:off x="5274287" y="3745856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데이터 정제</a:t>
            </a:r>
            <a:endParaRPr kumimoji="1" lang="ja-JP" altLang="en-US" sz="1600" b="1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2199121-345D-4665-BA8D-64C660C54546}"/>
              </a:ext>
            </a:extLst>
          </p:cNvPr>
          <p:cNvSpPr/>
          <p:nvPr/>
        </p:nvSpPr>
        <p:spPr>
          <a:xfrm>
            <a:off x="5585557" y="32157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폴더 클립아트에 대한 이미지 검색결과">
            <a:extLst>
              <a:ext uri="{FF2B5EF4-FFF2-40B4-BE49-F238E27FC236}">
                <a16:creationId xmlns:a16="http://schemas.microsoft.com/office/drawing/2014/main" id="{ACA89833-094D-448B-A106-2635BA5E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06" y="2676674"/>
            <a:ext cx="1471222" cy="14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D38076E-AAC6-4C75-973B-478482CAEE2A}"/>
              </a:ext>
            </a:extLst>
          </p:cNvPr>
          <p:cNvSpPr/>
          <p:nvPr/>
        </p:nvSpPr>
        <p:spPr>
          <a:xfrm>
            <a:off x="8543226" y="3212064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テキスト ボックス 11">
            <a:extLst>
              <a:ext uri="{FF2B5EF4-FFF2-40B4-BE49-F238E27FC236}">
                <a16:creationId xmlns:a16="http://schemas.microsoft.com/office/drawing/2014/main" id="{7F5C80BE-F84D-4AB4-9955-0B00101BDB75}"/>
              </a:ext>
            </a:extLst>
          </p:cNvPr>
          <p:cNvSpPr txBox="1"/>
          <p:nvPr/>
        </p:nvSpPr>
        <p:spPr>
          <a:xfrm>
            <a:off x="8221364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결과 보고</a:t>
            </a:r>
            <a:endParaRPr kumimoji="1" lang="ja-JP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66072A-350D-45F2-B904-7E2968F37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53802" y="2486803"/>
            <a:ext cx="2150153" cy="2150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FB49FF-07B5-419C-8FF6-679031FCCAA6}"/>
              </a:ext>
            </a:extLst>
          </p:cNvPr>
          <p:cNvSpPr txBox="1"/>
          <p:nvPr/>
        </p:nvSpPr>
        <p:spPr>
          <a:xfrm>
            <a:off x="7030395" y="3412118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REFINED</a:t>
            </a:r>
          </a:p>
          <a:p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D09B6-C06C-4C32-9381-4F010C3511A1}"/>
              </a:ext>
            </a:extLst>
          </p:cNvPr>
          <p:cNvSpPr txBox="1"/>
          <p:nvPr/>
        </p:nvSpPr>
        <p:spPr>
          <a:xfrm>
            <a:off x="2359452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위치</a:t>
            </a:r>
            <a:r>
              <a:rPr lang="en-US" altLang="ko-KR" sz="1100" dirty="0"/>
              <a:t>, </a:t>
            </a:r>
            <a:r>
              <a:rPr lang="ko-KR" altLang="en-US" sz="1100" dirty="0"/>
              <a:t>거래방식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A59D1-94E7-4B73-99BC-B40282A7361D}"/>
              </a:ext>
            </a:extLst>
          </p:cNvPr>
          <p:cNvSpPr txBox="1"/>
          <p:nvPr/>
        </p:nvSpPr>
        <p:spPr>
          <a:xfrm>
            <a:off x="5083171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허위매물 및 불필요 정보 제거</a:t>
            </a:r>
            <a:endParaRPr lang="en-US" altLang="ko-KR" sz="1100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53B23CB-BD7A-4208-8218-AE260809B8B6}"/>
              </a:ext>
            </a:extLst>
          </p:cNvPr>
          <p:cNvSpPr/>
          <p:nvPr/>
        </p:nvSpPr>
        <p:spPr>
          <a:xfrm rot="5400000">
            <a:off x="5750788" y="4437119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F51C206-99FD-4E2C-9AAA-7040F4ED8F18}"/>
              </a:ext>
            </a:extLst>
          </p:cNvPr>
          <p:cNvSpPr/>
          <p:nvPr/>
        </p:nvSpPr>
        <p:spPr>
          <a:xfrm rot="5400000">
            <a:off x="2682559" y="4437119"/>
            <a:ext cx="770006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F94CB5B-16C9-4AFF-9EC8-6412201F3C6E}"/>
              </a:ext>
            </a:extLst>
          </p:cNvPr>
          <p:cNvSpPr/>
          <p:nvPr/>
        </p:nvSpPr>
        <p:spPr>
          <a:xfrm rot="5400000">
            <a:off x="8587971" y="4437120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D0558-107C-4C02-BD19-111587C61880}"/>
              </a:ext>
            </a:extLst>
          </p:cNvPr>
          <p:cNvSpPr/>
          <p:nvPr/>
        </p:nvSpPr>
        <p:spPr>
          <a:xfrm>
            <a:off x="1850447" y="5269670"/>
            <a:ext cx="2434230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RPA</a:t>
            </a:r>
          </a:p>
          <a:p>
            <a:pPr algn="ctr"/>
            <a:r>
              <a:rPr lang="en-US" altLang="ko-KR" b="1" dirty="0"/>
              <a:t>(Robotic Process Automation)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C76377-C61B-4606-AB58-553B7B2A6450}"/>
              </a:ext>
            </a:extLst>
          </p:cNvPr>
          <p:cNvSpPr txBox="1"/>
          <p:nvPr/>
        </p:nvSpPr>
        <p:spPr>
          <a:xfrm>
            <a:off x="8389243" y="4010148"/>
            <a:ext cx="133765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웹 서비스</a:t>
            </a:r>
            <a:endParaRPr lang="en-US" altLang="ko-KR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4F9216-76E9-4235-9059-E32BA936DA4D}"/>
              </a:ext>
            </a:extLst>
          </p:cNvPr>
          <p:cNvSpPr/>
          <p:nvPr/>
        </p:nvSpPr>
        <p:spPr>
          <a:xfrm>
            <a:off x="5083171" y="5269670"/>
            <a:ext cx="209755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Python API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CC187D-0FA3-4EA8-85C2-8BC39DECA832}"/>
              </a:ext>
            </a:extLst>
          </p:cNvPr>
          <p:cNvSpPr/>
          <p:nvPr/>
        </p:nvSpPr>
        <p:spPr>
          <a:xfrm>
            <a:off x="7755860" y="5269670"/>
            <a:ext cx="2434230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Service</a:t>
            </a:r>
          </a:p>
          <a:p>
            <a:pPr algn="ctr"/>
            <a:r>
              <a:rPr lang="en-US" altLang="ko-KR" b="1" dirty="0"/>
              <a:t>(Spring Framework)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58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780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프로젝트 주제 소개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개발환경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E9C38E8-F739-405E-BE50-AB4ADC56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06" y="2085863"/>
            <a:ext cx="1156236" cy="895150"/>
          </a:xfrm>
          <a:prstGeom prst="rect">
            <a:avLst/>
          </a:prstGeom>
          <a:ln>
            <a:noFill/>
          </a:ln>
        </p:spPr>
      </p:pic>
      <p:sp>
        <p:nvSpPr>
          <p:cNvPr id="37" name="テキスト ボックス 122">
            <a:extLst>
              <a:ext uri="{FF2B5EF4-FFF2-40B4-BE49-F238E27FC236}">
                <a16:creationId xmlns:a16="http://schemas.microsoft.com/office/drawing/2014/main" id="{A4349799-818F-4946-98DC-611965855032}"/>
              </a:ext>
            </a:extLst>
          </p:cNvPr>
          <p:cNvSpPr txBox="1"/>
          <p:nvPr/>
        </p:nvSpPr>
        <p:spPr>
          <a:xfrm>
            <a:off x="1771264" y="2167607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Checkmate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RPA</a:t>
            </a:r>
            <a:endParaRPr lang="en-US" altLang="ja-JP" sz="1600" b="1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9" name="長方形 340">
            <a:extLst>
              <a:ext uri="{FF2B5EF4-FFF2-40B4-BE49-F238E27FC236}">
                <a16:creationId xmlns:a16="http://schemas.microsoft.com/office/drawing/2014/main" id="{20CC3495-2FB0-42E1-90D4-4C3AF2690F69}"/>
              </a:ext>
            </a:extLst>
          </p:cNvPr>
          <p:cNvSpPr/>
          <p:nvPr/>
        </p:nvSpPr>
        <p:spPr>
          <a:xfrm>
            <a:off x="1771265" y="2461736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RPA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프로세스 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0" name="テキスト ボックス 122">
            <a:extLst>
              <a:ext uri="{FF2B5EF4-FFF2-40B4-BE49-F238E27FC236}">
                <a16:creationId xmlns:a16="http://schemas.microsoft.com/office/drawing/2014/main" id="{F4363B7F-3DAA-4A04-93F8-808AECF416A0}"/>
              </a:ext>
            </a:extLst>
          </p:cNvPr>
          <p:cNvSpPr txBox="1"/>
          <p:nvPr/>
        </p:nvSpPr>
        <p:spPr>
          <a:xfrm>
            <a:off x="1328111" y="4076189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ORACLE DB</a:t>
            </a:r>
          </a:p>
        </p:txBody>
      </p:sp>
      <p:sp>
        <p:nvSpPr>
          <p:cNvPr id="41" name="長方形 340">
            <a:extLst>
              <a:ext uri="{FF2B5EF4-FFF2-40B4-BE49-F238E27FC236}">
                <a16:creationId xmlns:a16="http://schemas.microsoft.com/office/drawing/2014/main" id="{EB33F58A-36F5-480F-8A20-F42FEBF610C9}"/>
              </a:ext>
            </a:extLst>
          </p:cNvPr>
          <p:cNvSpPr/>
          <p:nvPr/>
        </p:nvSpPr>
        <p:spPr>
          <a:xfrm>
            <a:off x="1328112" y="4370318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43" name="テキスト ボックス 122">
            <a:extLst>
              <a:ext uri="{FF2B5EF4-FFF2-40B4-BE49-F238E27FC236}">
                <a16:creationId xmlns:a16="http://schemas.microsoft.com/office/drawing/2014/main" id="{B9DE6D3B-92DB-4DEB-8608-7BD7393259DC}"/>
              </a:ext>
            </a:extLst>
          </p:cNvPr>
          <p:cNvSpPr txBox="1"/>
          <p:nvPr/>
        </p:nvSpPr>
        <p:spPr>
          <a:xfrm>
            <a:off x="9465964" y="4076189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0" name="長方形 340">
            <a:extLst>
              <a:ext uri="{FF2B5EF4-FFF2-40B4-BE49-F238E27FC236}">
                <a16:creationId xmlns:a16="http://schemas.microsoft.com/office/drawing/2014/main" id="{A0EF0097-4E38-4919-9C36-EE40A39D4DFC}"/>
              </a:ext>
            </a:extLst>
          </p:cNvPr>
          <p:cNvSpPr/>
          <p:nvPr/>
        </p:nvSpPr>
        <p:spPr>
          <a:xfrm>
            <a:off x="9465964" y="4370318"/>
            <a:ext cx="143501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세부 프로세스</a:t>
            </a:r>
            <a:r>
              <a:rPr lang="en-US" altLang="ko-KR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1" name="テキスト ボックス 122">
            <a:extLst>
              <a:ext uri="{FF2B5EF4-FFF2-40B4-BE49-F238E27FC236}">
                <a16:creationId xmlns:a16="http://schemas.microsoft.com/office/drawing/2014/main" id="{3F8E35BC-0CBB-48C7-A5DD-5A1A3C833EB9}"/>
              </a:ext>
            </a:extLst>
          </p:cNvPr>
          <p:cNvSpPr txBox="1"/>
          <p:nvPr/>
        </p:nvSpPr>
        <p:spPr>
          <a:xfrm>
            <a:off x="8965336" y="2249351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AMAZON RDS</a:t>
            </a:r>
          </a:p>
        </p:txBody>
      </p:sp>
      <p:sp>
        <p:nvSpPr>
          <p:cNvPr id="52" name="長方形 340">
            <a:extLst>
              <a:ext uri="{FF2B5EF4-FFF2-40B4-BE49-F238E27FC236}">
                <a16:creationId xmlns:a16="http://schemas.microsoft.com/office/drawing/2014/main" id="{72CFAF3A-C25D-4B48-9D19-7602BA30A326}"/>
              </a:ext>
            </a:extLst>
          </p:cNvPr>
          <p:cNvSpPr/>
          <p:nvPr/>
        </p:nvSpPr>
        <p:spPr>
          <a:xfrm>
            <a:off x="8965336" y="2543480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DATABASE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서버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53" name="Picture 2" descr="Oracle DB logo에 대한 이미지 검색결과">
            <a:extLst>
              <a:ext uri="{FF2B5EF4-FFF2-40B4-BE49-F238E27FC236}">
                <a16:creationId xmlns:a16="http://schemas.microsoft.com/office/drawing/2014/main" id="{8AC55E93-6C76-40CC-BC06-726D06C6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68" y="3874836"/>
            <a:ext cx="1593154" cy="8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C# logo에 대한 이미지 검색결과">
            <a:extLst>
              <a:ext uri="{FF2B5EF4-FFF2-40B4-BE49-F238E27FC236}">
                <a16:creationId xmlns:a16="http://schemas.microsoft.com/office/drawing/2014/main" id="{6CBA5E28-6BFD-4BEF-8F99-650E52347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89" y="3874836"/>
            <a:ext cx="833681" cy="8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그림 56" descr="전자기기, 컴퓨터, 앉아있는, 노트북이(가) 표시된 사진&#10;&#10;자동 생성된 설명">
            <a:extLst>
              <a:ext uri="{FF2B5EF4-FFF2-40B4-BE49-F238E27FC236}">
                <a16:creationId xmlns:a16="http://schemas.microsoft.com/office/drawing/2014/main" id="{FF11F35E-8C21-41BA-9634-59675B146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14845" y="2862930"/>
            <a:ext cx="3756850" cy="2424384"/>
          </a:xfrm>
          <a:prstGeom prst="rect">
            <a:avLst/>
          </a:prstGeom>
        </p:spPr>
      </p:pic>
      <p:pic>
        <p:nvPicPr>
          <p:cNvPr id="59" name="Picture 2" descr="깃허브 로고에 대한 이미지 검색결과">
            <a:extLst>
              <a:ext uri="{FF2B5EF4-FFF2-40B4-BE49-F238E27FC236}">
                <a16:creationId xmlns:a16="http://schemas.microsoft.com/office/drawing/2014/main" id="{50063047-0AF8-4457-BBA6-B1848915B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68" y="1684354"/>
            <a:ext cx="1070870" cy="9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122">
            <a:extLst>
              <a:ext uri="{FF2B5EF4-FFF2-40B4-BE49-F238E27FC236}">
                <a16:creationId xmlns:a16="http://schemas.microsoft.com/office/drawing/2014/main" id="{0BCC35DB-D057-48B2-BE0A-FA6EA8D03CCC}"/>
              </a:ext>
            </a:extLst>
          </p:cNvPr>
          <p:cNvSpPr txBox="1"/>
          <p:nvPr/>
        </p:nvSpPr>
        <p:spPr>
          <a:xfrm>
            <a:off x="5083795" y="1238396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GitHub</a:t>
            </a:r>
          </a:p>
        </p:txBody>
      </p:sp>
      <p:sp>
        <p:nvSpPr>
          <p:cNvPr id="61" name="長方形 340">
            <a:extLst>
              <a:ext uri="{FF2B5EF4-FFF2-40B4-BE49-F238E27FC236}">
                <a16:creationId xmlns:a16="http://schemas.microsoft.com/office/drawing/2014/main" id="{63D054D2-CD91-4DFD-81A4-42C64FE9EC1E}"/>
              </a:ext>
            </a:extLst>
          </p:cNvPr>
          <p:cNvSpPr/>
          <p:nvPr/>
        </p:nvSpPr>
        <p:spPr>
          <a:xfrm>
            <a:off x="5226351" y="1496599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협업 및 형상관리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9" name="Picture 2" descr="RDS에 대한 이미지 검색결과">
            <a:extLst>
              <a:ext uri="{FF2B5EF4-FFF2-40B4-BE49-F238E27FC236}">
                <a16:creationId xmlns:a16="http://schemas.microsoft.com/office/drawing/2014/main" id="{4F111A39-F490-45C7-8B73-932D5AFE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445" y="1985808"/>
            <a:ext cx="1513164" cy="87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framework logo에 대한 이미지 검색결과">
            <a:extLst>
              <a:ext uri="{FF2B5EF4-FFF2-40B4-BE49-F238E27FC236}">
                <a16:creationId xmlns:a16="http://schemas.microsoft.com/office/drawing/2014/main" id="{40443E9E-8F69-4954-9EA1-4F3A2174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62" y="5361401"/>
            <a:ext cx="1287676" cy="8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122">
            <a:extLst>
              <a:ext uri="{FF2B5EF4-FFF2-40B4-BE49-F238E27FC236}">
                <a16:creationId xmlns:a16="http://schemas.microsoft.com/office/drawing/2014/main" id="{71F04F36-4AD6-47B4-AD3F-5994D5654345}"/>
              </a:ext>
            </a:extLst>
          </p:cNvPr>
          <p:cNvSpPr txBox="1"/>
          <p:nvPr/>
        </p:nvSpPr>
        <p:spPr>
          <a:xfrm>
            <a:off x="4946960" y="6207527"/>
            <a:ext cx="2298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Spring Framework</a:t>
            </a:r>
          </a:p>
        </p:txBody>
      </p:sp>
      <p:sp>
        <p:nvSpPr>
          <p:cNvPr id="63" name="長方形 340">
            <a:extLst>
              <a:ext uri="{FF2B5EF4-FFF2-40B4-BE49-F238E27FC236}">
                <a16:creationId xmlns:a16="http://schemas.microsoft.com/office/drawing/2014/main" id="{E40D2E3A-51ED-4424-9F93-BC62481258FA}"/>
              </a:ext>
            </a:extLst>
          </p:cNvPr>
          <p:cNvSpPr/>
          <p:nvPr/>
        </p:nvSpPr>
        <p:spPr>
          <a:xfrm>
            <a:off x="5217597" y="6517170"/>
            <a:ext cx="143501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웹 서비스 개발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4224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spc="-300" dirty="0">
                <a:solidFill>
                  <a:schemeClr val="bg1"/>
                </a:solidFill>
              </a:rPr>
              <a:t>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952585" y="5827240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RPA</a:t>
              </a:r>
              <a:r>
                <a:rPr kumimoji="1" lang="ko-KR" altLang="en-US" sz="1100" dirty="0"/>
                <a:t>를 활용한 서비스 모니터링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841681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키워드 검색 기반 데이터 수집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741485" y="5576384"/>
            <a:ext cx="2945310" cy="676665"/>
            <a:chOff x="505209" y="5827240"/>
            <a:chExt cx="2945310" cy="676665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 작업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505209" y="6242295"/>
              <a:ext cx="29453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수집한 데이터의 정제 및 결과 보고 작업</a:t>
              </a:r>
              <a:endParaRPr kumimoji="1" lang="ja-JP" altLang="en-US" sz="11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2E4C5D-C731-4242-8EDF-07673A0D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26627" y="2640246"/>
            <a:ext cx="2138744" cy="212106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A67A9DD-752D-47BA-B6C6-32E4FC576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12758" y="2420309"/>
            <a:ext cx="2361929" cy="23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390998" y="316503"/>
            <a:ext cx="964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서비스 모니터링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7FB209-8B0E-4149-952F-CC4315B1DD2B}"/>
              </a:ext>
            </a:extLst>
          </p:cNvPr>
          <p:cNvGrpSpPr/>
          <p:nvPr/>
        </p:nvGrpSpPr>
        <p:grpSpPr>
          <a:xfrm>
            <a:off x="328107" y="5576384"/>
            <a:ext cx="3511019" cy="676665"/>
            <a:chOff x="328108" y="5827240"/>
            <a:chExt cx="3319539" cy="676665"/>
          </a:xfrm>
        </p:grpSpPr>
        <p:sp>
          <p:nvSpPr>
            <p:cNvPr id="17" name="テキスト ボックス 11">
              <a:extLst>
                <a:ext uri="{FF2B5EF4-FFF2-40B4-BE49-F238E27FC236}">
                  <a16:creationId xmlns:a16="http://schemas.microsoft.com/office/drawing/2014/main" id="{3A7FF5BE-5F50-42B6-99D5-0EF12B132F28}"/>
                </a:ext>
              </a:extLst>
            </p:cNvPr>
            <p:cNvSpPr txBox="1"/>
            <p:nvPr/>
          </p:nvSpPr>
          <p:spPr>
            <a:xfrm>
              <a:off x="1008505" y="5827240"/>
              <a:ext cx="1938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18" name="テキスト ボックス 12">
              <a:extLst>
                <a:ext uri="{FF2B5EF4-FFF2-40B4-BE49-F238E27FC236}">
                  <a16:creationId xmlns:a16="http://schemas.microsoft.com/office/drawing/2014/main" id="{F4CC5C2E-785A-4EFB-A869-E4DEE580E407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키워드 검색 기반 데이터 수집 </a:t>
              </a:r>
              <a:endParaRPr kumimoji="1" lang="ja-JP" altLang="en-US" sz="1100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1BBE1A5-D2AD-4F5C-9E0E-E740E691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74B3C4-D4C3-44DC-87BA-E6BAFE4ED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22" y="2361712"/>
            <a:ext cx="3728738" cy="3908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0314E2-7E34-40CA-BC05-BF9DD7929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260" y="2342971"/>
            <a:ext cx="4274100" cy="3914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E8A2D5-1F6A-4750-9B89-4FC13C47D670}"/>
              </a:ext>
            </a:extLst>
          </p:cNvPr>
          <p:cNvSpPr txBox="1"/>
          <p:nvPr/>
        </p:nvSpPr>
        <p:spPr>
          <a:xfrm>
            <a:off x="3955667" y="195430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중고 거래 사이트 구조 모니터링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B1DE23-7ADC-4F4F-9AF2-8D31BFED8994}"/>
              </a:ext>
            </a:extLst>
          </p:cNvPr>
          <p:cNvSpPr txBox="1"/>
          <p:nvPr/>
        </p:nvSpPr>
        <p:spPr>
          <a:xfrm>
            <a:off x="8407051" y="193326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크롤링</a:t>
            </a:r>
            <a:r>
              <a:rPr lang="ko-KR" altLang="en-US" b="1" dirty="0"/>
              <a:t> 로직 모니터링 </a:t>
            </a:r>
          </a:p>
        </p:txBody>
      </p:sp>
    </p:spTree>
    <p:extLst>
      <p:ext uri="{BB962C8B-B14F-4D97-AF65-F5344CB8AC3E}">
        <p14:creationId xmlns:p14="http://schemas.microsoft.com/office/powerpoint/2010/main" val="385311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7FB209-8B0E-4149-952F-CC4315B1DD2B}"/>
              </a:ext>
            </a:extLst>
          </p:cNvPr>
          <p:cNvGrpSpPr/>
          <p:nvPr/>
        </p:nvGrpSpPr>
        <p:grpSpPr>
          <a:xfrm>
            <a:off x="328107" y="2179355"/>
            <a:ext cx="11144265" cy="4073694"/>
            <a:chOff x="328108" y="2430211"/>
            <a:chExt cx="10536491" cy="4073694"/>
          </a:xfrm>
        </p:grpSpPr>
        <p:sp>
          <p:nvSpPr>
            <p:cNvPr id="17" name="テキスト ボックス 11">
              <a:extLst>
                <a:ext uri="{FF2B5EF4-FFF2-40B4-BE49-F238E27FC236}">
                  <a16:creationId xmlns:a16="http://schemas.microsoft.com/office/drawing/2014/main" id="{3A7FF5BE-5F50-42B6-99D5-0EF12B132F28}"/>
                </a:ext>
              </a:extLst>
            </p:cNvPr>
            <p:cNvSpPr txBox="1"/>
            <p:nvPr/>
          </p:nvSpPr>
          <p:spPr>
            <a:xfrm>
              <a:off x="1008505" y="5827240"/>
              <a:ext cx="1938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18" name="テキスト ボックス 12">
              <a:extLst>
                <a:ext uri="{FF2B5EF4-FFF2-40B4-BE49-F238E27FC236}">
                  <a16:creationId xmlns:a16="http://schemas.microsoft.com/office/drawing/2014/main" id="{F4CC5C2E-785A-4EFB-A869-E4DEE580E407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키워드 검색 기반 데이터 수집 </a:t>
              </a:r>
              <a:endParaRPr kumimoji="1" lang="ja-JP" altLang="en-US" sz="1100" dirty="0"/>
            </a:p>
          </p:txBody>
        </p:sp>
        <p:sp>
          <p:nvSpPr>
            <p:cNvPr id="19" name="テキスト ボックス 11">
              <a:extLst>
                <a:ext uri="{FF2B5EF4-FFF2-40B4-BE49-F238E27FC236}">
                  <a16:creationId xmlns:a16="http://schemas.microsoft.com/office/drawing/2014/main" id="{78C74C43-7047-4A92-87E5-BE2107DC97BC}"/>
                </a:ext>
              </a:extLst>
            </p:cNvPr>
            <p:cNvSpPr txBox="1"/>
            <p:nvPr/>
          </p:nvSpPr>
          <p:spPr>
            <a:xfrm>
              <a:off x="4686685" y="2430211"/>
              <a:ext cx="2490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사이트 구조 모니터링</a:t>
              </a:r>
              <a:endParaRPr kumimoji="1" lang="ja-JP" altLang="en-US" sz="2000" b="1" dirty="0"/>
            </a:p>
          </p:txBody>
        </p:sp>
        <p:sp>
          <p:nvSpPr>
            <p:cNvPr id="20" name="テキスト ボックス 11">
              <a:extLst>
                <a:ext uri="{FF2B5EF4-FFF2-40B4-BE49-F238E27FC236}">
                  <a16:creationId xmlns:a16="http://schemas.microsoft.com/office/drawing/2014/main" id="{1B9040E2-4CB9-489C-8E42-8DC797AA331A}"/>
                </a:ext>
              </a:extLst>
            </p:cNvPr>
            <p:cNvSpPr txBox="1"/>
            <p:nvPr/>
          </p:nvSpPr>
          <p:spPr>
            <a:xfrm>
              <a:off x="5461633" y="5526053"/>
              <a:ext cx="3386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Error</a:t>
              </a:r>
              <a:r>
                <a:rPr kumimoji="1" lang="ko-KR" altLang="en-US" sz="2000" b="1" dirty="0"/>
                <a:t> 로그 출력 후 </a:t>
              </a:r>
              <a:r>
                <a:rPr kumimoji="1" lang="en-US" altLang="ko-KR" sz="2000" b="1" dirty="0"/>
                <a:t>Terminate</a:t>
              </a:r>
              <a:endParaRPr kumimoji="1" lang="ja-JP" altLang="en-US" sz="2000" b="1" dirty="0"/>
            </a:p>
          </p:txBody>
        </p:sp>
        <p:sp>
          <p:nvSpPr>
            <p:cNvPr id="21" name="テキスト ボックス 11">
              <a:extLst>
                <a:ext uri="{FF2B5EF4-FFF2-40B4-BE49-F238E27FC236}">
                  <a16:creationId xmlns:a16="http://schemas.microsoft.com/office/drawing/2014/main" id="{1A57E931-8690-4A9F-A8AA-6D3A57561380}"/>
                </a:ext>
              </a:extLst>
            </p:cNvPr>
            <p:cNvSpPr txBox="1"/>
            <p:nvPr/>
          </p:nvSpPr>
          <p:spPr>
            <a:xfrm>
              <a:off x="6509001" y="3990910"/>
              <a:ext cx="1291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오류 확인</a:t>
              </a:r>
              <a:r>
                <a:rPr kumimoji="1" lang="en-US" altLang="ko-KR" sz="2000" b="1" dirty="0"/>
                <a:t>!</a:t>
              </a:r>
              <a:endParaRPr kumimoji="1" lang="ja-JP" altLang="en-US" sz="2000" b="1" dirty="0"/>
            </a:p>
          </p:txBody>
        </p:sp>
        <p:sp>
          <p:nvSpPr>
            <p:cNvPr id="26" name="テキスト ボックス 11">
              <a:extLst>
                <a:ext uri="{FF2B5EF4-FFF2-40B4-BE49-F238E27FC236}">
                  <a16:creationId xmlns:a16="http://schemas.microsoft.com/office/drawing/2014/main" id="{5FDD446E-D56D-4EAD-9C95-B6D936184FBF}"/>
                </a:ext>
              </a:extLst>
            </p:cNvPr>
            <p:cNvSpPr txBox="1"/>
            <p:nvPr/>
          </p:nvSpPr>
          <p:spPr>
            <a:xfrm>
              <a:off x="7889212" y="2451222"/>
              <a:ext cx="2975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err="1"/>
                <a:t>크롤링</a:t>
              </a:r>
              <a:r>
                <a:rPr kumimoji="1" lang="ko-KR" altLang="en-US" sz="2000" b="1" dirty="0"/>
                <a:t> 프로세스 모니터링</a:t>
              </a:r>
              <a:endParaRPr kumimoji="1" lang="ja-JP" altLang="en-US" sz="2000" b="1" dirty="0"/>
            </a:p>
          </p:txBody>
        </p:sp>
      </p:grpSp>
      <p:pic>
        <p:nvPicPr>
          <p:cNvPr id="7170" name="Picture 2" descr="중고나라 아이콘에 대한 이미지 검색결과">
            <a:extLst>
              <a:ext uri="{FF2B5EF4-FFF2-40B4-BE49-F238E27FC236}">
                <a16:creationId xmlns:a16="http://schemas.microsoft.com/office/drawing/2014/main" id="{A7E32B42-F9A2-43DA-B542-3E946B05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52" y="2032053"/>
            <a:ext cx="746648" cy="7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DA736DD-C515-4D25-9280-8049265B1F28}"/>
              </a:ext>
            </a:extLst>
          </p:cNvPr>
          <p:cNvSpPr/>
          <p:nvPr/>
        </p:nvSpPr>
        <p:spPr>
          <a:xfrm rot="5400000">
            <a:off x="7100853" y="2926602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2C808F2-FBAB-4D87-BCD4-2FC92ACDE10D}"/>
              </a:ext>
            </a:extLst>
          </p:cNvPr>
          <p:cNvSpPr/>
          <p:nvPr/>
        </p:nvSpPr>
        <p:spPr>
          <a:xfrm rot="5400000">
            <a:off x="7100853" y="4430396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57FF5FC6-3EC9-40D3-9B8D-3328B7A0D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02016" y="3736191"/>
            <a:ext cx="431306" cy="4416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1BBE1A5-D2AD-4F5C-9E0E-E740E6913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2445654-80BD-4B31-B3D9-5E306F61D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709437" y="2087377"/>
            <a:ext cx="615919" cy="6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4403" y="2640246"/>
            <a:ext cx="2138744" cy="212106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7FB209-8B0E-4149-952F-CC4315B1DD2B}"/>
              </a:ext>
            </a:extLst>
          </p:cNvPr>
          <p:cNvGrpSpPr/>
          <p:nvPr/>
        </p:nvGrpSpPr>
        <p:grpSpPr>
          <a:xfrm>
            <a:off x="328107" y="2179355"/>
            <a:ext cx="9211648" cy="4073694"/>
            <a:chOff x="328108" y="2430211"/>
            <a:chExt cx="8709275" cy="4073694"/>
          </a:xfrm>
        </p:grpSpPr>
        <p:sp>
          <p:nvSpPr>
            <p:cNvPr id="17" name="テキスト ボックス 11">
              <a:extLst>
                <a:ext uri="{FF2B5EF4-FFF2-40B4-BE49-F238E27FC236}">
                  <a16:creationId xmlns:a16="http://schemas.microsoft.com/office/drawing/2014/main" id="{3A7FF5BE-5F50-42B6-99D5-0EF12B132F28}"/>
                </a:ext>
              </a:extLst>
            </p:cNvPr>
            <p:cNvSpPr txBox="1"/>
            <p:nvPr/>
          </p:nvSpPr>
          <p:spPr>
            <a:xfrm>
              <a:off x="975161" y="5827240"/>
              <a:ext cx="2005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18" name="テキスト ボックス 12">
              <a:extLst>
                <a:ext uri="{FF2B5EF4-FFF2-40B4-BE49-F238E27FC236}">
                  <a16:creationId xmlns:a16="http://schemas.microsoft.com/office/drawing/2014/main" id="{F4CC5C2E-785A-4EFB-A869-E4DEE580E407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키워드 검색 기반 데이터 수집 </a:t>
              </a:r>
              <a:endParaRPr kumimoji="1" lang="ja-JP" altLang="en-US" sz="1100" dirty="0"/>
            </a:p>
          </p:txBody>
        </p:sp>
        <p:sp>
          <p:nvSpPr>
            <p:cNvPr id="19" name="テキスト ボックス 11">
              <a:extLst>
                <a:ext uri="{FF2B5EF4-FFF2-40B4-BE49-F238E27FC236}">
                  <a16:creationId xmlns:a16="http://schemas.microsoft.com/office/drawing/2014/main" id="{78C74C43-7047-4A92-87E5-BE2107DC97BC}"/>
                </a:ext>
              </a:extLst>
            </p:cNvPr>
            <p:cNvSpPr txBox="1"/>
            <p:nvPr/>
          </p:nvSpPr>
          <p:spPr>
            <a:xfrm>
              <a:off x="6427907" y="2430211"/>
              <a:ext cx="1453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키워드 검색</a:t>
              </a:r>
              <a:endParaRPr kumimoji="1" lang="ja-JP" altLang="en-US" sz="2000" b="1" dirty="0"/>
            </a:p>
          </p:txBody>
        </p:sp>
        <p:sp>
          <p:nvSpPr>
            <p:cNvPr id="20" name="テキスト ボックス 11">
              <a:extLst>
                <a:ext uri="{FF2B5EF4-FFF2-40B4-BE49-F238E27FC236}">
                  <a16:creationId xmlns:a16="http://schemas.microsoft.com/office/drawing/2014/main" id="{1B9040E2-4CB9-489C-8E42-8DC797AA331A}"/>
                </a:ext>
              </a:extLst>
            </p:cNvPr>
            <p:cNvSpPr txBox="1"/>
            <p:nvPr/>
          </p:nvSpPr>
          <p:spPr>
            <a:xfrm>
              <a:off x="5633744" y="5526053"/>
              <a:ext cx="3042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텍스트 처리</a:t>
              </a:r>
              <a:r>
                <a:rPr kumimoji="1" lang="en-US" altLang="ko-KR" sz="2000" b="1" dirty="0"/>
                <a:t> </a:t>
              </a:r>
              <a:r>
                <a:rPr kumimoji="1" lang="ko-KR" altLang="en-US" sz="2000" b="1" dirty="0"/>
                <a:t>후 </a:t>
              </a:r>
              <a:r>
                <a:rPr kumimoji="1" lang="en-US" altLang="ko-KR" sz="2000" b="1" dirty="0"/>
                <a:t>DB</a:t>
              </a:r>
              <a:r>
                <a:rPr kumimoji="1" lang="ko-KR" altLang="en-US" sz="2000" b="1" dirty="0"/>
                <a:t>에 저장 </a:t>
              </a:r>
              <a:endParaRPr kumimoji="1" lang="ja-JP" altLang="en-US" sz="2000" b="1" dirty="0"/>
            </a:p>
          </p:txBody>
        </p:sp>
        <p:sp>
          <p:nvSpPr>
            <p:cNvPr id="21" name="テキスト ボックス 11">
              <a:extLst>
                <a:ext uri="{FF2B5EF4-FFF2-40B4-BE49-F238E27FC236}">
                  <a16:creationId xmlns:a16="http://schemas.microsoft.com/office/drawing/2014/main" id="{1A57E931-8690-4A9F-A8AA-6D3A57561380}"/>
                </a:ext>
              </a:extLst>
            </p:cNvPr>
            <p:cNvSpPr txBox="1"/>
            <p:nvPr/>
          </p:nvSpPr>
          <p:spPr>
            <a:xfrm>
              <a:off x="5272197" y="3834172"/>
              <a:ext cx="37651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000" b="1" dirty="0"/>
                <a:t>HTML</a:t>
              </a:r>
              <a:r>
                <a:rPr kumimoji="1" lang="ko-KR" altLang="en-US" sz="2000" b="1" dirty="0"/>
                <a:t> </a:t>
              </a:r>
              <a:r>
                <a:rPr kumimoji="1" lang="en-US" altLang="ko-KR" sz="2000" b="1" dirty="0" err="1"/>
                <a:t>Getvalue</a:t>
              </a:r>
              <a:r>
                <a:rPr kumimoji="1" lang="ko-KR" altLang="en-US" sz="2000" b="1" dirty="0"/>
                <a:t>를 이용한 </a:t>
              </a:r>
              <a:r>
                <a:rPr kumimoji="1" lang="ko-KR" altLang="en-US" sz="2000" b="1" dirty="0" err="1"/>
                <a:t>크롤링</a:t>
              </a:r>
              <a:endParaRPr kumimoji="1" lang="en-US" altLang="ko-KR" sz="2000" b="1" dirty="0"/>
            </a:p>
            <a:p>
              <a:pPr algn="ctr"/>
              <a:r>
                <a:rPr kumimoji="1" lang="en-US" altLang="ja-JP" sz="2000" b="1" dirty="0"/>
                <a:t>-</a:t>
              </a:r>
              <a:r>
                <a:rPr kumimoji="1" lang="ko-KR" altLang="en-US" sz="2000" b="1" dirty="0"/>
                <a:t>가격</a:t>
              </a:r>
              <a:r>
                <a:rPr kumimoji="1" lang="en-US" altLang="ko-KR" sz="2000" b="1" dirty="0"/>
                <a:t>, </a:t>
              </a:r>
              <a:r>
                <a:rPr kumimoji="1" lang="ko-KR" altLang="en-US" sz="2000" b="1" dirty="0"/>
                <a:t>제목</a:t>
              </a:r>
              <a:r>
                <a:rPr kumimoji="1" lang="en-US" altLang="ko-KR" sz="2000" b="1" dirty="0"/>
                <a:t>, </a:t>
              </a:r>
              <a:r>
                <a:rPr kumimoji="1" lang="ko-KR" altLang="en-US" sz="2000" b="1" dirty="0"/>
                <a:t>판매자</a:t>
              </a:r>
              <a:endParaRPr kumimoji="1" lang="ja-JP" altLang="en-US" sz="2000" b="1" dirty="0"/>
            </a:p>
          </p:txBody>
        </p:sp>
      </p:grpSp>
      <p:pic>
        <p:nvPicPr>
          <p:cNvPr id="7170" name="Picture 2" descr="중고나라 아이콘에 대한 이미지 검색결과">
            <a:extLst>
              <a:ext uri="{FF2B5EF4-FFF2-40B4-BE49-F238E27FC236}">
                <a16:creationId xmlns:a16="http://schemas.microsoft.com/office/drawing/2014/main" id="{A7E32B42-F9A2-43DA-B542-3E946B05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0617"/>
            <a:ext cx="746648" cy="7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DA736DD-C515-4D25-9280-8049265B1F28}"/>
              </a:ext>
            </a:extLst>
          </p:cNvPr>
          <p:cNvSpPr/>
          <p:nvPr/>
        </p:nvSpPr>
        <p:spPr>
          <a:xfrm rot="5400000">
            <a:off x="7100853" y="2926602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2C808F2-FBAB-4D87-BCD4-2FC92ACDE10D}"/>
              </a:ext>
            </a:extLst>
          </p:cNvPr>
          <p:cNvSpPr/>
          <p:nvPr/>
        </p:nvSpPr>
        <p:spPr>
          <a:xfrm rot="5400000">
            <a:off x="7100853" y="4430396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57FF5FC6-3EC9-40D3-9B8D-3328B7A0D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129230" y="3655630"/>
            <a:ext cx="431306" cy="441658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8CE527EC-905D-4A20-9AB7-B4BCCB7B3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47836" y="5223562"/>
            <a:ext cx="421415" cy="4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0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785</Words>
  <Application>Microsoft Office PowerPoint</Application>
  <PresentationFormat>와이드스크린</PresentationFormat>
  <Paragraphs>215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JeongHwan</cp:lastModifiedBy>
  <cp:revision>64</cp:revision>
  <dcterms:created xsi:type="dcterms:W3CDTF">2019-06-16T11:26:11Z</dcterms:created>
  <dcterms:modified xsi:type="dcterms:W3CDTF">2019-12-15T18:52:25Z</dcterms:modified>
</cp:coreProperties>
</file>