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94" r:id="rId3"/>
    <p:sldId id="300" r:id="rId4"/>
    <p:sldId id="303" r:id="rId5"/>
    <p:sldId id="311" r:id="rId6"/>
    <p:sldId id="326" r:id="rId7"/>
    <p:sldId id="321" r:id="rId8"/>
    <p:sldId id="322" r:id="rId9"/>
    <p:sldId id="314" r:id="rId10"/>
    <p:sldId id="315" r:id="rId11"/>
    <p:sldId id="316" r:id="rId12"/>
    <p:sldId id="317" r:id="rId13"/>
    <p:sldId id="325" r:id="rId14"/>
    <p:sldId id="329" r:id="rId15"/>
    <p:sldId id="327" r:id="rId16"/>
    <p:sldId id="32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49C3-A982-461A-87F6-9FE7DCCE99FB}" type="doc">
      <dgm:prSet loTypeId="urn:microsoft.com/office/officeart/2005/8/layout/matrix3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4B8FF49-FF69-4DFA-A4AC-AC6389E47A09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rPr>
            <a:t>계정 생성</a:t>
          </a:r>
        </a:p>
      </dgm:t>
    </dgm:pt>
    <dgm:pt modelId="{90B73C88-A10F-4984-9128-029E74C9D3AF}" type="par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055C6470-7C52-458B-81FE-7B9F1044D0E3}" type="sibTrans" cxnId="{A845AA4F-D75D-4341-9C44-11025FAE76B0}">
      <dgm:prSet/>
      <dgm:spPr/>
      <dgm:t>
        <a:bodyPr/>
        <a:lstStyle/>
        <a:p>
          <a:pPr latinLnBrk="1"/>
          <a:endParaRPr lang="ko-KR" altLang="en-US"/>
        </a:p>
      </dgm:t>
    </dgm:pt>
    <dgm:pt modelId="{60F725FC-16A8-4614-AFE8-8143E01EF0CC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sz="1800" b="1" i="0" dirty="0">
              <a:latin typeface="굴림" panose="020B0600000101010101" pitchFamily="50" charset="-127"/>
              <a:ea typeface="굴림" panose="020B0600000101010101" pitchFamily="50" charset="-127"/>
            </a:rPr>
            <a:t>아이템 숍</a:t>
          </a:r>
          <a:endParaRPr lang="en-US" altLang="ko-KR" sz="1800" b="1" i="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C7CCD089-426A-4329-B443-05AF8F9E4ABC}" type="par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C37DB455-3072-4241-863A-47339D431CAD}" type="sibTrans" cxnId="{B493EDDF-8330-4C88-8B05-DBDF0A72A003}">
      <dgm:prSet/>
      <dgm:spPr/>
      <dgm:t>
        <a:bodyPr/>
        <a:lstStyle/>
        <a:p>
          <a:pPr latinLnBrk="1"/>
          <a:endParaRPr lang="ko-KR" altLang="en-US"/>
        </a:p>
      </dgm:t>
    </dgm:pt>
    <dgm:pt modelId="{9F07C9D1-C548-4D7B-BC45-AEEA924039DF}">
      <dgm:prSet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endParaRPr lang="en-US" altLang="ko-KR" sz="1800" b="1" i="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latinLnBrk="1"/>
          <a:r>
            <a:rPr lang="ko-KR" altLang="en-US" sz="1800" b="1" i="0" dirty="0">
              <a:latin typeface="굴림" panose="020B0600000101010101" pitchFamily="50" charset="-127"/>
              <a:ea typeface="굴림" panose="020B0600000101010101" pitchFamily="50" charset="-127"/>
            </a:rPr>
            <a:t>타임 어택</a:t>
          </a:r>
          <a:endParaRPr lang="en-US" altLang="ko-KR" sz="1800" b="1" i="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latinLnBrk="1"/>
          <a:r>
            <a:rPr lang="en-US" altLang="ko-KR" sz="1800" b="1" i="0" dirty="0">
              <a:latin typeface="굴림" panose="020B0600000101010101" pitchFamily="50" charset="-127"/>
              <a:ea typeface="굴림" panose="020B0600000101010101" pitchFamily="50" charset="-127"/>
            </a:rPr>
            <a:t>&amp; </a:t>
          </a:r>
          <a:r>
            <a:rPr lang="ko-KR" altLang="en-US" sz="1800" b="1" i="0" dirty="0">
              <a:latin typeface="굴림" panose="020B0600000101010101" pitchFamily="50" charset="-127"/>
              <a:ea typeface="굴림" panose="020B0600000101010101" pitchFamily="50" charset="-127"/>
            </a:rPr>
            <a:t>비행기 </a:t>
          </a:r>
          <a:endParaRPr lang="en-US" altLang="ko-KR" sz="1800" b="1" i="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latinLnBrk="1"/>
          <a:r>
            <a:rPr lang="ko-KR" altLang="en-US" sz="1800" b="1" i="0" dirty="0">
              <a:latin typeface="굴림" panose="020B0600000101010101" pitchFamily="50" charset="-127"/>
              <a:ea typeface="굴림" panose="020B0600000101010101" pitchFamily="50" charset="-127"/>
            </a:rPr>
            <a:t> </a:t>
          </a:r>
        </a:p>
      </dgm:t>
    </dgm:pt>
    <dgm:pt modelId="{AE4A5FB9-EC46-45DD-B3D1-AC5CFD814FF3}" type="par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606C27D1-3158-45B2-8DCC-0BE27B529EEC}" type="sibTrans" cxnId="{17F2784A-30AD-47B9-8781-84A40AFE35DF}">
      <dgm:prSet/>
      <dgm:spPr/>
      <dgm:t>
        <a:bodyPr/>
        <a:lstStyle/>
        <a:p>
          <a:pPr latinLnBrk="1"/>
          <a:endParaRPr lang="ko-KR" altLang="en-US"/>
        </a:p>
      </dgm:t>
    </dgm:pt>
    <dgm:pt modelId="{9F3A254E-2783-4F29-91BB-F290AD58F11A}">
      <dgm:prSet phldrT="[텍스트]" custT="1"/>
      <dgm:spPr>
        <a:ln w="3175"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rPr>
            <a:t>1P / 2P</a:t>
          </a:r>
        </a:p>
      </dgm:t>
    </dgm:pt>
    <dgm:pt modelId="{DAC89E9C-4B61-4BDD-8A58-5B37D0C1DF4C}" type="par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54DCB18-FF2B-498F-8F80-E97E7EC1B72F}" type="sibTrans" cxnId="{D12C4395-BA01-4257-9C48-E60136A0B040}">
      <dgm:prSet/>
      <dgm:spPr/>
      <dgm:t>
        <a:bodyPr/>
        <a:lstStyle/>
        <a:p>
          <a:pPr latinLnBrk="1"/>
          <a:endParaRPr lang="ko-KR" altLang="en-US"/>
        </a:p>
      </dgm:t>
    </dgm:pt>
    <dgm:pt modelId="{E9F0536C-68BD-47C8-B115-C742533E974C}" type="pres">
      <dgm:prSet presAssocID="{977849C3-A982-461A-87F6-9FE7DCCE99FB}" presName="matrix" presStyleCnt="0">
        <dgm:presLayoutVars>
          <dgm:chMax val="1"/>
          <dgm:dir/>
          <dgm:resizeHandles val="exact"/>
        </dgm:presLayoutVars>
      </dgm:prSet>
      <dgm:spPr/>
    </dgm:pt>
    <dgm:pt modelId="{70958335-64AD-4D5A-AE6D-8DE1E46F5256}" type="pres">
      <dgm:prSet presAssocID="{977849C3-A982-461A-87F6-9FE7DCCE99FB}" presName="diamond" presStyleLbl="bgShp" presStyleIdx="0" presStyleCnt="1"/>
      <dgm:spPr/>
    </dgm:pt>
    <dgm:pt modelId="{33BA69A0-DBF1-416F-91AF-2A4C8850BED1}" type="pres">
      <dgm:prSet presAssocID="{977849C3-A982-461A-87F6-9FE7DCCE99F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8E631D3-A19F-4C89-8A89-B5C0E2D129C4}" type="pres">
      <dgm:prSet presAssocID="{977849C3-A982-461A-87F6-9FE7DCCE99F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C400-E84B-4493-A900-75E9AACF2914}" type="pres">
      <dgm:prSet presAssocID="{977849C3-A982-461A-87F6-9FE7DCCE99F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B68422-94DE-49E5-8BEE-8631FCEB91F8}" type="pres">
      <dgm:prSet presAssocID="{977849C3-A982-461A-87F6-9FE7DCCE99F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FB45367-2054-4BF3-9714-C85D53138677}" type="presOf" srcId="{9F07C9D1-C548-4D7B-BC45-AEEA924039DF}" destId="{14B68422-94DE-49E5-8BEE-8631FCEB91F8}" srcOrd="0" destOrd="0" presId="urn:microsoft.com/office/officeart/2005/8/layout/matrix3"/>
    <dgm:cxn modelId="{17F2784A-30AD-47B9-8781-84A40AFE35DF}" srcId="{977849C3-A982-461A-87F6-9FE7DCCE99FB}" destId="{9F07C9D1-C548-4D7B-BC45-AEEA924039DF}" srcOrd="3" destOrd="0" parTransId="{AE4A5FB9-EC46-45DD-B3D1-AC5CFD814FF3}" sibTransId="{606C27D1-3158-45B2-8DCC-0BE27B529EEC}"/>
    <dgm:cxn modelId="{A845AA4F-D75D-4341-9C44-11025FAE76B0}" srcId="{977849C3-A982-461A-87F6-9FE7DCCE99FB}" destId="{24B8FF49-FF69-4DFA-A4AC-AC6389E47A09}" srcOrd="0" destOrd="0" parTransId="{90B73C88-A10F-4984-9128-029E74C9D3AF}" sibTransId="{055C6470-7C52-458B-81FE-7B9F1044D0E3}"/>
    <dgm:cxn modelId="{06487954-903A-4221-99D2-24CB34DFCFBF}" type="presOf" srcId="{60F725FC-16A8-4614-AFE8-8143E01EF0CC}" destId="{7BABC400-E84B-4493-A900-75E9AACF2914}" srcOrd="0" destOrd="0" presId="urn:microsoft.com/office/officeart/2005/8/layout/matrix3"/>
    <dgm:cxn modelId="{21A0BA79-999F-4E15-9CAF-E18D8AE5D22E}" type="presOf" srcId="{24B8FF49-FF69-4DFA-A4AC-AC6389E47A09}" destId="{33BA69A0-DBF1-416F-91AF-2A4C8850BED1}" srcOrd="0" destOrd="0" presId="urn:microsoft.com/office/officeart/2005/8/layout/matrix3"/>
    <dgm:cxn modelId="{AB524791-DA76-4748-89F6-ED3420706A4B}" type="presOf" srcId="{9F3A254E-2783-4F29-91BB-F290AD58F11A}" destId="{58E631D3-A19F-4C89-8A89-B5C0E2D129C4}" srcOrd="0" destOrd="0" presId="urn:microsoft.com/office/officeart/2005/8/layout/matrix3"/>
    <dgm:cxn modelId="{D12C4395-BA01-4257-9C48-E60136A0B040}" srcId="{977849C3-A982-461A-87F6-9FE7DCCE99FB}" destId="{9F3A254E-2783-4F29-91BB-F290AD58F11A}" srcOrd="1" destOrd="0" parTransId="{DAC89E9C-4B61-4BDD-8A58-5B37D0C1DF4C}" sibTransId="{E54DCB18-FF2B-498F-8F80-E97E7EC1B72F}"/>
    <dgm:cxn modelId="{B493EDDF-8330-4C88-8B05-DBDF0A72A003}" srcId="{977849C3-A982-461A-87F6-9FE7DCCE99FB}" destId="{60F725FC-16A8-4614-AFE8-8143E01EF0CC}" srcOrd="2" destOrd="0" parTransId="{C7CCD089-426A-4329-B443-05AF8F9E4ABC}" sibTransId="{C37DB455-3072-4241-863A-47339D431CAD}"/>
    <dgm:cxn modelId="{BEF186FF-03E1-4989-A623-C94D49DB73B7}" type="presOf" srcId="{977849C3-A982-461A-87F6-9FE7DCCE99FB}" destId="{E9F0536C-68BD-47C8-B115-C742533E974C}" srcOrd="0" destOrd="0" presId="urn:microsoft.com/office/officeart/2005/8/layout/matrix3"/>
    <dgm:cxn modelId="{229BD5FA-C494-4377-9BB8-5B0727185895}" type="presParOf" srcId="{E9F0536C-68BD-47C8-B115-C742533E974C}" destId="{70958335-64AD-4D5A-AE6D-8DE1E46F5256}" srcOrd="0" destOrd="0" presId="urn:microsoft.com/office/officeart/2005/8/layout/matrix3"/>
    <dgm:cxn modelId="{881EC66B-DBFB-4418-8363-77BEE19F3BBA}" type="presParOf" srcId="{E9F0536C-68BD-47C8-B115-C742533E974C}" destId="{33BA69A0-DBF1-416F-91AF-2A4C8850BED1}" srcOrd="1" destOrd="0" presId="urn:microsoft.com/office/officeart/2005/8/layout/matrix3"/>
    <dgm:cxn modelId="{378E286D-BE9A-4B37-B05C-DEBA4AC68FA2}" type="presParOf" srcId="{E9F0536C-68BD-47C8-B115-C742533E974C}" destId="{58E631D3-A19F-4C89-8A89-B5C0E2D129C4}" srcOrd="2" destOrd="0" presId="urn:microsoft.com/office/officeart/2005/8/layout/matrix3"/>
    <dgm:cxn modelId="{151178B2-12FE-4E1A-AF36-6EDA46186AFD}" type="presParOf" srcId="{E9F0536C-68BD-47C8-B115-C742533E974C}" destId="{7BABC400-E84B-4493-A900-75E9AACF2914}" srcOrd="3" destOrd="0" presId="urn:microsoft.com/office/officeart/2005/8/layout/matrix3"/>
    <dgm:cxn modelId="{8D8DEC19-AFCE-4D5A-9C8C-5A9AF8B24F84}" type="presParOf" srcId="{E9F0536C-68BD-47C8-B115-C742533E974C}" destId="{14B68422-94DE-49E5-8BEE-8631FCEB91F8}" srcOrd="4" destOrd="0" presId="urn:microsoft.com/office/officeart/2005/8/layout/matrix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8335-64AD-4D5A-AE6D-8DE1E46F5256}">
      <dsp:nvSpPr>
        <dsp:cNvPr id="0" name=""/>
        <dsp:cNvSpPr/>
      </dsp:nvSpPr>
      <dsp:spPr>
        <a:xfrm>
          <a:off x="1000224" y="0"/>
          <a:ext cx="3904208" cy="3904208"/>
        </a:xfrm>
        <a:prstGeom prst="diamond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69A0-DBF1-416F-91AF-2A4C8850BED1}">
      <dsp:nvSpPr>
        <dsp:cNvPr id="0" name=""/>
        <dsp:cNvSpPr/>
      </dsp:nvSpPr>
      <dsp:spPr>
        <a:xfrm>
          <a:off x="1371123" y="370899"/>
          <a:ext cx="1522641" cy="15226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kern="1200" dirty="0">
              <a:latin typeface="굴림" panose="020B0600000101010101" pitchFamily="50" charset="-127"/>
              <a:ea typeface="굴림" panose="020B0600000101010101" pitchFamily="50" charset="-127"/>
            </a:rPr>
            <a:t>계정 생성</a:t>
          </a:r>
        </a:p>
      </dsp:txBody>
      <dsp:txXfrm>
        <a:off x="1445452" y="445228"/>
        <a:ext cx="1373983" cy="1373983"/>
      </dsp:txXfrm>
    </dsp:sp>
    <dsp:sp modelId="{58E631D3-A19F-4C89-8A89-B5C0E2D129C4}">
      <dsp:nvSpPr>
        <dsp:cNvPr id="0" name=""/>
        <dsp:cNvSpPr/>
      </dsp:nvSpPr>
      <dsp:spPr>
        <a:xfrm>
          <a:off x="3010891" y="370899"/>
          <a:ext cx="1522641" cy="15226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굴림" panose="020B0600000101010101" pitchFamily="50" charset="-127"/>
              <a:ea typeface="굴림" panose="020B0600000101010101" pitchFamily="50" charset="-127"/>
            </a:rPr>
            <a:t>1P / 2P</a:t>
          </a:r>
        </a:p>
      </dsp:txBody>
      <dsp:txXfrm>
        <a:off x="3085220" y="445228"/>
        <a:ext cx="1373983" cy="1373983"/>
      </dsp:txXfrm>
    </dsp:sp>
    <dsp:sp modelId="{7BABC400-E84B-4493-A900-75E9AACF2914}">
      <dsp:nvSpPr>
        <dsp:cNvPr id="0" name=""/>
        <dsp:cNvSpPr/>
      </dsp:nvSpPr>
      <dsp:spPr>
        <a:xfrm>
          <a:off x="1371123" y="2010667"/>
          <a:ext cx="1522641" cy="15226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굴림" panose="020B0600000101010101" pitchFamily="50" charset="-127"/>
              <a:ea typeface="굴림" panose="020B0600000101010101" pitchFamily="50" charset="-127"/>
            </a:rPr>
            <a:t>아이템 숍</a:t>
          </a:r>
          <a:endParaRPr lang="en-US" altLang="ko-KR" sz="1800" b="1" i="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445452" y="2084996"/>
        <a:ext cx="1373983" cy="1373983"/>
      </dsp:txXfrm>
    </dsp:sp>
    <dsp:sp modelId="{14B68422-94DE-49E5-8BEE-8631FCEB91F8}">
      <dsp:nvSpPr>
        <dsp:cNvPr id="0" name=""/>
        <dsp:cNvSpPr/>
      </dsp:nvSpPr>
      <dsp:spPr>
        <a:xfrm>
          <a:off x="3010891" y="2010667"/>
          <a:ext cx="1522641" cy="15226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1" i="0" kern="120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굴림" panose="020B0600000101010101" pitchFamily="50" charset="-127"/>
              <a:ea typeface="굴림" panose="020B0600000101010101" pitchFamily="50" charset="-127"/>
            </a:rPr>
            <a:t>타임 어택</a:t>
          </a:r>
          <a:endParaRPr lang="en-US" altLang="ko-KR" sz="1800" b="1" i="0" kern="120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i="0" kern="1200" dirty="0">
              <a:latin typeface="굴림" panose="020B0600000101010101" pitchFamily="50" charset="-127"/>
              <a:ea typeface="굴림" panose="020B0600000101010101" pitchFamily="50" charset="-127"/>
            </a:rPr>
            <a:t>&amp; </a:t>
          </a:r>
          <a:r>
            <a:rPr lang="ko-KR" altLang="en-US" sz="1800" b="1" i="0" kern="1200" dirty="0">
              <a:latin typeface="굴림" panose="020B0600000101010101" pitchFamily="50" charset="-127"/>
              <a:ea typeface="굴림" panose="020B0600000101010101" pitchFamily="50" charset="-127"/>
            </a:rPr>
            <a:t>비행기 </a:t>
          </a:r>
          <a:endParaRPr lang="en-US" altLang="ko-KR" sz="1800" b="1" i="0" kern="1200" dirty="0">
            <a:latin typeface="굴림" panose="020B0600000101010101" pitchFamily="50" charset="-127"/>
            <a:ea typeface="굴림" panose="020B0600000101010101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b="1" i="0" kern="1200" dirty="0">
              <a:latin typeface="굴림" panose="020B0600000101010101" pitchFamily="50" charset="-127"/>
              <a:ea typeface="굴림" panose="020B0600000101010101" pitchFamily="50" charset="-127"/>
            </a:rPr>
            <a:t> </a:t>
          </a:r>
        </a:p>
      </dsp:txBody>
      <dsp:txXfrm>
        <a:off x="3085220" y="2084996"/>
        <a:ext cx="1373983" cy="137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8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5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23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45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166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2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9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9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8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99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codester.com/tutorials/python/11784/python-pygame-simple-main-menu-selec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-projects.org/simple-inventory-system-in-python-with-source-code/" TargetMode="External"/><Relationship Id="rId5" Type="http://schemas.openxmlformats.org/officeDocument/2006/relationships/hyperlink" Target="https://www.dreamincode.net/forums/topic/395940-a-highscore-module-for-pygame/" TargetMode="External"/><Relationship Id="rId4" Type="http://schemas.openxmlformats.org/officeDocument/2006/relationships/hyperlink" Target="https://stackoverflow.com/questions/55197410/item-class-in-text-adventure-game-pyth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nasu0210&amp;logNo=220737052435&amp;parentCategoryNo=&amp;categoryNo=66&amp;viewDate=&amp;isShowPopularPosts=false&amp;from=post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ustinLowery/Tetris-Clone" TargetMode="External"/><Relationship Id="rId5" Type="http://schemas.openxmlformats.org/officeDocument/2006/relationships/hyperlink" Target="https://codeday.me/ko/qa/20190620/837511.html" TargetMode="External"/><Relationship Id="rId4" Type="http://schemas.openxmlformats.org/officeDocument/2006/relationships/hyperlink" Target="https://code-examples.net/ko/q/173ed5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2k20/Tetri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lorblender.com/" TargetMode="External"/><Relationship Id="rId5" Type="http://schemas.openxmlformats.org/officeDocument/2006/relationships/hyperlink" Target="https://color.adobe.com/ko/create/color-wheel/" TargetMode="External"/><Relationship Id="rId4" Type="http://schemas.openxmlformats.org/officeDocument/2006/relationships/hyperlink" Target="https://github.com/xuyuwei/tetris-battl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hon/OSD_ga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88688" y="1511941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OSSP </a:t>
            </a:r>
            <a:r>
              <a:rPr lang="ko-KR" altLang="ko-KR" sz="4800" b="1" dirty="0"/>
              <a:t>제안서</a:t>
            </a:r>
            <a:endParaRPr lang="ko-KR" altLang="ko-KR" sz="4800" dirty="0"/>
          </a:p>
        </p:txBody>
      </p:sp>
      <p:sp>
        <p:nvSpPr>
          <p:cNvPr id="10" name="타원 9"/>
          <p:cNvSpPr/>
          <p:nvPr/>
        </p:nvSpPr>
        <p:spPr>
          <a:xfrm>
            <a:off x="7164288" y="2671891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7544" y="2671891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87824" y="558924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</a:rPr>
              <a:t>철학과 </a:t>
            </a:r>
            <a:r>
              <a:rPr lang="en-US" altLang="ko-KR" dirty="0">
                <a:solidFill>
                  <a:schemeClr val="bg1"/>
                </a:solidFill>
              </a:rPr>
              <a:t>   2014113236 </a:t>
            </a:r>
            <a:r>
              <a:rPr lang="ko-KR" altLang="ko-KR" dirty="0">
                <a:solidFill>
                  <a:schemeClr val="bg1"/>
                </a:solidFill>
              </a:rPr>
              <a:t>지정원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2017110496 </a:t>
            </a:r>
            <a:r>
              <a:rPr lang="ko-KR" altLang="ko-KR" dirty="0">
                <a:solidFill>
                  <a:schemeClr val="bg1"/>
                </a:solidFill>
              </a:rPr>
              <a:t>오희정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2017110514 </a:t>
            </a:r>
            <a:r>
              <a:rPr lang="ko-KR" altLang="ko-KR" dirty="0">
                <a:solidFill>
                  <a:schemeClr val="bg1"/>
                </a:solidFill>
              </a:rPr>
              <a:t>이일영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Ⅵ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역할 분배</a:t>
            </a:r>
            <a:endParaRPr lang="ko-KR" altLang="ko-KR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6" name="직사각형 5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355844" y="1628800"/>
            <a:ext cx="8207648" cy="4053275"/>
            <a:chOff x="332722" y="1377985"/>
            <a:chExt cx="8207648" cy="4053275"/>
          </a:xfrm>
        </p:grpSpPr>
        <p:sp>
          <p:nvSpPr>
            <p:cNvPr id="2" name="직사각형 1"/>
            <p:cNvSpPr/>
            <p:nvPr/>
          </p:nvSpPr>
          <p:spPr>
            <a:xfrm>
              <a:off x="3458715" y="3611210"/>
              <a:ext cx="2618170" cy="1486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소스 분석 및 해설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소스 응용 및 코딩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디버깅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발표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2" descr="사람 픽토그램에 대한 이미지 검색결과"/>
            <p:cNvPicPr>
              <a:picLocks noChangeAspect="1" noChangeArrowheads="1"/>
            </p:cNvPicPr>
            <p:nvPr/>
          </p:nvPicPr>
          <p:blipFill>
            <a:blip r:embed="rId3" cstate="print"/>
            <a:srcRect l="26893" r="49202" b="46815"/>
            <a:stretch>
              <a:fillRect/>
            </a:stretch>
          </p:blipFill>
          <p:spPr bwMode="auto">
            <a:xfrm>
              <a:off x="1312735" y="1377987"/>
              <a:ext cx="852902" cy="1492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pic>
          <p:nvPicPr>
            <p:cNvPr id="14" name="Picture 2" descr="사람 픽토그램에 대한 이미지 검색결과"/>
            <p:cNvPicPr>
              <a:picLocks noChangeAspect="1" noChangeArrowheads="1"/>
            </p:cNvPicPr>
            <p:nvPr/>
          </p:nvPicPr>
          <p:blipFill>
            <a:blip r:embed="rId3" cstate="print"/>
            <a:srcRect l="26893" r="49202" b="46815"/>
            <a:stretch>
              <a:fillRect/>
            </a:stretch>
          </p:blipFill>
          <p:spPr bwMode="auto">
            <a:xfrm>
              <a:off x="4115210" y="1377986"/>
              <a:ext cx="852902" cy="1492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pic>
          <p:nvPicPr>
            <p:cNvPr id="15" name="Picture 2" descr="사람 픽토그램에 대한 이미지 검색결과"/>
            <p:cNvPicPr>
              <a:picLocks noChangeAspect="1" noChangeArrowheads="1"/>
            </p:cNvPicPr>
            <p:nvPr/>
          </p:nvPicPr>
          <p:blipFill>
            <a:blip r:embed="rId3" cstate="print"/>
            <a:srcRect l="26893" r="49202" b="46815"/>
            <a:stretch>
              <a:fillRect/>
            </a:stretch>
          </p:blipFill>
          <p:spPr bwMode="auto">
            <a:xfrm>
              <a:off x="6948264" y="1377985"/>
              <a:ext cx="852902" cy="1492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</p:pic>
        <p:sp>
          <p:nvSpPr>
            <p:cNvPr id="17" name="직사각형 16"/>
            <p:cNvSpPr/>
            <p:nvPr/>
          </p:nvSpPr>
          <p:spPr>
            <a:xfrm>
              <a:off x="332722" y="3245149"/>
              <a:ext cx="3165592" cy="2186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ko-KR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en-US" sz="1600" kern="100" dirty="0">
                  <a:latin typeface="+mn-ea"/>
                  <a:cs typeface="Times New Roman" panose="02020603050405020304" pitchFamily="18" charset="0"/>
                </a:rPr>
                <a:t>소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스 응용 및 코딩</a:t>
              </a: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 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디버깅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발표</a:t>
              </a:r>
              <a:endParaRPr lang="en-US" altLang="ko-KR" sz="1600" b="1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GUI &amp; 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    Background &amp; Sound effect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209059" y="3245149"/>
              <a:ext cx="2331311" cy="1852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ko-KR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소스 응용 및 코딩</a:t>
              </a: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디버깅</a:t>
              </a:r>
              <a:endParaRPr lang="en-US" altLang="ko-KR" sz="1600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발표</a:t>
              </a:r>
              <a:endParaRPr lang="en-US" altLang="ko-KR" sz="1600" b="1" kern="100" dirty="0">
                <a:latin typeface="+mn-ea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sz="1600" dirty="0"/>
                <a:t> ✓ 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보고서 및</a:t>
              </a:r>
              <a:r>
                <a:rPr lang="en-US" altLang="ko-KR" sz="1600" kern="100" dirty="0">
                  <a:latin typeface="+mn-ea"/>
                  <a:cs typeface="Times New Roman" panose="02020603050405020304" pitchFamily="18" charset="0"/>
                </a:rPr>
                <a:t> PPT</a:t>
              </a:r>
              <a:r>
                <a:rPr lang="ko-KR" altLang="ko-KR" sz="1600" kern="100" dirty="0">
                  <a:latin typeface="+mn-ea"/>
                  <a:cs typeface="Times New Roman" panose="02020603050405020304" pitchFamily="18" charset="0"/>
                </a:rPr>
                <a:t>작성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009623" y="2698549"/>
              <a:ext cx="911493" cy="787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지정원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53008" y="2683016"/>
              <a:ext cx="911493" cy="787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오희정</a:t>
              </a: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17568" y="2698549"/>
              <a:ext cx="911493" cy="787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ko-KR" altLang="en-US" kern="100" dirty="0">
                  <a:latin typeface="맑은 고딕" panose="020B0503020000020004" pitchFamily="50" charset="-127"/>
                  <a:cs typeface="Times New Roman" panose="02020603050405020304" pitchFamily="18" charset="0"/>
                </a:rPr>
                <a:t>이일영</a:t>
              </a: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05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 </a:t>
            </a:r>
            <a:r>
              <a:rPr lang="ko-KR" altLang="ko-KR" sz="2000" b="1" dirty="0"/>
              <a:t>Ⅶ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타임라인</a:t>
            </a:r>
            <a:endParaRPr lang="ko-KR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1375659"/>
            <a:ext cx="7380820" cy="374441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26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Ⅷ</a:t>
            </a:r>
            <a:r>
              <a:rPr lang="en-US" altLang="ko-KR" sz="2000" b="1" dirty="0"/>
              <a:t>.. </a:t>
            </a:r>
            <a:r>
              <a:rPr lang="ko-KR" altLang="ko-KR" sz="2000" b="1" dirty="0"/>
              <a:t>예상 결과</a:t>
            </a:r>
            <a:endParaRPr lang="ko-KR" altLang="ko-KR" sz="2000" dirty="0"/>
          </a:p>
        </p:txBody>
      </p:sp>
      <p:pic>
        <p:nvPicPr>
          <p:cNvPr id="10" name="그림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t="1869" r="96" b="-642"/>
          <a:stretch/>
        </p:blipFill>
        <p:spPr bwMode="auto">
          <a:xfrm>
            <a:off x="1619344" y="1467956"/>
            <a:ext cx="2819400" cy="380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48" y="1432253"/>
            <a:ext cx="2743835" cy="3876675"/>
          </a:xfrm>
          <a:prstGeom prst="rect">
            <a:avLst/>
          </a:prstGeom>
        </p:spPr>
      </p:pic>
      <p:sp>
        <p:nvSpPr>
          <p:cNvPr id="12" name="갈매기형 수장 11"/>
          <p:cNvSpPr/>
          <p:nvPr/>
        </p:nvSpPr>
        <p:spPr>
          <a:xfrm>
            <a:off x="4414492" y="3082559"/>
            <a:ext cx="360040" cy="576064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6" name="직사각형 5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847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Ⅸ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참고 자료</a:t>
            </a:r>
            <a:endParaRPr lang="ko-KR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427434" y="1480132"/>
            <a:ext cx="8640960" cy="415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메인 메뉴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 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3"/>
              </a:rPr>
              <a:t>https://www.sourcecodester.com/tutorials/python/11784/python-pygame-simple-main-menu-selection.html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로그인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로그아웃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4"/>
              </a:rPr>
              <a:t>https://stackoverflow.com/questions/55197410/item-class-in-text-adventure-game-python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하이스코어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top10&gt;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5"/>
              </a:rPr>
              <a:t>https://www.dreamincode.net/forums/topic/395940-a-highscore-module-for-pygame/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아이템 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인벤토리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코인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(https://lemmasoft.renai.us/forums/viewtopic.php?t=43500)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(https://www.renpy.org/wiki/renpy/doc/cookbook/Inventory_and_Money_System) 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6"/>
              </a:rPr>
              <a:t>https://code-projects.org/simple-inventory-system-in-python-with-source-code/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3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Ⅸ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참고 자료</a:t>
            </a:r>
            <a:endParaRPr lang="ko-KR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427434" y="1521119"/>
            <a:ext cx="8640960" cy="3618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타임 어택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1. threading 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모듈 활용</a:t>
            </a: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3"/>
              </a:rPr>
              <a:t>http://blog.naver.com/PostView.nhn?blogId=nasu0210&amp;logNo=220737052435&amp;parentCategoryNo=&amp;categoryNo=66&amp;viewDate=&amp;isShowPopularPosts=false&amp;from=postView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파이썬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특정시간 실행</a:t>
            </a: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4"/>
              </a:rPr>
              <a:t>https://code-examples.net/ko/q/173ed5c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비행기 방해물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5"/>
              </a:rPr>
              <a:t>https://codeday.me/ko/qa/20190620/837511.html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블럭이미지로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그린 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테트리스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6"/>
              </a:rPr>
              <a:t>https://github.com/AustinLowery/Tetris-Clone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40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Ⅸ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참고 자료</a:t>
            </a:r>
            <a:endParaRPr lang="ko-KR" altLang="ko-KR" sz="2000" dirty="0"/>
          </a:p>
        </p:txBody>
      </p:sp>
      <p:sp>
        <p:nvSpPr>
          <p:cNvPr id="3" name="직사각형 2"/>
          <p:cNvSpPr/>
          <p:nvPr/>
        </p:nvSpPr>
        <p:spPr>
          <a:xfrm>
            <a:off x="427434" y="1413696"/>
            <a:ext cx="7758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테트리스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2P 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구현 및 배경음악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3"/>
              </a:rPr>
              <a:t>https://github.com/Sahil2k20/Tetris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테트리스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2P 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구현 완성도 높이기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4"/>
              </a:rPr>
              <a:t>https://github.com/xuyuwei/tetris-battle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ko-KR" altLang="ko-KR" sz="1200" kern="1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블럭</a:t>
            </a:r>
            <a:r>
              <a:rPr lang="ko-KR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색상</a:t>
            </a: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 RGB&gt;</a:t>
            </a: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5"/>
              </a:rPr>
              <a:t>https://color.adobe.com/ko/create/color-wheel/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  <a:hlinkClick r:id="rId6"/>
              </a:rPr>
              <a:t>http://www.colorblender.com/</a:t>
            </a:r>
            <a:endParaRPr lang="en-US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ko-KR" altLang="ko-KR" sz="1200" kern="100" dirty="0">
              <a:solidFill>
                <a:schemeClr val="bg1">
                  <a:lumMod val="50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356992"/>
            <a:ext cx="9144000" cy="35010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88688" y="1511941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감사합니다</a:t>
            </a:r>
            <a:endParaRPr lang="ko-KR" altLang="ko-KR" sz="4800" dirty="0"/>
          </a:p>
        </p:txBody>
      </p:sp>
      <p:sp>
        <p:nvSpPr>
          <p:cNvPr id="10" name="타원 9"/>
          <p:cNvSpPr/>
          <p:nvPr/>
        </p:nvSpPr>
        <p:spPr>
          <a:xfrm>
            <a:off x="7308304" y="270892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67544" y="270892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87824" y="5589240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>
                <a:solidFill>
                  <a:schemeClr val="bg1"/>
                </a:solidFill>
              </a:rPr>
              <a:t>철학과 </a:t>
            </a:r>
            <a:r>
              <a:rPr lang="en-US" altLang="ko-KR" dirty="0">
                <a:solidFill>
                  <a:schemeClr val="bg1"/>
                </a:solidFill>
              </a:rPr>
              <a:t>   2014113236 </a:t>
            </a:r>
            <a:r>
              <a:rPr lang="ko-KR" altLang="ko-KR" dirty="0">
                <a:solidFill>
                  <a:schemeClr val="bg1"/>
                </a:solidFill>
              </a:rPr>
              <a:t>지정원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2017110496 </a:t>
            </a:r>
            <a:r>
              <a:rPr lang="ko-KR" altLang="ko-KR" dirty="0">
                <a:solidFill>
                  <a:schemeClr val="bg1"/>
                </a:solidFill>
              </a:rPr>
              <a:t>오희정</a:t>
            </a:r>
          </a:p>
          <a:p>
            <a:r>
              <a:rPr lang="ko-KR" altLang="ko-KR" dirty="0">
                <a:solidFill>
                  <a:schemeClr val="bg1"/>
                </a:solidFill>
              </a:rPr>
              <a:t>통계학과 </a:t>
            </a:r>
            <a:r>
              <a:rPr lang="en-US" altLang="ko-KR" dirty="0">
                <a:solidFill>
                  <a:schemeClr val="bg1"/>
                </a:solidFill>
              </a:rPr>
              <a:t>2017110514 </a:t>
            </a:r>
            <a:r>
              <a:rPr lang="ko-KR" altLang="ko-KR" dirty="0">
                <a:solidFill>
                  <a:schemeClr val="bg1"/>
                </a:solidFill>
              </a:rPr>
              <a:t>이일영</a:t>
            </a:r>
          </a:p>
        </p:txBody>
      </p:sp>
    </p:spTree>
    <p:extLst>
      <p:ext uri="{BB962C8B-B14F-4D97-AF65-F5344CB8AC3E}">
        <p14:creationId xmlns:p14="http://schemas.microsoft.com/office/powerpoint/2010/main" val="4218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481" y="3404121"/>
            <a:ext cx="4616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 err="1"/>
              <a:t>alchon</a:t>
            </a:r>
            <a:r>
              <a:rPr lang="en-US" altLang="ko-KR" dirty="0"/>
              <a:t>/</a:t>
            </a:r>
            <a:r>
              <a:rPr lang="en-US" altLang="ko-KR" dirty="0" err="1"/>
              <a:t>OSD_game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https://github.com/alchon/OSD_game</a:t>
            </a:r>
            <a:r>
              <a:rPr lang="en-US" altLang="ko-KR" dirty="0"/>
              <a:t>)</a:t>
            </a:r>
          </a:p>
          <a:p>
            <a:endParaRPr lang="ko-KR" altLang="ko-KR" dirty="0"/>
          </a:p>
          <a:p>
            <a:r>
              <a:rPr lang="ko-KR" altLang="en-US" dirty="0"/>
              <a:t>▷</a:t>
            </a:r>
            <a:r>
              <a:rPr lang="en-US" altLang="ko-KR" dirty="0"/>
              <a:t>Board.py(331 lines)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Tetris.py(108 lines)</a:t>
            </a:r>
          </a:p>
          <a:p>
            <a:r>
              <a:rPr lang="ko-KR" altLang="en-US" dirty="0"/>
              <a:t>▷</a:t>
            </a:r>
            <a:r>
              <a:rPr lang="en-US" altLang="ko-KR" dirty="0"/>
              <a:t>Piece.py(67 lines) </a:t>
            </a:r>
            <a:endParaRPr lang="ko-KR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Ⅰ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기존 프로젝트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소개 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69" y="1196752"/>
            <a:ext cx="2892535" cy="39616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Ⅰ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기존 프로젝트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소개 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8" name="직사각형 7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/>
          <p:nvPr/>
        </p:nvPicPr>
        <p:blipFill rotWithShape="1">
          <a:blip r:embed="rId3"/>
          <a:srcRect t="1894" r="-575"/>
          <a:stretch/>
        </p:blipFill>
        <p:spPr bwMode="auto">
          <a:xfrm>
            <a:off x="1589023" y="1331658"/>
            <a:ext cx="5863297" cy="44761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25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49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Ⅱ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기존 프로젝트의 장∙단점</a:t>
            </a:r>
            <a:endParaRPr lang="ko-KR" altLang="en-US" sz="2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3251"/>
              </p:ext>
            </p:extLst>
          </p:nvPr>
        </p:nvGraphicFramePr>
        <p:xfrm>
          <a:off x="1025606" y="1760593"/>
          <a:ext cx="7020780" cy="3468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90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</a:rPr>
                        <a:t>장점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</a:rPr>
                        <a:t>단점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95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타 언어에 비해 간결한 코드 작성으로 </a:t>
                      </a: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높은 가독성</a:t>
                      </a: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다양한 라이브러리와 모듈 제공으로 </a:t>
                      </a: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245360" algn="l"/>
                        </a:tabLs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높은 완성도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과도한 스킬 이벤트 효과로 </a:t>
                      </a: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긴장감 저해</a:t>
                      </a: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alt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랭킹 기능</a:t>
                      </a:r>
                      <a:r>
                        <a:rPr lang="en-US" alt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altLang="ko-KR" sz="14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2PLAYER </a:t>
                      </a:r>
                      <a:r>
                        <a:rPr lang="ko-KR" altLang="en-US" sz="14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기능의 부재로</a:t>
                      </a:r>
                      <a:endParaRPr lang="en-US" altLang="ko-KR" sz="14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solidFill>
                            <a:schemeClr val="tx1"/>
                          </a:solidFill>
                          <a:effectLst/>
                        </a:rPr>
                        <a:t>경쟁 의식 저해</a:t>
                      </a: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7" name="직사각형 6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9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Ⅲ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라이선스</a:t>
            </a:r>
            <a:endParaRPr lang="ko-KR" altLang="ko-KR" sz="2000" dirty="0"/>
          </a:p>
        </p:txBody>
      </p:sp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9572" y="1389438"/>
            <a:ext cx="7704856" cy="184129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14230"/>
              </p:ext>
            </p:extLst>
          </p:nvPr>
        </p:nvGraphicFramePr>
        <p:xfrm>
          <a:off x="484578" y="3574732"/>
          <a:ext cx="7825240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0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0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Commercial use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상업적 이용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Modification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Distribution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배포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Patent use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특허 사용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Private use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사적 사용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Liability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의무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1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Warranty [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</a:rPr>
                        <a:t>보증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4" name="직사각형 13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17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Ⅳ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개선 할 부분 </a:t>
            </a:r>
            <a:endParaRPr lang="ko-KR" altLang="ko-KR" sz="20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939417242"/>
              </p:ext>
            </p:extLst>
          </p:nvPr>
        </p:nvGraphicFramePr>
        <p:xfrm>
          <a:off x="1619672" y="1512644"/>
          <a:ext cx="5904656" cy="3904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8" name="직사각형 7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67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Ⅳ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개선 할 부분 </a:t>
            </a:r>
            <a:endParaRPr lang="ko-KR" altLang="ko-KR" sz="2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52618"/>
              </p:ext>
            </p:extLst>
          </p:nvPr>
        </p:nvGraphicFramePr>
        <p:xfrm>
          <a:off x="190110" y="1415199"/>
          <a:ext cx="8712968" cy="377416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56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84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0352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29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즉시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본인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상대방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즉시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즉시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즉시 적용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754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세로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줄 없애기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맨 밑 줄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없애기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다음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Piece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바꾸기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블록 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느리게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부시기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블록 속도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빠르게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0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먹물 공격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물음표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블록</a:t>
                      </a: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비행기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코인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획득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469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Piece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랜덤으로 등장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gridSpan="8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ITEM SHOP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구매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en-US" altLang="ko-KR" sz="1000" kern="0" spc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물음표 블록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Piece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랜덤으로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등장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Board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랜덤으로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등장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Piece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랜덤으로 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등장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그림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28080" y="1493075"/>
            <a:ext cx="653756" cy="587653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>
          <a:blip r:embed="rId4"/>
          <a:stretch>
            <a:fillRect/>
          </a:stretch>
        </p:blipFill>
        <p:spPr>
          <a:xfrm>
            <a:off x="1132008" y="1490296"/>
            <a:ext cx="560219" cy="614785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>
          <a:blip r:embed="rId5"/>
          <a:stretch>
            <a:fillRect/>
          </a:stretch>
        </p:blipFill>
        <p:spPr>
          <a:xfrm>
            <a:off x="2142616" y="1499902"/>
            <a:ext cx="560178" cy="589876"/>
          </a:xfrm>
          <a:prstGeom prst="rect">
            <a:avLst/>
          </a:prstGeom>
        </p:spPr>
      </p:pic>
      <p:pic>
        <p:nvPicPr>
          <p:cNvPr id="15" name="그림 14"/>
          <p:cNvPicPr/>
          <p:nvPr/>
        </p:nvPicPr>
        <p:blipFill>
          <a:blip r:embed="rId6"/>
          <a:stretch>
            <a:fillRect/>
          </a:stretch>
        </p:blipFill>
        <p:spPr>
          <a:xfrm>
            <a:off x="3016990" y="1464048"/>
            <a:ext cx="588487" cy="638434"/>
          </a:xfrm>
          <a:prstGeom prst="rect">
            <a:avLst/>
          </a:prstGeom>
        </p:spPr>
      </p:pic>
      <p:pic>
        <p:nvPicPr>
          <p:cNvPr id="16" name="그림 15"/>
          <p:cNvPicPr/>
          <p:nvPr/>
        </p:nvPicPr>
        <p:blipFill>
          <a:blip r:embed="rId7"/>
          <a:stretch>
            <a:fillRect/>
          </a:stretch>
        </p:blipFill>
        <p:spPr>
          <a:xfrm>
            <a:off x="6475043" y="1454462"/>
            <a:ext cx="588789" cy="622858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8"/>
          <a:stretch>
            <a:fillRect/>
          </a:stretch>
        </p:blipFill>
        <p:spPr>
          <a:xfrm>
            <a:off x="4013787" y="1492968"/>
            <a:ext cx="624378" cy="618242"/>
          </a:xfrm>
          <a:prstGeom prst="rect">
            <a:avLst/>
          </a:prstGeom>
        </p:spPr>
      </p:pic>
      <p:pic>
        <p:nvPicPr>
          <p:cNvPr id="18" name="그림 17"/>
          <p:cNvPicPr/>
          <p:nvPr/>
        </p:nvPicPr>
        <p:blipFill>
          <a:blip r:embed="rId9"/>
          <a:stretch>
            <a:fillRect/>
          </a:stretch>
        </p:blipFill>
        <p:spPr>
          <a:xfrm>
            <a:off x="4930241" y="1441777"/>
            <a:ext cx="650626" cy="646810"/>
          </a:xfrm>
          <a:prstGeom prst="rect">
            <a:avLst/>
          </a:prstGeom>
        </p:spPr>
      </p:pic>
      <p:pic>
        <p:nvPicPr>
          <p:cNvPr id="19" name="그림 18"/>
          <p:cNvPicPr/>
          <p:nvPr/>
        </p:nvPicPr>
        <p:blipFill>
          <a:blip r:embed="rId10"/>
          <a:stretch>
            <a:fillRect/>
          </a:stretch>
        </p:blipFill>
        <p:spPr>
          <a:xfrm>
            <a:off x="5638333" y="1456061"/>
            <a:ext cx="619201" cy="61824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3307" y="1482335"/>
            <a:ext cx="716200" cy="61478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23" name="직사각형 22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9802" y="1436944"/>
            <a:ext cx="704101" cy="6742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27407" y="5373945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아이템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&amp;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블록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 &amp;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326490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/>
          <p:nvPr/>
        </p:nvPicPr>
        <p:blipFill rotWithShape="1">
          <a:blip r:embed="rId3"/>
          <a:srcRect l="-1" r="32546"/>
          <a:stretch/>
        </p:blipFill>
        <p:spPr bwMode="auto">
          <a:xfrm>
            <a:off x="1475656" y="8620"/>
            <a:ext cx="6336704" cy="55446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11" name="직사각형 10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39552" y="32520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Flow Chart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58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328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Ⅴ</a:t>
            </a:r>
            <a:r>
              <a:rPr lang="en-US" altLang="ko-KR" sz="2000" b="1" dirty="0"/>
              <a:t>. </a:t>
            </a:r>
            <a:r>
              <a:rPr lang="ko-KR" altLang="ko-KR" sz="2000" b="1" dirty="0"/>
              <a:t>실현 가능성</a:t>
            </a:r>
            <a:endParaRPr lang="ko-KR" altLang="ko-KR" sz="2000" dirty="0"/>
          </a:p>
        </p:txBody>
      </p:sp>
      <p:grpSp>
        <p:nvGrpSpPr>
          <p:cNvPr id="5" name="그룹 4"/>
          <p:cNvGrpSpPr/>
          <p:nvPr/>
        </p:nvGrpSpPr>
        <p:grpSpPr>
          <a:xfrm>
            <a:off x="0" y="5229200"/>
            <a:ext cx="9144000" cy="1728192"/>
            <a:chOff x="0" y="5229200"/>
            <a:chExt cx="9144000" cy="1728192"/>
          </a:xfrm>
        </p:grpSpPr>
        <p:sp>
          <p:nvSpPr>
            <p:cNvPr id="6" name="직사각형 5"/>
            <p:cNvSpPr/>
            <p:nvPr/>
          </p:nvSpPr>
          <p:spPr>
            <a:xfrm>
              <a:off x="0" y="5877272"/>
              <a:ext cx="9144000" cy="10801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39552" y="5229200"/>
              <a:ext cx="8208912" cy="1296144"/>
              <a:chOff x="539552" y="5229200"/>
              <a:chExt cx="8208912" cy="129614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7452320" y="5229200"/>
                <a:ext cx="1296144" cy="129614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39552" y="5229200"/>
                <a:ext cx="1296144" cy="12961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935596" y="1637364"/>
            <a:ext cx="7272808" cy="356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☑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타임 어택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날아가는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비행기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랭킹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☑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회원가입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아이템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샵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및 아이템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샵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인벤토리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게임 아이템 </a:t>
            </a:r>
            <a:r>
              <a:rPr lang="ko-KR" altLang="en-US" dirty="0" err="1"/>
              <a:t>인벤토리</a:t>
            </a:r>
            <a:endParaRPr lang="en-US" altLang="ko-KR" dirty="0"/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 □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아이템의 효과</a:t>
            </a:r>
            <a:endParaRPr lang="en-US" altLang="ko-KR" dirty="0"/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en-US" altLang="ko-KR" dirty="0"/>
              <a:t> </a:t>
            </a:r>
            <a:r>
              <a:rPr lang="ko-KR" altLang="en-US" dirty="0"/>
              <a:t>□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2P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모드 구현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ctr">
              <a:lnSpc>
                <a:spcPct val="150000"/>
              </a:lnSpc>
              <a:spcAft>
                <a:spcPts val="800"/>
              </a:spcAft>
            </a:pPr>
            <a:r>
              <a:rPr lang="ko-KR" altLang="en-US" dirty="0"/>
              <a:t> □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블록 위 아이템 및 코인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5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761</Words>
  <Application>Microsoft Office PowerPoint</Application>
  <PresentationFormat>화면 슬라이드 쇼(4:3)</PresentationFormat>
  <Paragraphs>215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굴림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이일영</cp:lastModifiedBy>
  <cp:revision>46</cp:revision>
  <dcterms:created xsi:type="dcterms:W3CDTF">2016-11-03T20:47:04Z</dcterms:created>
  <dcterms:modified xsi:type="dcterms:W3CDTF">2019-10-31T03:49:06Z</dcterms:modified>
</cp:coreProperties>
</file>