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8">
          <p15:clr>
            <a:srgbClr val="A4A3A4"/>
          </p15:clr>
        </p15:guide>
        <p15:guide id="2" orient="horz" pos="4042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618">
          <p15:clr>
            <a:srgbClr val="A4A3A4"/>
          </p15:clr>
        </p15:guide>
        <p15:guide id="5" orient="horz" pos="913">
          <p15:clr>
            <a:srgbClr val="A4A3A4"/>
          </p15:clr>
        </p15:guide>
        <p15:guide id="6" orient="horz" pos="958">
          <p15:clr>
            <a:srgbClr val="A4A3A4"/>
          </p15:clr>
        </p15:guide>
        <p15:guide id="7" pos="99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gG3H9LcFN8pfwgK0YWsh5O+Ds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736A90-97D3-4C51-A294-3CF568A4F8B6}">
  <a:tblStyle styleId="{16736A90-97D3-4C51-A294-3CF568A4F8B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310AF49-06DE-4C73-B0DA-F419D8BE7346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80970B7-58F2-45C3-ADD9-B299DFDB0924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8"/>
        <p:guide pos="4042" orient="horz"/>
        <p:guide pos="1253" orient="horz"/>
        <p:guide pos="618" orient="horz"/>
        <p:guide pos="913" orient="horz"/>
        <p:guide pos="958" orient="horz"/>
        <p:guide pos="99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9ae97ad04_1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9ae97ad04_1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ae97ad04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89ae97ad04_1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9ae97ad04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89ae97ad04_0_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ae97ad04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89ae97ad04_0_1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9ae97ad04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89ae97ad04_1_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ae97ad04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89ae97ad04_0_1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ae97ad04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89ae97ad04_0_1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0" y="1953491"/>
            <a:ext cx="9144000" cy="64008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;p9"/>
          <p:cNvSpPr txBox="1"/>
          <p:nvPr>
            <p:ph type="ctrTitle"/>
          </p:nvPr>
        </p:nvSpPr>
        <p:spPr>
          <a:xfrm>
            <a:off x="685800" y="1953491"/>
            <a:ext cx="77724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  <a:defRPr sz="2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143000" y="3020147"/>
            <a:ext cx="6858000" cy="437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9"/>
          <p:cNvCxnSpPr/>
          <p:nvPr/>
        </p:nvCxnSpPr>
        <p:spPr>
          <a:xfrm>
            <a:off x="0" y="2593571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EF40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구역 머리글">
  <p:cSld name="3_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107504" y="44624"/>
            <a:ext cx="7710395" cy="41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None/>
              <a:defRPr b="1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ctr">
              <a:spcBef>
                <a:spcPts val="0"/>
              </a:spcBef>
              <a:buNone/>
              <a:defRPr b="1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ctr">
              <a:spcBef>
                <a:spcPts val="0"/>
              </a:spcBef>
              <a:buNone/>
              <a:defRPr b="1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ctr">
              <a:spcBef>
                <a:spcPts val="0"/>
              </a:spcBef>
              <a:buNone/>
              <a:defRPr b="1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ctr">
              <a:spcBef>
                <a:spcPts val="0"/>
              </a:spcBef>
              <a:buNone/>
              <a:defRPr b="1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ctr">
              <a:spcBef>
                <a:spcPts val="0"/>
              </a:spcBef>
              <a:buNone/>
              <a:defRPr b="1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ctr">
              <a:spcBef>
                <a:spcPts val="0"/>
              </a:spcBef>
              <a:buNone/>
              <a:defRPr b="1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ctr">
              <a:spcBef>
                <a:spcPts val="0"/>
              </a:spcBef>
              <a:buNone/>
              <a:defRPr b="1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ctr">
              <a:spcBef>
                <a:spcPts val="0"/>
              </a:spcBef>
              <a:buNone/>
              <a:defRPr b="1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r>
              <a:rPr lang="en-US"/>
              <a:t> |</a:t>
            </a:r>
            <a:endParaRPr/>
          </a:p>
        </p:txBody>
      </p:sp>
      <p:sp>
        <p:nvSpPr>
          <p:cNvPr id="26" name="Google Shape;26;p10"/>
          <p:cNvSpPr/>
          <p:nvPr/>
        </p:nvSpPr>
        <p:spPr>
          <a:xfrm>
            <a:off x="0" y="460501"/>
            <a:ext cx="9144000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250825" y="548681"/>
            <a:ext cx="864235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2" type="body"/>
          </p:nvPr>
        </p:nvSpPr>
        <p:spPr>
          <a:xfrm>
            <a:off x="250825" y="1700213"/>
            <a:ext cx="8642350" cy="381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구역 머리글">
  <p:cSld name="4_구역 머리글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08.UNUS\CI\UNUS_LOGO_NEW\기본형-워드마크-(양각-블랙)_투명.png" id="30" name="Google Shape;3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0606" y="6553151"/>
            <a:ext cx="640790" cy="2773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" name="Google Shape;31;p11"/>
          <p:cNvGraphicFramePr/>
          <p:nvPr/>
        </p:nvGraphicFramePr>
        <p:xfrm>
          <a:off x="107950" y="115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{16736A90-97D3-4C51-A294-3CF568A4F8B6}</a:tableStyleId>
              </a:tblPr>
              <a:tblGrid>
                <a:gridCol w="1488025"/>
                <a:gridCol w="4627025"/>
                <a:gridCol w="855125"/>
                <a:gridCol w="1957925"/>
              </a:tblGrid>
              <a:tr h="24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Screen Name</a:t>
                      </a:r>
                      <a:endParaRPr sz="1000" u="none" cap="none" strike="noStrike"/>
                    </a:p>
                  </a:txBody>
                  <a:tcPr marT="45750" marB="45750" marR="91425" marL="9142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50" marB="4575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문서명</a:t>
                      </a:r>
                      <a:endParaRPr sz="1000" u="none" cap="none" strike="noStrike"/>
                    </a:p>
                  </a:txBody>
                  <a:tcPr marT="45750" marB="45750" marR="91425" marL="9142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OOOUI/UX 시나리오</a:t>
                      </a:r>
                      <a:endParaRPr/>
                    </a:p>
                  </a:txBody>
                  <a:tcPr marT="45750" marB="45750" marR="91425" marL="91425"/>
                </a:tc>
              </a:tr>
              <a:tr h="24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Screen Path</a:t>
                      </a:r>
                      <a:endParaRPr sz="1000" u="none" cap="none" strike="noStrike"/>
                    </a:p>
                  </a:txBody>
                  <a:tcPr marT="45750" marB="45750" marR="91425" marL="9142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50" marB="4575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Version</a:t>
                      </a:r>
                      <a:endParaRPr sz="1000" u="none" cap="none" strike="noStrike"/>
                    </a:p>
                  </a:txBody>
                  <a:tcPr marT="45750" marB="45750" marR="91425" marL="9142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0.0</a:t>
                      </a:r>
                      <a:endParaRPr sz="900" u="none" cap="none" strike="noStrike"/>
                    </a:p>
                  </a:txBody>
                  <a:tcPr marT="45750" marB="45750" marR="91425" marL="91425"/>
                </a:tc>
              </a:tr>
            </a:tbl>
          </a:graphicData>
        </a:graphic>
      </p:graphicFrame>
      <p:sp>
        <p:nvSpPr>
          <p:cNvPr id="32" name="Google Shape;32;p11"/>
          <p:cNvSpPr txBox="1"/>
          <p:nvPr>
            <p:ph type="title"/>
          </p:nvPr>
        </p:nvSpPr>
        <p:spPr>
          <a:xfrm>
            <a:off x="1585384" y="119592"/>
            <a:ext cx="358774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ctr">
              <a:spcBef>
                <a:spcPts val="0"/>
              </a:spcBef>
              <a:buNone/>
              <a:defRPr b="1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ctr">
              <a:spcBef>
                <a:spcPts val="0"/>
              </a:spcBef>
              <a:buNone/>
              <a:defRPr b="1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ctr">
              <a:spcBef>
                <a:spcPts val="0"/>
              </a:spcBef>
              <a:buNone/>
              <a:defRPr b="1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ctr">
              <a:spcBef>
                <a:spcPts val="0"/>
              </a:spcBef>
              <a:buNone/>
              <a:defRPr b="1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ctr">
              <a:spcBef>
                <a:spcPts val="0"/>
              </a:spcBef>
              <a:buNone/>
              <a:defRPr b="1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ctr">
              <a:spcBef>
                <a:spcPts val="0"/>
              </a:spcBef>
              <a:buNone/>
              <a:defRPr b="1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ctr">
              <a:spcBef>
                <a:spcPts val="0"/>
              </a:spcBef>
              <a:buNone/>
              <a:defRPr b="1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ctr">
              <a:spcBef>
                <a:spcPts val="0"/>
              </a:spcBef>
              <a:buNone/>
              <a:defRPr b="1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r>
              <a:rPr lang="en-US"/>
              <a:t> |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>
  <p:cSld name="제목 및 내용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628650" y="365126"/>
            <a:ext cx="7886700" cy="54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628650" y="1064029"/>
            <a:ext cx="7886700" cy="51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:\08.UNUS\CI\UNUS_LOGO_NEW\기본형-워드마크-(양각-블랙)_투명.png" id="39" name="Google Shape;3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0606" y="6553151"/>
            <a:ext cx="640790" cy="27731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46810" y="6634628"/>
            <a:ext cx="423973" cy="1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ctrTitle"/>
          </p:nvPr>
        </p:nvSpPr>
        <p:spPr>
          <a:xfrm>
            <a:off x="685800" y="1953491"/>
            <a:ext cx="77724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/>
              <a:t>스마트 엘리베이터 시스템 UI/UX 시나리오</a:t>
            </a:r>
            <a:endParaRPr/>
          </a:p>
        </p:txBody>
      </p:sp>
      <p:sp>
        <p:nvSpPr>
          <p:cNvPr id="47" name="Google Shape;47;p1"/>
          <p:cNvSpPr txBox="1"/>
          <p:nvPr>
            <p:ph idx="1" type="subTitle"/>
          </p:nvPr>
        </p:nvSpPr>
        <p:spPr>
          <a:xfrm>
            <a:off x="1143000" y="3020147"/>
            <a:ext cx="6858000" cy="437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Ver 1.0</a:t>
            </a:r>
            <a:endParaRPr/>
          </a:p>
        </p:txBody>
      </p:sp>
      <p:graphicFrame>
        <p:nvGraphicFramePr>
          <p:cNvPr id="48" name="Google Shape;48;p1"/>
          <p:cNvGraphicFramePr/>
          <p:nvPr/>
        </p:nvGraphicFramePr>
        <p:xfrm>
          <a:off x="5642994" y="54775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{B310AF49-06DE-4C73-B0DA-F419D8BE7346}</a:tableStyleId>
              </a:tblPr>
              <a:tblGrid>
                <a:gridCol w="975925"/>
                <a:gridCol w="2013350"/>
              </a:tblGrid>
              <a:tr h="197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김태균, 이윤호, 이도현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7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</a:rPr>
                        <a:t>최초 작성일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20.05.26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7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</a:rPr>
                        <a:t>수정일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20.06.12 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9" name="Google Shape;49;p1"/>
          <p:cNvSpPr txBox="1"/>
          <p:nvPr/>
        </p:nvSpPr>
        <p:spPr>
          <a:xfrm>
            <a:off x="0" y="37068"/>
            <a:ext cx="2214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[양식3] UIUX설계서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g89ae97ad04_1_52"/>
          <p:cNvGraphicFramePr/>
          <p:nvPr/>
        </p:nvGraphicFramePr>
        <p:xfrm>
          <a:off x="7343775" y="98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{B310AF49-06DE-4C73-B0DA-F419D8BE7346}</a:tableStyleId>
              </a:tblPr>
              <a:tblGrid>
                <a:gridCol w="250275"/>
                <a:gridCol w="1442000"/>
              </a:tblGrid>
              <a:tr h="1939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b="1"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맨 처음 스마트 엘리베이터 어플리케이션 입장 시 스플래시 스크린 표시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g89ae97ad04_1_52"/>
          <p:cNvSpPr/>
          <p:nvPr/>
        </p:nvSpPr>
        <p:spPr>
          <a:xfrm>
            <a:off x="1597699" y="374123"/>
            <a:ext cx="4430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스플래시 스크린 화면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9ae97ad04_1_52"/>
          <p:cNvSpPr txBox="1"/>
          <p:nvPr>
            <p:ph type="title"/>
          </p:nvPr>
        </p:nvSpPr>
        <p:spPr>
          <a:xfrm>
            <a:off x="1597699" y="128594"/>
            <a:ext cx="459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/>
              <a:t>스플래시 </a:t>
            </a: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89ae97ad04_1_52"/>
          <p:cNvSpPr txBox="1"/>
          <p:nvPr>
            <p:ph idx="12" type="sldNum"/>
          </p:nvPr>
        </p:nvSpPr>
        <p:spPr>
          <a:xfrm>
            <a:off x="4217839" y="6579246"/>
            <a:ext cx="708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r>
              <a:rPr lang="en-US"/>
              <a:t> |</a:t>
            </a:r>
            <a:endParaRPr/>
          </a:p>
        </p:txBody>
      </p:sp>
      <p:sp>
        <p:nvSpPr>
          <p:cNvPr id="165" name="Google Shape;165;g89ae97ad04_1_52"/>
          <p:cNvSpPr/>
          <p:nvPr/>
        </p:nvSpPr>
        <p:spPr>
          <a:xfrm>
            <a:off x="7436375" y="148725"/>
            <a:ext cx="1349100" cy="1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S.E.S UI/UX 시나리오</a:t>
            </a:r>
            <a:endParaRPr sz="900"/>
          </a:p>
        </p:txBody>
      </p:sp>
      <p:sp>
        <p:nvSpPr>
          <p:cNvPr id="166" name="Google Shape;166;g89ae97ad04_1_52"/>
          <p:cNvSpPr/>
          <p:nvPr/>
        </p:nvSpPr>
        <p:spPr>
          <a:xfrm>
            <a:off x="7515363" y="414888"/>
            <a:ext cx="1349100" cy="1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1.0</a:t>
            </a:r>
            <a:endParaRPr sz="400"/>
          </a:p>
        </p:txBody>
      </p:sp>
      <p:pic>
        <p:nvPicPr>
          <p:cNvPr id="167" name="Google Shape;167;g89ae97ad04_1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033" y="1047135"/>
            <a:ext cx="2486025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89ae97ad04_1_52"/>
          <p:cNvSpPr/>
          <p:nvPr/>
        </p:nvSpPr>
        <p:spPr>
          <a:xfrm>
            <a:off x="3038000" y="2848449"/>
            <a:ext cx="253800" cy="2553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107504" y="44624"/>
            <a:ext cx="7710395" cy="41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None/>
            </a:pPr>
            <a:r>
              <a:rPr lang="en-US"/>
              <a:t>개정 이력</a:t>
            </a:r>
            <a:endParaRPr/>
          </a:p>
        </p:txBody>
      </p:sp>
      <p:sp>
        <p:nvSpPr>
          <p:cNvPr id="55" name="Google Shape;55;p2"/>
          <p:cNvSpPr txBox="1"/>
          <p:nvPr>
            <p:ph idx="12" type="sldNum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56" name="Google Shape;56;p2"/>
          <p:cNvGraphicFramePr/>
          <p:nvPr/>
        </p:nvGraphicFramePr>
        <p:xfrm>
          <a:off x="457200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{E80970B7-58F2-45C3-ADD9-B299DFDB0924}</a:tableStyleId>
              </a:tblPr>
              <a:tblGrid>
                <a:gridCol w="586400"/>
                <a:gridCol w="864100"/>
                <a:gridCol w="5328600"/>
                <a:gridCol w="634975"/>
                <a:gridCol w="815525"/>
              </a:tblGrid>
              <a:tr h="34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/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/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내용</a:t>
                      </a:r>
                      <a:endParaRPr/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46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/>
                        <a:buChar char="-"/>
                      </a:pPr>
                      <a:r>
                        <a:rPr lang="en-US" sz="900"/>
                        <a:t>최초 화면 구상본 작성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18000" marR="54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이윤호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2020-05-29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-"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탑승객 출발 층 수, 도착 층 수 입력 화면 작성 및 </a:t>
                      </a: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소요시간 화면 작성  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54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이도현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2020-06-05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-"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및 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로그인, 프로필 화면 작성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54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김태균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2020-06-12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Char char="-"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스플래시 스크린 화면 추가 및 최종 완성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54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김태균,</a:t>
                      </a:r>
                      <a:b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이윤호,</a:t>
                      </a:r>
                      <a:b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이도현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54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18000" marR="54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75" marB="0" marR="8275" marL="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type="title"/>
          </p:nvPr>
        </p:nvSpPr>
        <p:spPr>
          <a:xfrm>
            <a:off x="107504" y="44624"/>
            <a:ext cx="7710395" cy="41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None/>
            </a:pPr>
            <a:r>
              <a:rPr lang="en-US"/>
              <a:t>User 관리 정책</a:t>
            </a:r>
            <a:endParaRPr/>
          </a:p>
        </p:txBody>
      </p:sp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r>
              <a:rPr lang="en-US"/>
              <a:t> |</a:t>
            </a:r>
            <a:endParaRPr/>
          </a:p>
        </p:txBody>
      </p:sp>
      <p:sp>
        <p:nvSpPr>
          <p:cNvPr id="63" name="Google Shape;63;p4"/>
          <p:cNvSpPr txBox="1"/>
          <p:nvPr>
            <p:ph idx="1" type="body"/>
          </p:nvPr>
        </p:nvSpPr>
        <p:spPr>
          <a:xfrm>
            <a:off x="250825" y="548681"/>
            <a:ext cx="864235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사용자 Vs 관리자 권한</a:t>
            </a:r>
            <a:endParaRPr/>
          </a:p>
        </p:txBody>
      </p:sp>
      <p:graphicFrame>
        <p:nvGraphicFramePr>
          <p:cNvPr id="64" name="Google Shape;64;p4"/>
          <p:cNvGraphicFramePr/>
          <p:nvPr/>
        </p:nvGraphicFramePr>
        <p:xfrm>
          <a:off x="323528" y="14493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{B310AF49-06DE-4C73-B0DA-F419D8BE7346}</a:tableStyleId>
              </a:tblPr>
              <a:tblGrid>
                <a:gridCol w="1090400"/>
                <a:gridCol w="3198150"/>
                <a:gridCol w="2220525"/>
                <a:gridCol w="1987875"/>
              </a:tblGrid>
              <a:tr h="375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정의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권한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526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승강기 검색 </a:t>
                      </a: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 가능함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층수 입력 기능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목적지 층수 입력 </a:t>
                      </a: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526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승강기 결과화면 사용 가능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입력 정보 바탕으로 가장 빠르게 도착 할 수 있는 승강기 및 예상 시간 출력 기능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526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등록 및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모니터링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정보 관리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▪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등록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b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모니터링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b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</a:t>
                      </a: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시</a:t>
                      </a:r>
                      <a:r>
                        <a:rPr b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보드 설정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g89ae97ad04_1_14"/>
          <p:cNvGraphicFramePr/>
          <p:nvPr/>
        </p:nvGraphicFramePr>
        <p:xfrm>
          <a:off x="7343775" y="98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{B310AF49-06DE-4C73-B0DA-F419D8BE7346}</a:tableStyleId>
              </a:tblPr>
              <a:tblGrid>
                <a:gridCol w="250275"/>
                <a:gridCol w="1442000"/>
              </a:tblGrid>
              <a:tr h="1939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b="1"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출발 층 입력란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도착 층 입력란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엘리베이터 호출 버튼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배정된 엘리베이터 호수 표시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기존 엘리베이터 알고리즘에 따른 예상 대기 시간 표시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엘리베이터 알고리즘에 따른 예상 이동 시간 표시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개선 엘리베이터 알고리즘에 따른 예상 대기 시간 </a:t>
                      </a: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표시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8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개선 엘리베이터 알고리즘에 따른 예상 이동 시간 표시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70;g89ae97ad04_1_14"/>
          <p:cNvSpPr/>
          <p:nvPr/>
        </p:nvSpPr>
        <p:spPr>
          <a:xfrm>
            <a:off x="1597699" y="374123"/>
            <a:ext cx="4430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최초 구상 화면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g89ae97ad04_1_14"/>
          <p:cNvSpPr txBox="1"/>
          <p:nvPr>
            <p:ph type="title"/>
          </p:nvPr>
        </p:nvSpPr>
        <p:spPr>
          <a:xfrm>
            <a:off x="1597699" y="128594"/>
            <a:ext cx="459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/>
              <a:t>메인</a:t>
            </a: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g89ae97ad04_1_14"/>
          <p:cNvSpPr txBox="1"/>
          <p:nvPr>
            <p:ph idx="12" type="sldNum"/>
          </p:nvPr>
        </p:nvSpPr>
        <p:spPr>
          <a:xfrm>
            <a:off x="4217839" y="6579246"/>
            <a:ext cx="708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r>
              <a:rPr lang="en-US"/>
              <a:t> |</a:t>
            </a:r>
            <a:endParaRPr/>
          </a:p>
        </p:txBody>
      </p:sp>
      <p:sp>
        <p:nvSpPr>
          <p:cNvPr id="73" name="Google Shape;73;g89ae97ad04_1_14"/>
          <p:cNvSpPr/>
          <p:nvPr/>
        </p:nvSpPr>
        <p:spPr>
          <a:xfrm>
            <a:off x="7436375" y="148725"/>
            <a:ext cx="1349100" cy="1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S.E.S UI/UX 시나리오</a:t>
            </a:r>
            <a:endParaRPr sz="900"/>
          </a:p>
        </p:txBody>
      </p:sp>
      <p:sp>
        <p:nvSpPr>
          <p:cNvPr id="74" name="Google Shape;74;g89ae97ad04_1_14"/>
          <p:cNvSpPr/>
          <p:nvPr/>
        </p:nvSpPr>
        <p:spPr>
          <a:xfrm>
            <a:off x="7515363" y="414888"/>
            <a:ext cx="1349100" cy="1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0.1</a:t>
            </a:r>
            <a:endParaRPr sz="400"/>
          </a:p>
        </p:txBody>
      </p:sp>
      <p:pic>
        <p:nvPicPr>
          <p:cNvPr id="75" name="Google Shape;75;g89ae97ad04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175" y="1176900"/>
            <a:ext cx="2689176" cy="52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89ae97ad04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750" y="1176900"/>
            <a:ext cx="2602825" cy="52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89ae97ad04_1_14"/>
          <p:cNvSpPr/>
          <p:nvPr/>
        </p:nvSpPr>
        <p:spPr>
          <a:xfrm>
            <a:off x="1457420" y="297050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g89ae97ad04_1_14"/>
          <p:cNvSpPr/>
          <p:nvPr/>
        </p:nvSpPr>
        <p:spPr>
          <a:xfrm>
            <a:off x="1457420" y="358010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g89ae97ad04_1_14"/>
          <p:cNvSpPr/>
          <p:nvPr/>
        </p:nvSpPr>
        <p:spPr>
          <a:xfrm>
            <a:off x="1457420" y="413870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g89ae97ad04_1_14"/>
          <p:cNvSpPr/>
          <p:nvPr/>
        </p:nvSpPr>
        <p:spPr>
          <a:xfrm>
            <a:off x="4217845" y="263440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g89ae97ad04_1_14"/>
          <p:cNvSpPr/>
          <p:nvPr/>
        </p:nvSpPr>
        <p:spPr>
          <a:xfrm>
            <a:off x="4217845" y="3151479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g89ae97ad04_1_14"/>
          <p:cNvSpPr/>
          <p:nvPr/>
        </p:nvSpPr>
        <p:spPr>
          <a:xfrm>
            <a:off x="4217845" y="366855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g89ae97ad04_1_14"/>
          <p:cNvSpPr/>
          <p:nvPr/>
        </p:nvSpPr>
        <p:spPr>
          <a:xfrm>
            <a:off x="4217845" y="4185629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g89ae97ad04_1_14"/>
          <p:cNvSpPr/>
          <p:nvPr/>
        </p:nvSpPr>
        <p:spPr>
          <a:xfrm>
            <a:off x="4217845" y="470270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g89ae97ad04_0_71"/>
          <p:cNvGraphicFramePr/>
          <p:nvPr/>
        </p:nvGraphicFramePr>
        <p:xfrm>
          <a:off x="7343775" y="98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{B310AF49-06DE-4C73-B0DA-F419D8BE7346}</a:tableStyleId>
              </a:tblPr>
              <a:tblGrid>
                <a:gridCol w="250275"/>
                <a:gridCol w="1442000"/>
              </a:tblGrid>
              <a:tr h="1939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b="1"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출발 층 입력란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도착 층 입력란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엘리베이터 호출 버튼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0" name="Google Shape;90;g89ae97ad04_0_71"/>
          <p:cNvSpPr/>
          <p:nvPr/>
        </p:nvSpPr>
        <p:spPr>
          <a:xfrm>
            <a:off x="1597699" y="374123"/>
            <a:ext cx="4430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메인화면(로그인) -&gt; 호출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g89ae97ad04_0_71"/>
          <p:cNvSpPr txBox="1"/>
          <p:nvPr>
            <p:ph type="title"/>
          </p:nvPr>
        </p:nvSpPr>
        <p:spPr>
          <a:xfrm>
            <a:off x="1597699" y="128594"/>
            <a:ext cx="459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/>
              <a:t>호출 화면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g89ae97ad04_0_71"/>
          <p:cNvSpPr txBox="1"/>
          <p:nvPr>
            <p:ph idx="12" type="sldNum"/>
          </p:nvPr>
        </p:nvSpPr>
        <p:spPr>
          <a:xfrm>
            <a:off x="4217839" y="6579246"/>
            <a:ext cx="708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r>
              <a:rPr lang="en-US"/>
              <a:t> |</a:t>
            </a:r>
            <a:endParaRPr/>
          </a:p>
        </p:txBody>
      </p:sp>
      <p:sp>
        <p:nvSpPr>
          <p:cNvPr id="93" name="Google Shape;93;g89ae97ad04_0_71"/>
          <p:cNvSpPr/>
          <p:nvPr/>
        </p:nvSpPr>
        <p:spPr>
          <a:xfrm>
            <a:off x="7436375" y="148725"/>
            <a:ext cx="1349100" cy="1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S.E.S UI/UX 시나리오</a:t>
            </a:r>
            <a:endParaRPr sz="900"/>
          </a:p>
        </p:txBody>
      </p:sp>
      <p:sp>
        <p:nvSpPr>
          <p:cNvPr id="94" name="Google Shape;94;g89ae97ad04_0_71"/>
          <p:cNvSpPr/>
          <p:nvPr/>
        </p:nvSpPr>
        <p:spPr>
          <a:xfrm>
            <a:off x="7515363" y="414888"/>
            <a:ext cx="1349100" cy="1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0.2</a:t>
            </a:r>
            <a:endParaRPr sz="400"/>
          </a:p>
        </p:txBody>
      </p:sp>
      <p:pic>
        <p:nvPicPr>
          <p:cNvPr id="95" name="Google Shape;95;g89ae97ad04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983" y="1176906"/>
            <a:ext cx="2524125" cy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89ae97ad04_0_71"/>
          <p:cNvSpPr/>
          <p:nvPr/>
        </p:nvSpPr>
        <p:spPr>
          <a:xfrm>
            <a:off x="3171958" y="3126692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89ae97ad04_0_71"/>
          <p:cNvSpPr/>
          <p:nvPr/>
        </p:nvSpPr>
        <p:spPr>
          <a:xfrm>
            <a:off x="3171958" y="3643767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89ae97ad04_0_71"/>
          <p:cNvSpPr/>
          <p:nvPr/>
        </p:nvSpPr>
        <p:spPr>
          <a:xfrm>
            <a:off x="3425758" y="4160842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g89ae97ad04_0_153"/>
          <p:cNvGraphicFramePr/>
          <p:nvPr/>
        </p:nvGraphicFramePr>
        <p:xfrm>
          <a:off x="7343775" y="98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{B310AF49-06DE-4C73-B0DA-F419D8BE7346}</a:tableStyleId>
              </a:tblPr>
              <a:tblGrid>
                <a:gridCol w="250275"/>
                <a:gridCol w="1442000"/>
              </a:tblGrid>
              <a:tr h="1939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b="1"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출발 층 입력란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도착 층 입력란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엘리베이터 호출 버튼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배정된 엘리베이터 호수 표시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예상 대기 시간 표시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g89ae97ad04_0_153"/>
          <p:cNvSpPr/>
          <p:nvPr/>
        </p:nvSpPr>
        <p:spPr>
          <a:xfrm>
            <a:off x="1597699" y="374123"/>
            <a:ext cx="4430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메인화면(로그인) -&gt; 호출 -&gt;결과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89ae97ad04_0_153"/>
          <p:cNvSpPr txBox="1"/>
          <p:nvPr>
            <p:ph type="title"/>
          </p:nvPr>
        </p:nvSpPr>
        <p:spPr>
          <a:xfrm>
            <a:off x="1597699" y="128594"/>
            <a:ext cx="459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/>
              <a:t>결과</a:t>
            </a:r>
            <a:r>
              <a:rPr lang="en-US"/>
              <a:t> 화면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g89ae97ad04_0_153"/>
          <p:cNvSpPr txBox="1"/>
          <p:nvPr>
            <p:ph idx="12" type="sldNum"/>
          </p:nvPr>
        </p:nvSpPr>
        <p:spPr>
          <a:xfrm>
            <a:off x="4217839" y="6579246"/>
            <a:ext cx="708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r>
              <a:rPr lang="en-US"/>
              <a:t> |</a:t>
            </a:r>
            <a:endParaRPr/>
          </a:p>
        </p:txBody>
      </p:sp>
      <p:sp>
        <p:nvSpPr>
          <p:cNvPr id="107" name="Google Shape;107;g89ae97ad04_0_153"/>
          <p:cNvSpPr/>
          <p:nvPr/>
        </p:nvSpPr>
        <p:spPr>
          <a:xfrm>
            <a:off x="7436375" y="148725"/>
            <a:ext cx="1349100" cy="1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S.E.S UI/UX 시나리오</a:t>
            </a:r>
            <a:endParaRPr sz="900"/>
          </a:p>
        </p:txBody>
      </p:sp>
      <p:sp>
        <p:nvSpPr>
          <p:cNvPr id="108" name="Google Shape;108;g89ae97ad04_0_153"/>
          <p:cNvSpPr/>
          <p:nvPr/>
        </p:nvSpPr>
        <p:spPr>
          <a:xfrm>
            <a:off x="7515363" y="414888"/>
            <a:ext cx="1349100" cy="1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0.2</a:t>
            </a:r>
            <a:endParaRPr sz="400"/>
          </a:p>
        </p:txBody>
      </p:sp>
      <p:pic>
        <p:nvPicPr>
          <p:cNvPr id="109" name="Google Shape;109;g89ae97ad04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608" y="881056"/>
            <a:ext cx="2428875" cy="50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89ae97ad04_0_153"/>
          <p:cNvSpPr/>
          <p:nvPr/>
        </p:nvSpPr>
        <p:spPr>
          <a:xfrm>
            <a:off x="3202533" y="2612742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g89ae97ad04_0_153"/>
          <p:cNvSpPr/>
          <p:nvPr/>
        </p:nvSpPr>
        <p:spPr>
          <a:xfrm>
            <a:off x="3202533" y="3089392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g89ae97ad04_0_153"/>
          <p:cNvSpPr/>
          <p:nvPr/>
        </p:nvSpPr>
        <p:spPr>
          <a:xfrm>
            <a:off x="3202533" y="3566042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89ae97ad04_0_153"/>
          <p:cNvSpPr/>
          <p:nvPr/>
        </p:nvSpPr>
        <p:spPr>
          <a:xfrm>
            <a:off x="3202533" y="4042692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89ae97ad04_0_153"/>
          <p:cNvSpPr/>
          <p:nvPr/>
        </p:nvSpPr>
        <p:spPr>
          <a:xfrm>
            <a:off x="2881058" y="5212667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g89ae97ad04_1_33"/>
          <p:cNvGraphicFramePr/>
          <p:nvPr/>
        </p:nvGraphicFramePr>
        <p:xfrm>
          <a:off x="7322050" y="98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{B310AF49-06DE-4C73-B0DA-F419D8BE7346}</a:tableStyleId>
              </a:tblPr>
              <a:tblGrid>
                <a:gridCol w="272000"/>
                <a:gridCol w="1442000"/>
              </a:tblGrid>
              <a:tr h="1939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b="1"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ID</a:t>
                      </a: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 입력란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Password </a:t>
                      </a:r>
                      <a:r>
                        <a:rPr lang="en-US" sz="800"/>
                        <a:t>입력란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Confirm Password  입력란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회원가입 버튼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g89ae97ad04_1_33"/>
          <p:cNvSpPr/>
          <p:nvPr/>
        </p:nvSpPr>
        <p:spPr>
          <a:xfrm>
            <a:off x="1597699" y="374123"/>
            <a:ext cx="4430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메인화면(로그인) -&gt; 회원가입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g89ae97ad04_1_33"/>
          <p:cNvSpPr txBox="1"/>
          <p:nvPr>
            <p:ph type="title"/>
          </p:nvPr>
        </p:nvSpPr>
        <p:spPr>
          <a:xfrm>
            <a:off x="1597699" y="128594"/>
            <a:ext cx="459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/>
              <a:t>회원가입 </a:t>
            </a: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g89ae97ad04_1_33"/>
          <p:cNvSpPr txBox="1"/>
          <p:nvPr>
            <p:ph idx="12" type="sldNum"/>
          </p:nvPr>
        </p:nvSpPr>
        <p:spPr>
          <a:xfrm>
            <a:off x="4217839" y="6579246"/>
            <a:ext cx="708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r>
              <a:rPr lang="en-US"/>
              <a:t> |</a:t>
            </a:r>
            <a:endParaRPr/>
          </a:p>
        </p:txBody>
      </p:sp>
      <p:sp>
        <p:nvSpPr>
          <p:cNvPr id="123" name="Google Shape;123;g89ae97ad04_1_33"/>
          <p:cNvSpPr/>
          <p:nvPr/>
        </p:nvSpPr>
        <p:spPr>
          <a:xfrm>
            <a:off x="7436375" y="148725"/>
            <a:ext cx="1349100" cy="1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S.E.S UI/UX 시나리오</a:t>
            </a:r>
            <a:endParaRPr sz="900"/>
          </a:p>
        </p:txBody>
      </p:sp>
      <p:sp>
        <p:nvSpPr>
          <p:cNvPr id="124" name="Google Shape;124;g89ae97ad04_1_33"/>
          <p:cNvSpPr/>
          <p:nvPr/>
        </p:nvSpPr>
        <p:spPr>
          <a:xfrm>
            <a:off x="7515363" y="414888"/>
            <a:ext cx="1349100" cy="1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0.3</a:t>
            </a:r>
            <a:endParaRPr sz="400"/>
          </a:p>
        </p:txBody>
      </p:sp>
      <p:pic>
        <p:nvPicPr>
          <p:cNvPr id="125" name="Google Shape;125;g89ae97ad04_1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150" y="1218925"/>
            <a:ext cx="2201825" cy="442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89ae97ad04_1_33"/>
          <p:cNvSpPr/>
          <p:nvPr/>
        </p:nvSpPr>
        <p:spPr>
          <a:xfrm>
            <a:off x="3445458" y="2676429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g89ae97ad04_1_33"/>
          <p:cNvSpPr/>
          <p:nvPr/>
        </p:nvSpPr>
        <p:spPr>
          <a:xfrm>
            <a:off x="3365083" y="319350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g89ae97ad04_1_33"/>
          <p:cNvSpPr/>
          <p:nvPr/>
        </p:nvSpPr>
        <p:spPr>
          <a:xfrm>
            <a:off x="3365083" y="363155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89ae97ad04_1_33"/>
          <p:cNvSpPr/>
          <p:nvPr/>
        </p:nvSpPr>
        <p:spPr>
          <a:xfrm>
            <a:off x="3365083" y="3964379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Google Shape;134;g89ae97ad04_0_111"/>
          <p:cNvGraphicFramePr/>
          <p:nvPr/>
        </p:nvGraphicFramePr>
        <p:xfrm>
          <a:off x="7322050" y="98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{B310AF49-06DE-4C73-B0DA-F419D8BE7346}</a:tableStyleId>
              </a:tblPr>
              <a:tblGrid>
                <a:gridCol w="272000"/>
                <a:gridCol w="1442000"/>
              </a:tblGrid>
              <a:tr h="1939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b="1"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ID 입력란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Password 입력란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로그인 버튼 및 회원가입 버튼</a:t>
                      </a:r>
                      <a:endParaRPr sz="800"/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g89ae97ad04_0_111"/>
          <p:cNvSpPr/>
          <p:nvPr/>
        </p:nvSpPr>
        <p:spPr>
          <a:xfrm>
            <a:off x="1597699" y="374123"/>
            <a:ext cx="4430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89ae97ad04_0_111"/>
          <p:cNvSpPr txBox="1"/>
          <p:nvPr>
            <p:ph type="title"/>
          </p:nvPr>
        </p:nvSpPr>
        <p:spPr>
          <a:xfrm>
            <a:off x="1597699" y="128594"/>
            <a:ext cx="459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/>
              <a:t>로그인 </a:t>
            </a: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89ae97ad04_0_111"/>
          <p:cNvSpPr txBox="1"/>
          <p:nvPr>
            <p:ph idx="12" type="sldNum"/>
          </p:nvPr>
        </p:nvSpPr>
        <p:spPr>
          <a:xfrm>
            <a:off x="4217839" y="6579246"/>
            <a:ext cx="708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r>
              <a:rPr lang="en-US"/>
              <a:t> |</a:t>
            </a:r>
            <a:endParaRPr/>
          </a:p>
        </p:txBody>
      </p:sp>
      <p:sp>
        <p:nvSpPr>
          <p:cNvPr id="138" name="Google Shape;138;g89ae97ad04_0_111"/>
          <p:cNvSpPr/>
          <p:nvPr/>
        </p:nvSpPr>
        <p:spPr>
          <a:xfrm>
            <a:off x="7436375" y="148725"/>
            <a:ext cx="1349100" cy="1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S.E.S UI/UX 시나리오</a:t>
            </a:r>
            <a:endParaRPr sz="900"/>
          </a:p>
        </p:txBody>
      </p:sp>
      <p:sp>
        <p:nvSpPr>
          <p:cNvPr id="139" name="Google Shape;139;g89ae97ad04_0_111"/>
          <p:cNvSpPr/>
          <p:nvPr/>
        </p:nvSpPr>
        <p:spPr>
          <a:xfrm>
            <a:off x="7515363" y="414888"/>
            <a:ext cx="1349100" cy="1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0.3</a:t>
            </a:r>
            <a:endParaRPr sz="400"/>
          </a:p>
        </p:txBody>
      </p:sp>
      <p:pic>
        <p:nvPicPr>
          <p:cNvPr id="140" name="Google Shape;140;g89ae97ad04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625" y="1520712"/>
            <a:ext cx="2230825" cy="439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89ae97ad04_0_111"/>
          <p:cNvSpPr/>
          <p:nvPr/>
        </p:nvSpPr>
        <p:spPr>
          <a:xfrm>
            <a:off x="3220895" y="327890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g89ae97ad04_0_111"/>
          <p:cNvSpPr/>
          <p:nvPr/>
        </p:nvSpPr>
        <p:spPr>
          <a:xfrm>
            <a:off x="3140520" y="3795979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g89ae97ad04_0_111"/>
          <p:cNvSpPr/>
          <p:nvPr/>
        </p:nvSpPr>
        <p:spPr>
          <a:xfrm>
            <a:off x="3140520" y="4234029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g89ae97ad04_0_132"/>
          <p:cNvGraphicFramePr/>
          <p:nvPr/>
        </p:nvGraphicFramePr>
        <p:xfrm>
          <a:off x="7332925" y="98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{B310AF49-06DE-4C73-B0DA-F419D8BE7346}</a:tableStyleId>
              </a:tblPr>
              <a:tblGrid>
                <a:gridCol w="272000"/>
                <a:gridCol w="1442000"/>
              </a:tblGrid>
              <a:tr h="1939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b="1"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로그인 성공 및 User ID 표시 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/>
                        <a:t>로그아웃 버튼</a:t>
                      </a:r>
                      <a:endParaRPr sz="800"/>
                    </a:p>
                  </a:txBody>
                  <a:tcPr marT="36000" marB="36000" marR="36000" marL="36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9" name="Google Shape;149;g89ae97ad04_0_132"/>
          <p:cNvSpPr/>
          <p:nvPr/>
        </p:nvSpPr>
        <p:spPr>
          <a:xfrm>
            <a:off x="1597699" y="374123"/>
            <a:ext cx="4430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-&gt; 메인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89ae97ad04_0_132"/>
          <p:cNvSpPr txBox="1"/>
          <p:nvPr>
            <p:ph type="title"/>
          </p:nvPr>
        </p:nvSpPr>
        <p:spPr>
          <a:xfrm>
            <a:off x="1597699" y="128594"/>
            <a:ext cx="459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/>
              <a:t>메인</a:t>
            </a:r>
            <a:r>
              <a:rPr lang="en-US"/>
              <a:t> </a:t>
            </a: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89ae97ad04_0_132"/>
          <p:cNvSpPr txBox="1"/>
          <p:nvPr>
            <p:ph idx="12" type="sldNum"/>
          </p:nvPr>
        </p:nvSpPr>
        <p:spPr>
          <a:xfrm>
            <a:off x="4217839" y="6579246"/>
            <a:ext cx="708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r>
              <a:rPr lang="en-US"/>
              <a:t> |</a:t>
            </a:r>
            <a:endParaRPr/>
          </a:p>
        </p:txBody>
      </p:sp>
      <p:sp>
        <p:nvSpPr>
          <p:cNvPr id="152" name="Google Shape;152;g89ae97ad04_0_132"/>
          <p:cNvSpPr/>
          <p:nvPr/>
        </p:nvSpPr>
        <p:spPr>
          <a:xfrm>
            <a:off x="7436375" y="148725"/>
            <a:ext cx="1349100" cy="1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S.E.S UI/UX 시나리오</a:t>
            </a:r>
            <a:endParaRPr sz="900"/>
          </a:p>
        </p:txBody>
      </p:sp>
      <p:sp>
        <p:nvSpPr>
          <p:cNvPr id="153" name="Google Shape;153;g89ae97ad04_0_132"/>
          <p:cNvSpPr/>
          <p:nvPr/>
        </p:nvSpPr>
        <p:spPr>
          <a:xfrm>
            <a:off x="7515363" y="414888"/>
            <a:ext cx="1349100" cy="1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0.3</a:t>
            </a:r>
            <a:endParaRPr sz="400"/>
          </a:p>
        </p:txBody>
      </p:sp>
      <p:pic>
        <p:nvPicPr>
          <p:cNvPr id="154" name="Google Shape;154;g89ae97ad04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550" y="1389762"/>
            <a:ext cx="2122996" cy="44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89ae97ad04_0_132"/>
          <p:cNvSpPr/>
          <p:nvPr/>
        </p:nvSpPr>
        <p:spPr>
          <a:xfrm>
            <a:off x="3154795" y="322930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89ae97ad04_0_132"/>
          <p:cNvSpPr/>
          <p:nvPr/>
        </p:nvSpPr>
        <p:spPr>
          <a:xfrm>
            <a:off x="3408595" y="3472942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2013-11-14T06:40:22Z</dcterms:created>
  <dc:creator>박남해</dc:creator>
</cp:coreProperties>
</file>