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sDWziRkdKfyyWR+lSJYKs9j3Y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1025AB-144D-489E-A3DE-6B2C6183A65B}">
  <a:tblStyle styleId="{A51025AB-144D-489E-A3DE-6B2C6183A65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2.jp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ragnakalp.com/dialogflow-tutorial-create-fulfillment-webhook-using-python-django/" TargetMode="External"/><Relationship Id="rId4" Type="http://schemas.openxmlformats.org/officeDocument/2006/relationships/hyperlink" Target="https://github.com/vkosuri/django-dialogflow" TargetMode="External"/><Relationship Id="rId5" Type="http://schemas.openxmlformats.org/officeDocument/2006/relationships/hyperlink" Target="https://velog.io/@minong/Django-Dialogflow%EB%A1%9C-%EB%A7%9B%EC%A7%91-%EC%B6%94%EC%B2%9C-Bot-%EB%A7%8C%EB%93%A4%EA%B8%B0-0.-%EC%84%A4%EA%B3%84" TargetMode="External"/><Relationship Id="rId6" Type="http://schemas.openxmlformats.org/officeDocument/2006/relationships/hyperlink" Target="https://medium.com/@jwlee98/gcp-dialogflow-%EB%A5%BC-%EC%9D%B4%EC%9A%A9%ED%95%9C-%EA%B0%84%EB%8B%A8-%EC%B1%97%EB%B4%87-%EB%A7%8C%EB%93%A4%EA%B8%B0-514ea25e496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679251" y="1587675"/>
            <a:ext cx="88335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인공지능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영화추천 챗봇 서비스 프로젝트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동국대학교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1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직접개발 과 플랫폼 사용 차이점</a:t>
            </a:r>
            <a:endParaRPr/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911224" y="4203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{A51025AB-144D-489E-A3DE-6B2C6183A65B}</a:tableStyleId>
              </a:tblPr>
              <a:tblGrid>
                <a:gridCol w="1224925"/>
                <a:gridCol w="4608025"/>
                <a:gridCol w="46080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Python 직접 개발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Google Dialogflow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장점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다양한 기술을 직접 구현하여 학습 효과 높음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원하는 환경에서 개발 가능 (윈도우, 리눅스, 파이썬 선택)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빠른 개발 및 구글의 강력한 인공지능 플랫폼 사용 가능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음성인식 서비스 및 GCD(Google Cloud Platform) 사용 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단점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필요한 기술을 모두 구현해야 하므로 시간 소요가 큼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서비스 구현에 필요한 기술의 학습 시간이 필요함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기 구현된 플랫폼 사용으로 low level 기술이 부족할 수 있음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Google Cloud Platform 에 종속적인 사용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11"/>
          <p:cNvSpPr txBox="1"/>
          <p:nvPr/>
        </p:nvSpPr>
        <p:spPr>
          <a:xfrm>
            <a:off x="911225" y="1530147"/>
            <a:ext cx="8693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직접개발과 플랫폼 사용 설명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911224" y="3859304"/>
            <a:ext cx="8693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직접개발과 플랫폼 사용 비교</a:t>
            </a:r>
            <a:endParaRPr/>
          </a:p>
        </p:txBody>
      </p:sp>
      <p:graphicFrame>
        <p:nvGraphicFramePr>
          <p:cNvPr id="146" name="Google Shape;146;p11"/>
          <p:cNvGraphicFramePr/>
          <p:nvPr/>
        </p:nvGraphicFramePr>
        <p:xfrm>
          <a:off x="911225" y="1868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{A51025AB-144D-489E-A3DE-6B2C6183A65B}</a:tableStyleId>
              </a:tblPr>
              <a:tblGrid>
                <a:gridCol w="2508175"/>
                <a:gridCol w="79328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Python 직접 개발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STT, TTS 등 음성인식 기술 개발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데이터 수집, 처리, 저장, 분석 프로세스 개발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빅데이터 인프라 구성 (하둡, 엘라스틱서치, 파이선 환경, 머신러닝 개발 환경 등)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Google Dialogflow 사용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STT, TTS 서비스 사용 가능 (구글 어시스턴스 제공)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인텐트 구성 서비스 사용, 손쉬운 대화구성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/>
                        <a:t>DB, 모바일, 웹서비스 등 모든 서비스 사용 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4000500" y="2472875"/>
            <a:ext cx="270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3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3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수행 방법론</a:t>
            </a:r>
            <a:endParaRPr/>
          </a:p>
        </p:txBody>
      </p:sp>
      <p:pic>
        <p:nvPicPr>
          <p:cNvPr descr="devops agileì ëí ì´ë¯¸ì§ ê²ìê²°ê³¼"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4" y="4856784"/>
            <a:ext cx="4211381" cy="1856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e Study: How to Eliminate Flaws of Waterfall and Agile ..." id="162" name="Google Shape;1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225" y="1520825"/>
            <a:ext cx="4491281" cy="3256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6096000" y="1627464"/>
            <a:ext cx="554791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[프로젝트 수행 단계 및 각 역할]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Requirement &amp; Analysis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Requirement : 전체 참여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 : 전체 참여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 : 기획 및 설계자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설계 : 프로그래머 및 엔지니어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 설계 : 프로그래머 및 엔지니어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: 프로그래머 및 엔지니어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테스트 : 프로그래머 및 엔지니어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테스트 : 전체 참여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Implement &amp; Deploy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프로그래머 및 엔지니어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수행 방법론</a:t>
            </a:r>
            <a:endParaRPr/>
          </a:p>
        </p:txBody>
      </p:sp>
      <p:pic>
        <p:nvPicPr>
          <p:cNvPr descr="WaterFall agileì ëí ì´ë¯¸ì§ ê²ìê²°ê³¼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25" y="1540905"/>
            <a:ext cx="5184775" cy="390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1263" y="1520825"/>
            <a:ext cx="3939356" cy="390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5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수행 방법론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123" y="1520825"/>
            <a:ext cx="7197754" cy="518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6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역할</a:t>
            </a:r>
            <a:endParaRPr/>
          </a:p>
        </p:txBody>
      </p:sp>
      <p:graphicFrame>
        <p:nvGraphicFramePr>
          <p:cNvPr id="191" name="Google Shape;191;p16"/>
          <p:cNvGraphicFramePr/>
          <p:nvPr/>
        </p:nvGraphicFramePr>
        <p:xfrm>
          <a:off x="911225" y="1520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{A51025AB-144D-489E-A3DE-6B2C6183A65B}</a:tableStyleId>
              </a:tblPr>
              <a:tblGrid>
                <a:gridCol w="2662475"/>
                <a:gridCol w="1249950"/>
                <a:gridCol w="6528550"/>
              </a:tblGrid>
              <a:tr h="41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역할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0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기획, 제품설계, 디자인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김태균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기본적으로 기획, 제품설계, 디자인은 전체 참여가 원칙이나 기획자, 설계자, 디자이너는 제품 전체 적인 설계를 주도하고 관련 산출물을 작성한다.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소프트웨어 설계, 엔지니어링, 개발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이윤호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김태균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이도현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소프트웨어, 데이터베이스, 아키텍처를 설계하고 관련 산출물을 작성한다.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설계된 아키텍처에 따라 소프트웨어를 구현한다.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Product BackLog,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Sprint BackLog,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일정 및 변경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김태균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본격적인 개발이 시작되면 기획자, 제품설계자, 디자이너는 관련 기능에 대한 지속적인 확인 작업을 수행한다.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제품설계에 따른 내용이 정상적으로 반영되었는지 확인한다.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변경이 필요한 경우 소프트웨어 개발팀과 협의하여 변경을 적용하고 관련 산출물을 업데이트 한다.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/>
                        <a:t>기획서, 제품설계서, 화면 디자인 산출물을 업데이트 하고 관리한다.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16"/>
          <p:cNvSpPr txBox="1"/>
          <p:nvPr/>
        </p:nvSpPr>
        <p:spPr>
          <a:xfrm>
            <a:off x="911225" y="6235941"/>
            <a:ext cx="10440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임의의 역할 지정이며 협의를 통해 역할 재분배 예정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7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수행 단계</a:t>
            </a:r>
            <a:endParaRPr/>
          </a:p>
        </p:txBody>
      </p:sp>
      <p:graphicFrame>
        <p:nvGraphicFramePr>
          <p:cNvPr id="201" name="Google Shape;201;p17"/>
          <p:cNvGraphicFramePr/>
          <p:nvPr/>
        </p:nvGraphicFramePr>
        <p:xfrm>
          <a:off x="455532" y="1546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{A51025AB-144D-489E-A3DE-6B2C6183A65B}</a:tableStyleId>
              </a:tblPr>
              <a:tblGrid>
                <a:gridCol w="802575"/>
                <a:gridCol w="2877675"/>
                <a:gridCol w="2155975"/>
                <a:gridCol w="672225"/>
                <a:gridCol w="672225"/>
                <a:gridCol w="672225"/>
                <a:gridCol w="672225"/>
                <a:gridCol w="672225"/>
                <a:gridCol w="672225"/>
                <a:gridCol w="672225"/>
                <a:gridCol w="672225"/>
              </a:tblGrid>
              <a:tr h="302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구분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추진내용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담당</a:t>
                      </a:r>
                      <a:endParaRPr/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추진일정 (2020-04-20 ~ 2020-11-31)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7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4월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5월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6월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7월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8월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9월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10월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11월</a:t>
                      </a:r>
                      <a:endParaRPr/>
                    </a:p>
                  </a:txBody>
                  <a:tcPr marT="17900" marB="17900" marR="91450" marL="91450" anchor="ctr">
                    <a:solidFill>
                      <a:srgbClr val="D8D8D8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계획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[요구/분석] 서비스 기획 및 분석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수행계획서 등록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분석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[분석] 아키텍처 분석</a:t>
                      </a:r>
                      <a:endParaRPr/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설계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[설계] 아키텍처 수립</a:t>
                      </a:r>
                      <a:endParaRPr/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[설계] 화면 설계</a:t>
                      </a:r>
                      <a:endParaRPr/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개발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[구축] 챗봇 구현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[검증] 구현내용 확인</a:t>
                      </a:r>
                      <a:endParaRPr/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핵심 기능 중심으로 반복 개발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(역할에 따라 검증 개발 반복)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중간보고</a:t>
                      </a:r>
                      <a:endParaRPr/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[보고] 한이음 중간보고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중간보고서 작성 및 산출물 등록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테스트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[검증] 검증 및 기능 테스트</a:t>
                      </a:r>
                      <a:endParaRPr/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종료보고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[완료] 한이음 종료보고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종료 보고서 작성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전체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7900" marB="17900" marR="64775" marL="64775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8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8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수행 산출물</a:t>
            </a:r>
            <a:endParaRPr/>
          </a:p>
        </p:txBody>
      </p:sp>
      <p:graphicFrame>
        <p:nvGraphicFramePr>
          <p:cNvPr id="210" name="Google Shape;210;p18"/>
          <p:cNvGraphicFramePr/>
          <p:nvPr/>
        </p:nvGraphicFramePr>
        <p:xfrm>
          <a:off x="911224" y="1530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{A51025AB-144D-489E-A3DE-6B2C6183A65B}</a:tableStyleId>
              </a:tblPr>
              <a:tblGrid>
                <a:gridCol w="4223475"/>
                <a:gridCol w="4461475"/>
                <a:gridCol w="1869000"/>
              </a:tblGrid>
              <a:tr h="51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단계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산출물 목록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제출일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[요구/분석] 요구분석 및 정의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01.요구사항정의서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02.WBS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5월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[설계] 아키텍처 수립 및 화면 설계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03.아키텍처 정의서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04.화면 설계서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6월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[설계] 분석 방법 기획 및 정의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05.데이터 정의서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06.탐색적 분석 결과서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7월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[중간보고]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한이음 중간 보고서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8월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[구축] 챗봇 구축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02.WBS, 04.화면설계서 최신화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[검증/테스트]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  <a:tc vMerge="1"/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[종료보고]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800" u="none" cap="none" strike="noStrike"/>
                        <a:t>한이음 완료 보고서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11월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18"/>
          <p:cNvSpPr txBox="1"/>
          <p:nvPr/>
        </p:nvSpPr>
        <p:spPr>
          <a:xfrm>
            <a:off x="911225" y="6082053"/>
            <a:ext cx="106682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목록은 기본적 산출물이며 상황에 따라 산출물이 추가 될 수 있음.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9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19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서비스 아키텍처 및 기술  1 (직접개발 ElasticSearch 기반) 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astic stackì ëí ì´ë¯¸ì§ ê²ìê²°ê³¼"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962" y="1989085"/>
            <a:ext cx="7271625" cy="2329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ê´ë ¨ ì´ë¯¸ì§" id="221" name="Google Shape;2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714" y="5454568"/>
            <a:ext cx="1661254" cy="89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416372" y="2086305"/>
            <a:ext cx="1446601" cy="1701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sz="24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24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sz="24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416372" y="5212008"/>
            <a:ext cx="1446601" cy="114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4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sz="24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399951" y="1800435"/>
            <a:ext cx="2207172" cy="160344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19"/>
          <p:cNvCxnSpPr>
            <a:stCxn id="221" idx="0"/>
            <a:endCxn id="224" idx="2"/>
          </p:cNvCxnSpPr>
          <p:nvPr/>
        </p:nvCxnSpPr>
        <p:spPr>
          <a:xfrm rot="-5400000">
            <a:off x="4436541" y="3387568"/>
            <a:ext cx="2050800" cy="208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6" name="Google Shape;226;p19"/>
          <p:cNvSpPr txBox="1"/>
          <p:nvPr/>
        </p:nvSpPr>
        <p:spPr>
          <a:xfrm>
            <a:off x="4445826" y="4438062"/>
            <a:ext cx="835509" cy="619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sz="1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챗봇 연계</a:t>
            </a:r>
            <a:endParaRPr sz="1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96771" y="4228507"/>
            <a:ext cx="1630093" cy="603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9"/>
          <p:cNvCxnSpPr>
            <a:stCxn id="227" idx="1"/>
            <a:endCxn id="224" idx="2"/>
          </p:cNvCxnSpPr>
          <p:nvPr/>
        </p:nvCxnSpPr>
        <p:spPr>
          <a:xfrm rot="10800000">
            <a:off x="6503571" y="3403876"/>
            <a:ext cx="3193200" cy="1126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languageì ëí ì´ë¯¸ì§ ê²ìê²°ê³¼" id="229" name="Google Shape;22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52816" y="1753649"/>
            <a:ext cx="1918002" cy="1027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9"/>
          <p:cNvCxnSpPr>
            <a:stCxn id="229" idx="0"/>
            <a:endCxn id="224" idx="0"/>
          </p:cNvCxnSpPr>
          <p:nvPr/>
        </p:nvCxnSpPr>
        <p:spPr>
          <a:xfrm rot="5400000">
            <a:off x="8484267" y="-227101"/>
            <a:ext cx="46800" cy="4008300"/>
          </a:xfrm>
          <a:prstGeom prst="bentConnector3">
            <a:avLst>
              <a:gd fmla="val -48846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biorhythmì ëí ì´ë¯¸ì§ ê²ìê²°ê³¼" id="231" name="Google Shape;23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98400" y="2961819"/>
            <a:ext cx="2047009" cy="1086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9"/>
          <p:cNvCxnSpPr>
            <a:stCxn id="231" idx="1"/>
            <a:endCxn id="224" idx="2"/>
          </p:cNvCxnSpPr>
          <p:nvPr/>
        </p:nvCxnSpPr>
        <p:spPr>
          <a:xfrm rot="10800000">
            <a:off x="6503500" y="3403952"/>
            <a:ext cx="2994900" cy="101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19"/>
          <p:cNvSpPr/>
          <p:nvPr/>
        </p:nvSpPr>
        <p:spPr>
          <a:xfrm>
            <a:off x="9122485" y="1298863"/>
            <a:ext cx="2743200" cy="447374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5937" y="4969979"/>
            <a:ext cx="1863777" cy="368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9"/>
          <p:cNvCxnSpPr>
            <a:stCxn id="234" idx="2"/>
            <a:endCxn id="221" idx="2"/>
          </p:cNvCxnSpPr>
          <p:nvPr/>
        </p:nvCxnSpPr>
        <p:spPr>
          <a:xfrm flipH="1" rot="-5400000">
            <a:off x="3033875" y="4962733"/>
            <a:ext cx="1010400" cy="1762500"/>
          </a:xfrm>
          <a:prstGeom prst="bentConnector3">
            <a:avLst>
              <a:gd fmla="val 12263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ë ì¨ ìì´ì½ì ëí ì´ë¯¸ì§ ê²ìê²°ê³¼" id="236" name="Google Shape;23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53202" y="5070235"/>
            <a:ext cx="2081766" cy="537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9"/>
          <p:cNvCxnSpPr>
            <a:stCxn id="236" idx="1"/>
            <a:endCxn id="224" idx="2"/>
          </p:cNvCxnSpPr>
          <p:nvPr/>
        </p:nvCxnSpPr>
        <p:spPr>
          <a:xfrm rot="10800000">
            <a:off x="6503602" y="3403783"/>
            <a:ext cx="2949600" cy="1935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20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서비스 아키텍처 및 기술  2 (Dialogflow 기반 개발) 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20"/>
          <p:cNvGraphicFramePr/>
          <p:nvPr/>
        </p:nvGraphicFramePr>
        <p:xfrm>
          <a:off x="455532" y="1433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{A51025AB-144D-489E-A3DE-6B2C6183A65B}</a:tableStyleId>
              </a:tblPr>
              <a:tblGrid>
                <a:gridCol w="2822600"/>
                <a:gridCol w="2822600"/>
                <a:gridCol w="2822600"/>
                <a:gridCol w="2822600"/>
              </a:tblGrid>
              <a:tr h="47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챗봇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웹서비스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검색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기계학습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0"/>
          <p:cNvSpPr/>
          <p:nvPr/>
        </p:nvSpPr>
        <p:spPr>
          <a:xfrm>
            <a:off x="243098" y="3347672"/>
            <a:ext cx="768826" cy="63176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695795" y="3361941"/>
            <a:ext cx="1330037" cy="6032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DialogFlow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1695796" y="4022475"/>
            <a:ext cx="12884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Context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Fullfillment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534616" y="2501761"/>
            <a:ext cx="2374027" cy="10960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FireBase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Cloud Function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3534616" y="4605251"/>
            <a:ext cx="2374026" cy="921625"/>
          </a:xfrm>
          <a:prstGeom prst="flowChartMagneticDisk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 Storage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6355402" y="3043546"/>
            <a:ext cx="2374026" cy="1561705"/>
          </a:xfrm>
          <a:prstGeom prst="flowChartMagneticDisk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ElasticSearch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" name="Google Shape;253;p20"/>
          <p:cNvCxnSpPr>
            <a:stCxn id="247" idx="6"/>
            <a:endCxn id="248" idx="1"/>
          </p:cNvCxnSpPr>
          <p:nvPr/>
        </p:nvCxnSpPr>
        <p:spPr>
          <a:xfrm>
            <a:off x="1011924" y="3663555"/>
            <a:ext cx="68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4" name="Google Shape;254;p20"/>
          <p:cNvCxnSpPr>
            <a:stCxn id="248" idx="3"/>
            <a:endCxn id="250" idx="0"/>
          </p:cNvCxnSpPr>
          <p:nvPr/>
        </p:nvCxnSpPr>
        <p:spPr>
          <a:xfrm flipH="1" rot="10800000">
            <a:off x="3025832" y="2501656"/>
            <a:ext cx="1695900" cy="1161900"/>
          </a:xfrm>
          <a:prstGeom prst="bentConnector4">
            <a:avLst>
              <a:gd fmla="val 15000" name="adj1"/>
              <a:gd fmla="val 119665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5" name="Google Shape;255;p20"/>
          <p:cNvCxnSpPr>
            <a:stCxn id="250" idx="2"/>
            <a:endCxn id="251" idx="1"/>
          </p:cNvCxnSpPr>
          <p:nvPr/>
        </p:nvCxnSpPr>
        <p:spPr>
          <a:xfrm>
            <a:off x="4721629" y="3597792"/>
            <a:ext cx="0" cy="100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6" name="Google Shape;256;p20"/>
          <p:cNvCxnSpPr>
            <a:endCxn id="252" idx="1"/>
          </p:cNvCxnSpPr>
          <p:nvPr/>
        </p:nvCxnSpPr>
        <p:spPr>
          <a:xfrm flipH="1" rot="10800000">
            <a:off x="5910415" y="3043546"/>
            <a:ext cx="1632000" cy="408300"/>
          </a:xfrm>
          <a:prstGeom prst="bentConnector4">
            <a:avLst>
              <a:gd fmla="val 19744" name="adj1"/>
              <a:gd fmla="val 15598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7" name="Google Shape;257;p20"/>
          <p:cNvCxnSpPr>
            <a:stCxn id="252" idx="3"/>
            <a:endCxn id="258" idx="1"/>
          </p:cNvCxnSpPr>
          <p:nvPr/>
        </p:nvCxnSpPr>
        <p:spPr>
          <a:xfrm rot="-5400000">
            <a:off x="7918615" y="3491351"/>
            <a:ext cx="737700" cy="1490100"/>
          </a:xfrm>
          <a:prstGeom prst="bentConnector4">
            <a:avLst>
              <a:gd fmla="val -30988" name="adj1"/>
              <a:gd fmla="val 89832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9" name="Google Shape;259;p20"/>
          <p:cNvCxnSpPr>
            <a:stCxn id="251" idx="3"/>
            <a:endCxn id="258" idx="2"/>
          </p:cNvCxnSpPr>
          <p:nvPr/>
        </p:nvCxnSpPr>
        <p:spPr>
          <a:xfrm flipH="1" rot="-5400000">
            <a:off x="7442179" y="2806326"/>
            <a:ext cx="159000" cy="5600100"/>
          </a:xfrm>
          <a:prstGeom prst="bentConnector3">
            <a:avLst>
              <a:gd fmla="val 24370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0" name="Google Shape;260;p20"/>
          <p:cNvSpPr/>
          <p:nvPr/>
        </p:nvSpPr>
        <p:spPr>
          <a:xfrm>
            <a:off x="138521" y="6118161"/>
            <a:ext cx="11914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https://www.pragnakalp.com/dialogflow-tutorial-create-fulfillment-webhook-using-python-django/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https://github.com/vkosuri/django-dialogflow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https://velog.io/@minong/Django-Dialogflow%EB%A1%9C-%EB%A7%9B%EC%A7%91-%EC%B6%94%EC%B2%9C-Bot-%EB%A7%8C%EB%93%A4%EA%B8%B0-0.-%EC%84%A4%EA%B3%84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https://medium.com/@jwlee98/gcp-dialogflow-%EB%A5%BC-%EC%9D%B4%EC%9A%A9%ED%95%9C-%EA%B0%84%EB%8B%A8-%EC%B1%97%EB%B4%87-%EB%A7%8C%EB%93%A4%EA%B8%B0-514ea25e4961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6187440" y="1952668"/>
            <a:ext cx="270994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한국영화진흥원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http://www.kobis.or.kr/kobisopenapi/homepg/main/main.do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20"/>
          <p:cNvCxnSpPr>
            <a:endCxn id="261" idx="1"/>
          </p:cNvCxnSpPr>
          <p:nvPr/>
        </p:nvCxnSpPr>
        <p:spPr>
          <a:xfrm rot="-5400000">
            <a:off x="5639040" y="2523950"/>
            <a:ext cx="819600" cy="277200"/>
          </a:xfrm>
          <a:prstGeom prst="bentConnector3">
            <a:avLst>
              <a:gd fmla="val 1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" name="Google Shape;258;p20"/>
          <p:cNvSpPr/>
          <p:nvPr/>
        </p:nvSpPr>
        <p:spPr>
          <a:xfrm>
            <a:off x="9032578" y="2049461"/>
            <a:ext cx="2578117" cy="36363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FireBase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Cloud Function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20"/>
          <p:cNvGrpSpPr/>
          <p:nvPr/>
        </p:nvGrpSpPr>
        <p:grpSpPr>
          <a:xfrm>
            <a:off x="9133122" y="2614609"/>
            <a:ext cx="2377028" cy="3008730"/>
            <a:chOff x="9316814" y="2763411"/>
            <a:chExt cx="2377028" cy="3008730"/>
          </a:xfrm>
        </p:grpSpPr>
        <p:sp>
          <p:nvSpPr>
            <p:cNvPr id="264" name="Google Shape;264;p20"/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영화감성분석</a:t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날씨 데이터 Score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감성 상태 Score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바이오 리듬 Score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Python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자기소개</a:t>
            </a:r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30" name="Google Shape;30;p2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조직구성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2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4000500" y="2472875"/>
            <a:ext cx="11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조직구성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2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2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조직구성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R&amp;R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24"/>
          <p:cNvGraphicFramePr/>
          <p:nvPr/>
        </p:nvGraphicFramePr>
        <p:xfrm>
          <a:off x="911224" y="1512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{A51025AB-144D-489E-A3DE-6B2C6183A65B}</a:tableStyleId>
              </a:tblPr>
              <a:tblGrid>
                <a:gridCol w="896050"/>
                <a:gridCol w="1065000"/>
                <a:gridCol w="2065475"/>
                <a:gridCol w="3012150"/>
                <a:gridCol w="1775000"/>
                <a:gridCol w="1559850"/>
              </a:tblGrid>
              <a:tr h="405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CS1415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3736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원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름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 속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부서/학과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직위/학년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463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멘 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임진섭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세원IT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멘티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김태균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동국대학교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컴퓨터공학과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이윤호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동국대학교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컴퓨터공학과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이도현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동국대학교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컴퓨터공학과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46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3868370" y="4134021"/>
            <a:ext cx="44552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4000493" y="5278364"/>
            <a:ext cx="4200071" cy="39119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¬ì§ì´¬ìì ëí ì´ë¯¸ì§ ê²ìê²°ê³¼"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0" y="838371"/>
            <a:ext cx="70485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자기소개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방법론 및 아키텍처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조직구성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5014625" y="627900"/>
            <a:ext cx="245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3"/>
          <p:cNvSpPr/>
          <p:nvPr/>
        </p:nvSpPr>
        <p:spPr>
          <a:xfrm>
            <a:off x="3531986" y="4514850"/>
            <a:ext cx="19784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개요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서비스 모델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서비스 포지셔닝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수익모델</a:t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403466" y="4514850"/>
            <a:ext cx="272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수행 방법론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프로젝트 수행 단계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수행 산출물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서비스 아키텍처 및 기술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자기소개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6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자기소개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885393" y="1006929"/>
            <a:ext cx="947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구성원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885393" y="1520815"/>
            <a:ext cx="10654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SzPts val="3200"/>
              <a:buFont typeface="Arial"/>
              <a:buChar char="-"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김태균 컴퓨터공학전공​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SzPts val="3200"/>
              <a:buFont typeface="Arial"/>
              <a:buChar char="-"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이윤호 컴퓨터공학전공​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SzPts val="3200"/>
              <a:buFont typeface="Arial"/>
              <a:buChar char="-"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이도현 컴퓨터공학전공​</a:t>
            </a:r>
            <a:endParaRPr sz="3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4251959" y="1533097"/>
            <a:ext cx="3502153" cy="397128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 &amp; 웹서비스</a:t>
            </a:r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8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개요 1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833719" y="5732322"/>
            <a:ext cx="10524562" cy="75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빅데이터, 인공지능 기술을 실생활에 유용하도록 응용 서비스</a:t>
            </a:r>
            <a:endParaRPr sz="3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4736123" y="3178366"/>
            <a:ext cx="2523392" cy="903125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영화추천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(감성분석, 주문해석)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4736123" y="1941803"/>
            <a:ext cx="2523392" cy="4925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현재상영, 개봉예정작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4736123" y="2434397"/>
            <a:ext cx="2523392" cy="4925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영화랭킹, 평점, 리뷰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4736123" y="4309433"/>
            <a:ext cx="2523392" cy="4925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예매, 결제</a:t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4736123" y="4796383"/>
            <a:ext cx="2523392" cy="4925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 확인</a:t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307309" y="3011649"/>
            <a:ext cx="1081454" cy="1014178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8399051" y="3011649"/>
            <a:ext cx="1081454" cy="1014178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영화관</a:t>
            </a:r>
            <a:endParaRPr/>
          </a:p>
        </p:txBody>
      </p:sp>
      <p:cxnSp>
        <p:nvCxnSpPr>
          <p:cNvPr id="88" name="Google Shape;88;p8"/>
          <p:cNvCxnSpPr>
            <a:stCxn id="86" idx="6"/>
            <a:endCxn id="75" idx="1"/>
          </p:cNvCxnSpPr>
          <p:nvPr/>
        </p:nvCxnSpPr>
        <p:spPr>
          <a:xfrm>
            <a:off x="3388763" y="3518738"/>
            <a:ext cx="86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8"/>
          <p:cNvCxnSpPr>
            <a:stCxn id="75" idx="3"/>
            <a:endCxn id="87" idx="2"/>
          </p:cNvCxnSpPr>
          <p:nvPr/>
        </p:nvCxnSpPr>
        <p:spPr>
          <a:xfrm>
            <a:off x="7754112" y="3518738"/>
            <a:ext cx="6450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8"/>
          <p:cNvCxnSpPr>
            <a:stCxn id="75" idx="2"/>
            <a:endCxn id="86" idx="4"/>
          </p:cNvCxnSpPr>
          <p:nvPr/>
        </p:nvCxnSpPr>
        <p:spPr>
          <a:xfrm flipH="1" rot="5400000">
            <a:off x="3686136" y="3187480"/>
            <a:ext cx="1478700" cy="3155100"/>
          </a:xfrm>
          <a:prstGeom prst="bentConnector3">
            <a:avLst>
              <a:gd fmla="val -1545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9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9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개요 2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1236000" y="2177139"/>
            <a:ext cx="3240000" cy="461646"/>
          </a:xfrm>
          <a:prstGeom prst="homePlat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기술</a:t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4476000" y="2177139"/>
            <a:ext cx="3240000" cy="461646"/>
          </a:xfrm>
          <a:prstGeom prst="homePlat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기계학습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716000" y="2177139"/>
            <a:ext cx="3240000" cy="461646"/>
          </a:xfrm>
          <a:prstGeom prst="homePlat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상황인지 기술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1236000" y="2638785"/>
            <a:ext cx="324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기반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기반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4476000" y="2643078"/>
            <a:ext cx="324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지도, 비지도 학습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 학습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716000" y="2647371"/>
            <a:ext cx="324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감정/감성 인지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상황 감지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236000" y="1755653"/>
            <a:ext cx="324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4476000" y="1759946"/>
            <a:ext cx="324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716000" y="1764239"/>
            <a:ext cx="324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미래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1026519" y="5507747"/>
            <a:ext cx="10260709" cy="75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인공지능 영화추천 챗봇 서비스</a:t>
            </a:r>
            <a:endParaRPr sz="3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 rot="5400000">
            <a:off x="5454792" y="4475013"/>
            <a:ext cx="1140311" cy="97894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026521" y="1539881"/>
            <a:ext cx="10260708" cy="28544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1236000" y="3549437"/>
            <a:ext cx="972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“사용자 감정 및 감성을 인지하여 영화 추천”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“영화 예고편 유튜브 URL 제공“</a:t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7633879" y="1669705"/>
            <a:ext cx="3531599" cy="17145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0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서비스 모델</a:t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918238" y="1573923"/>
            <a:ext cx="2880000" cy="1080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수집, 처리, 분석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(Elastic, Python, RDB)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&lt;CASE 1 : 직접개발&gt;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918238" y="3852569"/>
            <a:ext cx="2880000" cy="1080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Dialogflow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&lt;CASE 2 : 챗봇 플랫폼 이용&gt;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5451676" y="2584047"/>
            <a:ext cx="1608881" cy="1342663"/>
          </a:xfrm>
          <a:prstGeom prst="homePlat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상황인지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8877782" y="1782501"/>
            <a:ext cx="2558005" cy="13426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서비스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8877782" y="3332136"/>
            <a:ext cx="2558005" cy="13426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 서비스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p10"/>
          <p:cNvCxnSpPr>
            <a:stCxn id="121" idx="3"/>
            <a:endCxn id="123" idx="1"/>
          </p:cNvCxnSpPr>
          <p:nvPr/>
        </p:nvCxnSpPr>
        <p:spPr>
          <a:xfrm>
            <a:off x="3798238" y="2113923"/>
            <a:ext cx="1653300" cy="114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0"/>
          <p:cNvCxnSpPr>
            <a:stCxn id="122" idx="3"/>
            <a:endCxn id="123" idx="1"/>
          </p:cNvCxnSpPr>
          <p:nvPr/>
        </p:nvCxnSpPr>
        <p:spPr>
          <a:xfrm flipH="1" rot="10800000">
            <a:off x="3798238" y="3255269"/>
            <a:ext cx="1653300" cy="113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0"/>
          <p:cNvCxnSpPr>
            <a:stCxn id="123" idx="3"/>
            <a:endCxn id="124" idx="1"/>
          </p:cNvCxnSpPr>
          <p:nvPr/>
        </p:nvCxnSpPr>
        <p:spPr>
          <a:xfrm flipH="1" rot="10800000">
            <a:off x="7060557" y="2453779"/>
            <a:ext cx="1817100" cy="80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0"/>
          <p:cNvCxnSpPr>
            <a:stCxn id="123" idx="3"/>
            <a:endCxn id="125" idx="1"/>
          </p:cNvCxnSpPr>
          <p:nvPr/>
        </p:nvCxnSpPr>
        <p:spPr>
          <a:xfrm>
            <a:off x="7060557" y="3255379"/>
            <a:ext cx="1817100" cy="7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0"/>
          <p:cNvSpPr txBox="1"/>
          <p:nvPr/>
        </p:nvSpPr>
        <p:spPr>
          <a:xfrm>
            <a:off x="911225" y="5091120"/>
            <a:ext cx="10524562" cy="149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CASE 1 : 전체 프로그램 개발</a:t>
            </a:r>
            <a:endParaRPr sz="3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DBABD"/>
                </a:solidFill>
                <a:latin typeface="Arial"/>
                <a:ea typeface="Arial"/>
                <a:cs typeface="Arial"/>
                <a:sym typeface="Arial"/>
              </a:rPr>
              <a:t>CASE 2 : 챗봇 플랫폼 이용 개발</a:t>
            </a:r>
            <a:endParaRPr sz="3200">
              <a:solidFill>
                <a:srgbClr val="8DBA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4916244" y="1575000"/>
            <a:ext cx="2008413" cy="5798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심박수, 사용언어</a:t>
            </a:r>
            <a:endParaRPr/>
          </a:p>
        </p:txBody>
      </p:sp>
      <p:cxnSp>
        <p:nvCxnSpPr>
          <p:cNvPr id="132" name="Google Shape;132;p10"/>
          <p:cNvCxnSpPr>
            <a:stCxn id="131" idx="2"/>
            <a:endCxn id="123" idx="0"/>
          </p:cNvCxnSpPr>
          <p:nvPr/>
        </p:nvCxnSpPr>
        <p:spPr>
          <a:xfrm>
            <a:off x="5920451" y="2154808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0"/>
          <p:cNvSpPr/>
          <p:nvPr/>
        </p:nvSpPr>
        <p:spPr>
          <a:xfrm>
            <a:off x="4916243" y="4352761"/>
            <a:ext cx="2008413" cy="5798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바이오리듬, 날씨</a:t>
            </a:r>
            <a:endParaRPr/>
          </a:p>
        </p:txBody>
      </p:sp>
      <p:cxnSp>
        <p:nvCxnSpPr>
          <p:cNvPr id="134" name="Google Shape;134;p10"/>
          <p:cNvCxnSpPr>
            <a:stCxn id="133" idx="0"/>
            <a:endCxn id="123" idx="2"/>
          </p:cNvCxnSpPr>
          <p:nvPr/>
        </p:nvCxnSpPr>
        <p:spPr>
          <a:xfrm rot="10800000">
            <a:off x="5920450" y="3926761"/>
            <a:ext cx="0" cy="4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