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XMMWKRIMYITaTUz78zQ4yHBms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5E5423-DF9A-4212-9076-114EEB1D66AB}">
  <a:tblStyle styleId="{BF5E5423-DF9A-4212-9076-114EEB1D66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P06gZ4jwPl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fc342210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4fc342210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fc342210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4fc342210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FFFF"/>
                </a:solidFill>
                <a:highlight>
                  <a:srgbClr val="0077CC"/>
                </a:highlight>
                <a:latin typeface="Arial"/>
                <a:ea typeface="Arial"/>
                <a:cs typeface="Arial"/>
                <a:sym typeface="Arial"/>
              </a:rPr>
              <a:t>Elasticsearch는 텍스트, 숫자, 위치 기반 정보, 정형 및 비정형 데이터 등 모든 유형의 데이터를 위한 분산형 오픈 소스 검색 및 분석 엔진  필요시 사용예정</a:t>
            </a:r>
            <a:endParaRPr/>
          </a:p>
        </p:txBody>
      </p:sp>
      <p:sp>
        <p:nvSpPr>
          <p:cNvPr id="53" name="Google Shape;5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fc342210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https://www.youtube.com/watch?v=P06gZ4jwPls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300"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Rethinking Recommendations: From Collaborative Filtering to Deep Learning (2019/06/13) at Amazon Conference</a:t>
            </a:r>
            <a:endParaRPr sz="2300"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4fc342210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fc34221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(감정에 큰 영향을 준다라는 핀트)</a:t>
            </a:r>
            <a:endParaRPr/>
          </a:p>
        </p:txBody>
      </p:sp>
      <p:sp>
        <p:nvSpPr>
          <p:cNvPr id="88" name="Google Shape;88;g74fc34221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fc342210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(감정에 큰 영향을 준다라는 핀트)(감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정 수집의 효율적 방법이 interactive 한 chatbot의 사용이라고 판단)</a:t>
            </a:r>
            <a:endParaRPr/>
          </a:p>
        </p:txBody>
      </p:sp>
      <p:sp>
        <p:nvSpPr>
          <p:cNvPr id="107" name="Google Shape;107;g74fc342210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ragnakalp.com/dialogflow-tutorial-create-fulfillment-webhook-using-python-django/" TargetMode="External"/><Relationship Id="rId4" Type="http://schemas.openxmlformats.org/officeDocument/2006/relationships/hyperlink" Target="https://github.com/vkosuri/django-dialogflow" TargetMode="External"/><Relationship Id="rId5" Type="http://schemas.openxmlformats.org/officeDocument/2006/relationships/hyperlink" Target="https://velog.io/@minong/Django-Dialogflow%EB%A1%9C-%EB%A7%9B%EC%A7%91-%EC%B6%94%EC%B2%9C-Bot-%EB%A7%8C%EB%93%A4%EA%B8%B0-0.-%EC%84%A4%EA%B3%84" TargetMode="External"/><Relationship Id="rId6" Type="http://schemas.openxmlformats.org/officeDocument/2006/relationships/hyperlink" Target="https://medium.com/@jwlee98/gcp-dialogflow-%EB%A5%BC-%EC%9D%B4%EC%9A%A9%ED%95%9C-%EA%B0%84%EB%8B%A8-%EC%B1%97%EB%B4%87-%EB%A7%8C%EB%93%A4%EA%B8%B0-514ea25e496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CS1415</a:t>
            </a:r>
            <a:endParaRPr/>
          </a:p>
        </p:txBody>
      </p:sp>
      <p:pic>
        <p:nvPicPr>
          <p:cNvPr id="19" name="Google Shape;1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0825"/>
            <a:ext cx="103060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4fc342210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25" y="1084450"/>
            <a:ext cx="5069396" cy="2899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g74fc342210_1_37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g74fc342210_1_37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3200">
                <a:solidFill>
                  <a:srgbClr val="00002F"/>
                </a:solidFill>
              </a:rPr>
              <a:t>타당성</a:t>
            </a:r>
            <a:endParaRPr/>
          </a:p>
        </p:txBody>
      </p:sp>
      <p:sp>
        <p:nvSpPr>
          <p:cNvPr id="122" name="Google Shape;122;g74fc342210_1_37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74fc342210_1_3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챗봇의</a:t>
            </a:r>
            <a:r>
              <a:rPr lang="ko-KR" sz="1800">
                <a:solidFill>
                  <a:schemeClr val="dk1"/>
                </a:solidFill>
              </a:rPr>
              <a:t> 중요성</a:t>
            </a:r>
            <a:endParaRPr/>
          </a:p>
        </p:txBody>
      </p:sp>
      <p:sp>
        <p:nvSpPr>
          <p:cNvPr id="124" name="Google Shape;124;g74fc342210_1_37"/>
          <p:cNvSpPr txBox="1"/>
          <p:nvPr/>
        </p:nvSpPr>
        <p:spPr>
          <a:xfrm>
            <a:off x="804225" y="1292200"/>
            <a:ext cx="53733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002F"/>
                </a:solidFill>
              </a:rPr>
              <a:t>현재의 영화 검색 방식</a:t>
            </a:r>
            <a:endParaRPr b="1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유튜브 영화추천 컨텐츠 시청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영화 랭킹 참고(ex)Rotten Tomatoes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검색엔진을 활용한 리뷰 검색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장르, 배우, 카테고리 기반의 영화 검색</a:t>
            </a:r>
            <a:endParaRPr sz="1200">
              <a:solidFill>
                <a:srgbClr val="0000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2F"/>
                </a:solidFill>
              </a:rPr>
              <a:t>현대인들은 양방향의 소통방식을 선호하는 반면 </a:t>
            </a:r>
            <a:r>
              <a:rPr lang="ko-KR" sz="1200">
                <a:solidFill>
                  <a:srgbClr val="00002F"/>
                </a:solidFill>
              </a:rPr>
              <a:t>작금의 영화 검색 방식은 일방적인 1-way의 검색 방식이며 사용자가 원하는 정확한 영화 검색이 힘듦</a:t>
            </a:r>
            <a:endParaRPr sz="1200">
              <a:solidFill>
                <a:srgbClr val="0000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2F"/>
              </a:solidFill>
            </a:endParaRPr>
          </a:p>
        </p:txBody>
      </p:sp>
      <p:sp>
        <p:nvSpPr>
          <p:cNvPr id="125" name="Google Shape;125;g74fc342210_1_37"/>
          <p:cNvSpPr txBox="1"/>
          <p:nvPr/>
        </p:nvSpPr>
        <p:spPr>
          <a:xfrm>
            <a:off x="7829175" y="3983775"/>
            <a:ext cx="16029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&lt;Rotten Tomatoes&gt;</a:t>
            </a:r>
            <a:endParaRPr sz="1200"/>
          </a:p>
        </p:txBody>
      </p:sp>
      <p:sp>
        <p:nvSpPr>
          <p:cNvPr id="126" name="Google Shape;126;g74fc342210_1_37"/>
          <p:cNvSpPr txBox="1"/>
          <p:nvPr/>
        </p:nvSpPr>
        <p:spPr>
          <a:xfrm>
            <a:off x="804225" y="3698825"/>
            <a:ext cx="51612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002F"/>
                </a:solidFill>
              </a:rPr>
              <a:t>현재 영화 추천 방식의 문제점</a:t>
            </a:r>
            <a:r>
              <a:rPr b="1" lang="ko-KR" sz="2000">
                <a:solidFill>
                  <a:srgbClr val="00002F"/>
                </a:solidFill>
              </a:rPr>
              <a:t> </a:t>
            </a:r>
            <a:endParaRPr b="1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매순간 같은 영화를 보고 싶은게 아님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개인 맞춤형 추천이 아닌 아이템&amp;유저 기반의 포괄적인 추천방식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리뷰가 대부분 긍정, 부정에 대한 의견임(하단 예시 참고)</a:t>
            </a:r>
            <a:endParaRPr sz="1200">
              <a:solidFill>
                <a:srgbClr val="00002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2F"/>
              </a:solidFill>
            </a:endParaRPr>
          </a:p>
        </p:txBody>
      </p:sp>
      <p:sp>
        <p:nvSpPr>
          <p:cNvPr id="127" name="Google Shape;127;g74fc342210_1_37"/>
          <p:cNvSpPr txBox="1"/>
          <p:nvPr/>
        </p:nvSpPr>
        <p:spPr>
          <a:xfrm>
            <a:off x="6177525" y="4321575"/>
            <a:ext cx="53733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002F"/>
                </a:solidFill>
              </a:rPr>
              <a:t>챗봇 활용의 효과</a:t>
            </a:r>
            <a:endParaRPr b="1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사용자와의 interactive한 대화가 가능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사용자의 정확한 요구 수집이 가능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긍정, 부정</a:t>
            </a:r>
            <a:r>
              <a:rPr lang="ko-KR" sz="1200">
                <a:solidFill>
                  <a:srgbClr val="00002F"/>
                </a:solidFill>
              </a:rPr>
              <a:t>을 초월하여 사용자의 감정 또한 추출 가능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타 서비스와의 추가적인 연동이 가능함(서비스 확장 가능성)</a:t>
            </a:r>
            <a:endParaRPr sz="1200">
              <a:solidFill>
                <a:srgbClr val="00002F"/>
              </a:solidFill>
            </a:endParaRPr>
          </a:p>
        </p:txBody>
      </p:sp>
      <p:pic>
        <p:nvPicPr>
          <p:cNvPr id="128" name="Google Shape;128;g74fc342210_1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150" y="5169365"/>
            <a:ext cx="4829375" cy="10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4000500" y="2472875"/>
            <a:ext cx="106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3</a:t>
            </a:r>
            <a:endParaRPr sz="4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사용 예시 및 기대효과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g74fc342210_4_1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g74fc342210_4_1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</a:rPr>
              <a:t>기대효과</a:t>
            </a:r>
            <a:endParaRPr/>
          </a:p>
        </p:txBody>
      </p:sp>
      <p:sp>
        <p:nvSpPr>
          <p:cNvPr id="141" name="Google Shape;141;g74fc342210_4_1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74fc342210_4_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</a:rPr>
              <a:t>사용 예시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74fc342210_4_1"/>
          <p:cNvPicPr preferRelativeResize="0"/>
          <p:nvPr/>
        </p:nvPicPr>
        <p:blipFill rotWithShape="1">
          <a:blip r:embed="rId3">
            <a:alphaModFix/>
          </a:blip>
          <a:srcRect b="-4953" l="0" r="-4953" t="0"/>
          <a:stretch/>
        </p:blipFill>
        <p:spPr>
          <a:xfrm>
            <a:off x="641000" y="2161550"/>
            <a:ext cx="3449726" cy="307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74fc342210_4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150" y="2161550"/>
            <a:ext cx="3632257" cy="29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74fc342210_4_1"/>
          <p:cNvSpPr txBox="1"/>
          <p:nvPr/>
        </p:nvSpPr>
        <p:spPr>
          <a:xfrm>
            <a:off x="1901900" y="5086050"/>
            <a:ext cx="92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사용예</a:t>
            </a:r>
            <a:r>
              <a:rPr lang="ko-KR" sz="1200"/>
              <a:t>시 1</a:t>
            </a:r>
            <a:endParaRPr sz="1200"/>
          </a:p>
        </p:txBody>
      </p:sp>
      <p:sp>
        <p:nvSpPr>
          <p:cNvPr id="146" name="Google Shape;146;g74fc342210_4_1"/>
          <p:cNvSpPr txBox="1"/>
          <p:nvPr/>
        </p:nvSpPr>
        <p:spPr>
          <a:xfrm>
            <a:off x="5632038" y="5086050"/>
            <a:ext cx="92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사용예시 2</a:t>
            </a:r>
            <a:endParaRPr sz="1200"/>
          </a:p>
        </p:txBody>
      </p:sp>
      <p:sp>
        <p:nvSpPr>
          <p:cNvPr id="147" name="Google Shape;147;g74fc342210_4_1"/>
          <p:cNvSpPr txBox="1"/>
          <p:nvPr/>
        </p:nvSpPr>
        <p:spPr>
          <a:xfrm>
            <a:off x="9566713" y="5086050"/>
            <a:ext cx="92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사용예시 3</a:t>
            </a:r>
            <a:endParaRPr sz="1200"/>
          </a:p>
        </p:txBody>
      </p:sp>
      <p:pic>
        <p:nvPicPr>
          <p:cNvPr id="148" name="Google Shape;148;g74fc342210_4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9364" y="1579700"/>
            <a:ext cx="3222625" cy="35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4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2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</a:rPr>
              <a:t>기대효과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</a:rPr>
              <a:t>기대효과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069804" y="1520796"/>
            <a:ext cx="9673200" cy="4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실시간으로 유저는 상황에 맞는 영화를 추천 받을 수 있다 (chatbot으로 interactive/ 감정 분석)</a:t>
            </a:r>
            <a:endParaRPr sz="1800">
              <a:solidFill>
                <a:srgbClr val="0000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스트레스가 많은 현대인들의 감정해소에 큰 도움이 될 것이다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직접 네이버 무비, 왓챠 같은 곳에서 영화의 장르를 찾고 사용자의 리뷰를 보는 수고를 덜어줌. (chatbot의 편리성)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16609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56621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</a:rPr>
              <a:t>프로젝트 개요</a:t>
            </a:r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51153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02061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</a:rPr>
              <a:t>선행 연구</a:t>
            </a:r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88237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11500">
                <a:solidFill>
                  <a:srgbClr val="00002F"/>
                </a:solidFill>
              </a:rPr>
              <a:t>3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8569900" y="4044950"/>
            <a:ext cx="25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</a:rPr>
              <a:t>사용 예시 및 기대효과</a:t>
            </a:r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3"/>
          <p:cNvSpPr/>
          <p:nvPr/>
        </p:nvSpPr>
        <p:spPr>
          <a:xfrm>
            <a:off x="696525" y="4514850"/>
            <a:ext cx="3669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sz="1800">
                <a:solidFill>
                  <a:schemeClr val="dk1"/>
                </a:solidFill>
              </a:rPr>
              <a:t>프로젝트 주제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2. 프로젝트 동작 시나리오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939550" y="4514875"/>
            <a:ext cx="3057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sz="1800">
                <a:solidFill>
                  <a:schemeClr val="dk1"/>
                </a:solidFill>
              </a:rPr>
              <a:t> </a:t>
            </a:r>
            <a:r>
              <a:rPr lang="ko-KR" sz="1800">
                <a:solidFill>
                  <a:schemeClr val="dk1"/>
                </a:solidFill>
              </a:rPr>
              <a:t>관련 특허 및 논문 주요 내용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2. 정리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998001" y="4514850"/>
            <a:ext cx="169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1.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>
                <a:solidFill>
                  <a:schemeClr val="dk1"/>
                </a:solidFill>
              </a:rPr>
              <a:t>사용 예시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2. 기대효과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프로젝트 개요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</a:rPr>
              <a:t>프로젝트 개요</a:t>
            </a:r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</a:rPr>
              <a:t>프로젝트 주제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1309691"/>
            <a:ext cx="7181850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475" y="5835928"/>
            <a:ext cx="8701055" cy="71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20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20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</a:rPr>
              <a:t>프로젝트 개요</a:t>
            </a:r>
            <a:endParaRPr/>
          </a:p>
        </p:txBody>
      </p:sp>
      <p:sp>
        <p:nvSpPr>
          <p:cNvPr id="57" name="Google Shape;57;p2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1</a:t>
            </a: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</a:rPr>
              <a:t>프로젝트 동작 시나리오</a:t>
            </a: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(Dialog</a:t>
            </a:r>
            <a:r>
              <a:rPr lang="ko-KR" sz="1800">
                <a:solidFill>
                  <a:srgbClr val="00002F"/>
                </a:solidFill>
              </a:rPr>
              <a:t>F</a:t>
            </a: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low 기반 개발) 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" name="Google Shape;59;p20"/>
          <p:cNvGraphicFramePr/>
          <p:nvPr/>
        </p:nvGraphicFramePr>
        <p:xfrm>
          <a:off x="1026532" y="1321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{BF5E5423-DF9A-4212-9076-114EEB1D66AB}</a:tableStyleId>
              </a:tblPr>
              <a:tblGrid>
                <a:gridCol w="2609325"/>
                <a:gridCol w="2609325"/>
                <a:gridCol w="2609325"/>
                <a:gridCol w="2609325"/>
              </a:tblGrid>
              <a:tr h="47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CLI 레이어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Elevator Sensor 레이어</a:t>
                      </a:r>
                      <a:endParaRPr b="1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딥러닝</a:t>
                      </a:r>
                      <a:r>
                        <a:rPr b="1" lang="ko-KR" sz="1400" u="none" cap="none" strike="noStrike"/>
                        <a:t> 레이어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트래픽 분석</a:t>
                      </a:r>
                      <a:r>
                        <a:rPr b="1" lang="ko-KR" sz="1400" u="none" cap="none" strike="noStrike"/>
                        <a:t> 레이어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" name="Google Shape;60;p20"/>
          <p:cNvSpPr/>
          <p:nvPr/>
        </p:nvSpPr>
        <p:spPr>
          <a:xfrm>
            <a:off x="1977075" y="3233100"/>
            <a:ext cx="1122900" cy="109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6484824" y="3273151"/>
            <a:ext cx="2160000" cy="101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 Detection based c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alculating queuing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9089800" y="3138475"/>
            <a:ext cx="2160000" cy="1288750"/>
          </a:xfrm>
          <a:prstGeom prst="flowChartMagneticDisk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Traffic Analysis Tool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Google Shape;63;p20"/>
          <p:cNvCxnSpPr>
            <a:endCxn id="62" idx="1"/>
          </p:cNvCxnSpPr>
          <p:nvPr/>
        </p:nvCxnSpPr>
        <p:spPr>
          <a:xfrm flipH="1" rot="10800000">
            <a:off x="8537800" y="3138475"/>
            <a:ext cx="1632000" cy="408300"/>
          </a:xfrm>
          <a:prstGeom prst="bentConnector4">
            <a:avLst>
              <a:gd fmla="val 16912" name="adj1"/>
              <a:gd fmla="val 15832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4" name="Google Shape;64;p20"/>
          <p:cNvSpPr/>
          <p:nvPr/>
        </p:nvSpPr>
        <p:spPr>
          <a:xfrm>
            <a:off x="138521" y="6118161"/>
            <a:ext cx="1191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https://www.pragnakalp.com/dialogflow-tutorial-create-fulfillment-webhook-using-python-django/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https://github.com/vkosuri/django-dialogflow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https://velog.io/@minong/Django-Dialogflow%EB%A1%9C-%EB%A7%9B%EC%A7%91-%EC%B6%94%EC%B2%9C-Bot-%EB%A7%8C%EB%93%A4%EA%B8%B0-0.-%EC%84%A4%EA%B3%84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https://medium.com/@jwlee98/gcp-dialogflow-%EB%A5%BC-%EC%9D%B4%EC%9A%A9%ED%95%9C-%EA%B0%84%EB%8B%A8-%EC%B1%97%EB%B4%87-%EB%A7%8C%EB%93%A4%EA%B8%B0-514ea25e4961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65;p20"/>
          <p:cNvCxnSpPr>
            <a:stCxn id="60" idx="6"/>
            <a:endCxn id="66" idx="1"/>
          </p:cNvCxnSpPr>
          <p:nvPr/>
        </p:nvCxnSpPr>
        <p:spPr>
          <a:xfrm>
            <a:off x="3099975" y="3781050"/>
            <a:ext cx="1045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20"/>
          <p:cNvCxnSpPr>
            <a:stCxn id="62" idx="3"/>
            <a:endCxn id="60" idx="4"/>
          </p:cNvCxnSpPr>
          <p:nvPr/>
        </p:nvCxnSpPr>
        <p:spPr>
          <a:xfrm flipH="1" rot="5400000">
            <a:off x="6305050" y="562475"/>
            <a:ext cx="98100" cy="7631400"/>
          </a:xfrm>
          <a:prstGeom prst="bentConnector3">
            <a:avLst>
              <a:gd fmla="val -714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20"/>
          <p:cNvSpPr/>
          <p:nvPr/>
        </p:nvSpPr>
        <p:spPr>
          <a:xfrm>
            <a:off x="4145850" y="2762400"/>
            <a:ext cx="1632000" cy="204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Values from various sensor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on the Elevator</a:t>
            </a:r>
            <a:endParaRPr/>
          </a:p>
        </p:txBody>
      </p:sp>
      <p:cxnSp>
        <p:nvCxnSpPr>
          <p:cNvPr id="68" name="Google Shape;68;p20"/>
          <p:cNvCxnSpPr>
            <a:stCxn id="66" idx="3"/>
            <a:endCxn id="61" idx="1"/>
          </p:cNvCxnSpPr>
          <p:nvPr/>
        </p:nvCxnSpPr>
        <p:spPr>
          <a:xfrm flipH="1" rot="10800000">
            <a:off x="5777850" y="3781050"/>
            <a:ext cx="707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프로젝트 타당성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g74fc342210_1_9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g74fc342210_1_9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3200">
                <a:solidFill>
                  <a:srgbClr val="00002F"/>
                </a:solidFill>
              </a:rPr>
              <a:t>타당성</a:t>
            </a:r>
            <a:endParaRPr/>
          </a:p>
        </p:txBody>
      </p:sp>
      <p:sp>
        <p:nvSpPr>
          <p:cNvPr id="81" name="Google Shape;81;g74fc342210_1_9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74fc342210_1_9"/>
          <p:cNvSpPr txBox="1"/>
          <p:nvPr/>
        </p:nvSpPr>
        <p:spPr>
          <a:xfrm>
            <a:off x="1026521" y="1064941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감정기반의</a:t>
            </a:r>
            <a:r>
              <a:rPr lang="ko-KR" sz="1800">
                <a:solidFill>
                  <a:schemeClr val="dk1"/>
                </a:solidFill>
              </a:rPr>
              <a:t> 중요성</a:t>
            </a:r>
            <a:endParaRPr/>
          </a:p>
        </p:txBody>
      </p:sp>
      <p:sp>
        <p:nvSpPr>
          <p:cNvPr id="83" name="Google Shape;83;g74fc342210_1_9"/>
          <p:cNvSpPr txBox="1"/>
          <p:nvPr/>
        </p:nvSpPr>
        <p:spPr>
          <a:xfrm>
            <a:off x="1785950" y="2294550"/>
            <a:ext cx="6150000" cy="26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333333"/>
                </a:solidFill>
              </a:rPr>
              <a:t>User-Based</a:t>
            </a:r>
            <a:endParaRPr b="1" sz="2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비슷한 사람들에 대한 정보로 추천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333333"/>
                </a:solidFill>
              </a:rPr>
              <a:t>Item-Based:</a:t>
            </a:r>
            <a:endParaRPr b="1" sz="25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</a:pPr>
            <a:r>
              <a:rPr b="1" lang="ko-KR" sz="1600">
                <a:solidFill>
                  <a:srgbClr val="333333"/>
                </a:solidFill>
              </a:rPr>
              <a:t>사용자가 시청한 Content 기반 비슷한 영화 추천</a:t>
            </a:r>
            <a:endParaRPr b="1" sz="1600">
              <a:solidFill>
                <a:srgbClr val="333333"/>
              </a:solidFill>
            </a:endParaRPr>
          </a:p>
        </p:txBody>
      </p:sp>
      <p:sp>
        <p:nvSpPr>
          <p:cNvPr id="84" name="Google Shape;84;g74fc342210_1_9"/>
          <p:cNvSpPr txBox="1"/>
          <p:nvPr/>
        </p:nvSpPr>
        <p:spPr>
          <a:xfrm>
            <a:off x="4274850" y="1522700"/>
            <a:ext cx="36423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/>
              <a:t>현재 영</a:t>
            </a:r>
            <a:r>
              <a:rPr b="1" lang="ko-KR" sz="3500"/>
              <a:t>화 </a:t>
            </a:r>
            <a:r>
              <a:rPr b="1" lang="ko-KR" sz="3500"/>
              <a:t>추천 방식</a:t>
            </a:r>
            <a:endParaRPr b="1" sz="3500"/>
          </a:p>
        </p:txBody>
      </p:sp>
      <p:sp>
        <p:nvSpPr>
          <p:cNvPr id="85" name="Google Shape;85;g74fc342210_1_9"/>
          <p:cNvSpPr txBox="1"/>
          <p:nvPr/>
        </p:nvSpPr>
        <p:spPr>
          <a:xfrm>
            <a:off x="2476950" y="6531000"/>
            <a:ext cx="7238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출처 : </a:t>
            </a:r>
            <a:r>
              <a:rPr lang="ko-KR" sz="1000">
                <a:solidFill>
                  <a:schemeClr val="dk1"/>
                </a:solidFill>
                <a:highlight>
                  <a:srgbClr val="F9F9F9"/>
                </a:highlight>
              </a:rPr>
              <a:t>Rethinking Recommendations: From Collaborative Filtering to Deep Learning (2019/06/13) at Amazon Conference</a:t>
            </a:r>
            <a:endParaRPr sz="1000">
              <a:solidFill>
                <a:schemeClr val="dk1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g74fc342210_1_0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g74fc342210_1_0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3200">
                <a:solidFill>
                  <a:srgbClr val="00002F"/>
                </a:solidFill>
              </a:rPr>
              <a:t>타당성</a:t>
            </a:r>
            <a:endParaRPr/>
          </a:p>
        </p:txBody>
      </p:sp>
      <p:sp>
        <p:nvSpPr>
          <p:cNvPr id="92" name="Google Shape;92;g74fc342210_1_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74fc342210_1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감정기반의</a:t>
            </a:r>
            <a:r>
              <a:rPr lang="ko-KR" sz="1800">
                <a:solidFill>
                  <a:schemeClr val="dk1"/>
                </a:solidFill>
              </a:rPr>
              <a:t> 중요성(Netflix</a:t>
            </a:r>
            <a:r>
              <a:rPr lang="ko-KR" sz="1800">
                <a:solidFill>
                  <a:schemeClr val="dk1"/>
                </a:solidFill>
              </a:rPr>
              <a:t>의 기 영화추천 방식)</a:t>
            </a:r>
            <a:endParaRPr/>
          </a:p>
        </p:txBody>
      </p:sp>
      <p:pic>
        <p:nvPicPr>
          <p:cNvPr id="94" name="Google Shape;94;g74fc34221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75" y="1431500"/>
            <a:ext cx="9957849" cy="632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g74fc342210_1_0"/>
          <p:cNvGrpSpPr/>
          <p:nvPr/>
        </p:nvGrpSpPr>
        <p:grpSpPr>
          <a:xfrm>
            <a:off x="152400" y="2216575"/>
            <a:ext cx="11887199" cy="3239379"/>
            <a:chOff x="152400" y="1759375"/>
            <a:chExt cx="11887199" cy="3239379"/>
          </a:xfrm>
        </p:grpSpPr>
        <p:pic>
          <p:nvPicPr>
            <p:cNvPr id="96" name="Google Shape;96;g74fc342210_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759375"/>
              <a:ext cx="11887199" cy="1618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g74fc342210_1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2100" y="3477575"/>
              <a:ext cx="5943599" cy="15211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g74fc342210_1_0"/>
          <p:cNvSpPr txBox="1"/>
          <p:nvPr/>
        </p:nvSpPr>
        <p:spPr>
          <a:xfrm>
            <a:off x="7785950" y="2286600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시청 기록 및 별점 기반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99" name="Google Shape;99;g74fc342210_1_0"/>
          <p:cNvSpPr txBox="1"/>
          <p:nvPr/>
        </p:nvSpPr>
        <p:spPr>
          <a:xfrm>
            <a:off x="7523000" y="2854375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유사 작품 추천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100" name="Google Shape;100;g74fc342210_1_0"/>
          <p:cNvSpPr txBox="1"/>
          <p:nvPr/>
        </p:nvSpPr>
        <p:spPr>
          <a:xfrm>
            <a:off x="7056800" y="3470700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장르, 카테고리, 배우, 등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101" name="Google Shape;101;g74fc342210_1_0"/>
          <p:cNvSpPr txBox="1"/>
          <p:nvPr/>
        </p:nvSpPr>
        <p:spPr>
          <a:xfrm>
            <a:off x="3983475" y="3987800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일별 시청 시간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102" name="Google Shape;102;g74fc342210_1_0"/>
          <p:cNvSpPr txBox="1"/>
          <p:nvPr/>
        </p:nvSpPr>
        <p:spPr>
          <a:xfrm>
            <a:off x="4869400" y="4529075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시청하는 디바이스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103" name="Google Shape;103;g74fc342210_1_0"/>
          <p:cNvSpPr txBox="1"/>
          <p:nvPr/>
        </p:nvSpPr>
        <p:spPr>
          <a:xfrm>
            <a:off x="3983475" y="5070350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시청 유지 시간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104" name="Google Shape;104;g74fc342210_1_0"/>
          <p:cNvSpPr txBox="1"/>
          <p:nvPr/>
        </p:nvSpPr>
        <p:spPr>
          <a:xfrm>
            <a:off x="3410550" y="5977325"/>
            <a:ext cx="537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사용자의 감정에 기반한 추천 시스템이 아님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g74fc342210_0_17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g74fc342210_0_17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3200">
                <a:solidFill>
                  <a:srgbClr val="00002F"/>
                </a:solidFill>
              </a:rPr>
              <a:t>타당성</a:t>
            </a:r>
            <a:endParaRPr/>
          </a:p>
        </p:txBody>
      </p:sp>
      <p:sp>
        <p:nvSpPr>
          <p:cNvPr id="111" name="Google Shape;111;g74fc342210_0_17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4fc342210_0_1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감정기반의</a:t>
            </a:r>
            <a:r>
              <a:rPr lang="ko-KR" sz="1800">
                <a:solidFill>
                  <a:schemeClr val="dk1"/>
                </a:solidFill>
              </a:rPr>
              <a:t> 중요성</a:t>
            </a:r>
            <a:endParaRPr/>
          </a:p>
        </p:txBody>
      </p:sp>
      <p:sp>
        <p:nvSpPr>
          <p:cNvPr id="113" name="Google Shape;113;g74fc342210_0_17"/>
          <p:cNvSpPr txBox="1"/>
          <p:nvPr/>
        </p:nvSpPr>
        <p:spPr>
          <a:xfrm>
            <a:off x="1593150" y="3026075"/>
            <a:ext cx="90057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자신들이 현재 가진 </a:t>
            </a:r>
            <a:r>
              <a:rPr lang="ko-KR" sz="2000">
                <a:solidFill>
                  <a:schemeClr val="dk1"/>
                </a:solidFill>
                <a:highlight>
                  <a:srgbClr val="FFFF00"/>
                </a:highlight>
              </a:rPr>
              <a:t>감정을 해소</a:t>
            </a:r>
            <a:r>
              <a:rPr lang="ko-KR" sz="2000">
                <a:solidFill>
                  <a:schemeClr val="dk1"/>
                </a:solidFill>
              </a:rPr>
              <a:t>하기 위해 영화를 시청함으로써 </a:t>
            </a:r>
            <a:r>
              <a:rPr lang="ko-KR" sz="2000">
                <a:solidFill>
                  <a:schemeClr val="dk1"/>
                </a:solidFill>
                <a:highlight>
                  <a:srgbClr val="FFFF00"/>
                </a:highlight>
              </a:rPr>
              <a:t>심리 치료</a:t>
            </a:r>
            <a:r>
              <a:rPr lang="ko-KR" sz="2000">
                <a:solidFill>
                  <a:schemeClr val="dk1"/>
                </a:solidFill>
              </a:rPr>
              <a:t>를 병행하는 사람들이 증가하는 추세이다.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한국영상응용연구소는 여러 차례의 영화치료 워크샵도 개최한 바 있으며, 삼성, 현대 등의 대기업들과의 영상 활용 연수를 진행하고 있으며 매년 힐링 시네마 또한 추천해준다.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이처럼 영화는 단순히 킬링타임 용도가 아닌 많은 스트레스를 떠안고 사는 21세기 현대인들에게는 좋은 </a:t>
            </a:r>
            <a:r>
              <a:rPr lang="ko-KR" sz="2000">
                <a:solidFill>
                  <a:schemeClr val="dk1"/>
                </a:solidFill>
                <a:highlight>
                  <a:srgbClr val="FFFF00"/>
                </a:highlight>
              </a:rPr>
              <a:t>심리 치료제</a:t>
            </a:r>
            <a:r>
              <a:rPr lang="ko-KR" sz="2000">
                <a:solidFill>
                  <a:schemeClr val="dk1"/>
                </a:solidFill>
              </a:rPr>
              <a:t> 역할을 할 수 있다.</a:t>
            </a:r>
            <a:endParaRPr sz="2000"/>
          </a:p>
        </p:txBody>
      </p:sp>
      <p:pic>
        <p:nvPicPr>
          <p:cNvPr id="114" name="Google Shape;114;g74fc342210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00" y="1815099"/>
            <a:ext cx="11353182" cy="5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