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noNjNNbT76sVBmWg0QMut0HC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d50c6853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87d50c685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d9562755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88d9562755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d50c6853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87d50c6853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8d956275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88d956275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d9562755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88d9562755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d956275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88d956275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IoT 기반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스마트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g87d50c6853_0_7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g87d50c6853_0_7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연구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87d50c6853_0_7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87d50c6853_0_7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비교 모델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87d50c6853_0_76"/>
          <p:cNvSpPr txBox="1"/>
          <p:nvPr/>
        </p:nvSpPr>
        <p:spPr>
          <a:xfrm>
            <a:off x="1101550" y="1622700"/>
            <a:ext cx="93690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Collective 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엘리베이</a:t>
            </a:r>
            <a:r>
              <a:rPr lang="ko-KR"/>
              <a:t>터 내 수용인원 대비 승객의 비율이 </a:t>
            </a:r>
            <a:r>
              <a:rPr lang="ko-KR"/>
              <a:t>80% 이상일</a:t>
            </a:r>
            <a:r>
              <a:rPr lang="ko-KR"/>
              <a:t> 경우 Hall Call 무시함.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특정 층에서 Call이 있을 경우 같은 방향으로 이동 중인 엘리베이터 혹은 멈춰있는 엘리베이터 중 가장 가까운 엘리베이터가 우선적으로 할당됨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Zone approach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대상 건물을 로비와 홀수층을 1구역, 로비와 짝수층을 2구역으로 나눔.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각 구역 내에서 collective control strategy 적용.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scenario 1 : 승객이 한 구역에서 동일한 구역 내에 원하는 목적지가 있을 경우, 승객은 해당 구역의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        엘리베이터에 지정됨.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/>
              <a:t>scenario 2 : 승객이 한 구역에서 엘리베이터를 호출하고 다른 구역에 원하는 목적지가 있을 경우,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2-1. 승객이 로비에 있을 경우 : 목적지에 도달 할 수 있는 구역으로 직접 이동하여 엘리베이터 할당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88d9562755_2_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g88d9562755_2_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연구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88d9562755_2_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88d9562755_2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비교 방법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88d9562755_2_2"/>
          <p:cNvSpPr txBox="1"/>
          <p:nvPr/>
        </p:nvSpPr>
        <p:spPr>
          <a:xfrm>
            <a:off x="830450" y="1540375"/>
            <a:ext cx="102333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chemeClr val="dk1"/>
                </a:solidFill>
              </a:rPr>
              <a:t>시뮬레이션 환경과 </a:t>
            </a:r>
            <a:r>
              <a:rPr lang="ko-KR" sz="2700">
                <a:solidFill>
                  <a:schemeClr val="dk1"/>
                </a:solidFill>
              </a:rPr>
              <a:t>사용 시나리오에 기반하여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chemeClr val="dk1"/>
                </a:solidFill>
              </a:rPr>
              <a:t>기존의 알고리즘과 개발 알고리즘 비교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chemeClr val="dk1"/>
                </a:solidFill>
              </a:rPr>
              <a:t>성능 지표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ko-KR" sz="2700">
                <a:solidFill>
                  <a:schemeClr val="dk1"/>
                </a:solidFill>
              </a:rPr>
              <a:t>average travel time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ko-KR" sz="2700">
                <a:solidFill>
                  <a:schemeClr val="dk1"/>
                </a:solidFill>
              </a:rPr>
              <a:t>total floor traveled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ko-KR" sz="2700">
                <a:solidFill>
                  <a:schemeClr val="dk1"/>
                </a:solidFill>
              </a:rPr>
              <a:t>the number of stops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16609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713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시뮬레이션 환경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51153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99376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사용 시나리오 도출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8823756" y="2497976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86688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연구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시뮬레이션 환경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7d50c6853_0_65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g87d50c6853_0_65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시뮬레이션 환경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7d50c6853_0_65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87d50c6853_0_65"/>
          <p:cNvSpPr txBox="1"/>
          <p:nvPr/>
        </p:nvSpPr>
        <p:spPr>
          <a:xfrm>
            <a:off x="899925" y="1302975"/>
            <a:ext cx="5322600" cy="4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rgbClr val="00002F"/>
                </a:solidFill>
              </a:rPr>
              <a:t>이동시간 : 1.5초</a:t>
            </a:r>
            <a:endParaRPr sz="1800">
              <a:solidFill>
                <a:srgbClr val="00002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Stop 시간 : 7초</a:t>
            </a:r>
            <a:endParaRPr sz="1800">
              <a:solidFill>
                <a:srgbClr val="00002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Boarding Time: 1초</a:t>
            </a:r>
            <a:endParaRPr sz="1800">
              <a:solidFill>
                <a:srgbClr val="00002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Car Capacity : 10 명</a:t>
            </a:r>
            <a:endParaRPr sz="1800">
              <a:solidFill>
                <a:srgbClr val="00002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총 운영 시간: 10시간 ( 09AM - 6PM)</a:t>
            </a:r>
            <a:endParaRPr sz="1800">
              <a:solidFill>
                <a:srgbClr val="00002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Rush hour: 4시간</a:t>
            </a:r>
            <a:endParaRPr sz="1800">
              <a:solidFill>
                <a:srgbClr val="00002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8초마다 새로운 사람 승강기 사용</a:t>
            </a:r>
            <a:endParaRPr sz="1800">
              <a:solidFill>
                <a:srgbClr val="00002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9AM - 11AM: 위로 올라가는 traffic</a:t>
            </a:r>
            <a:endParaRPr sz="1800">
              <a:solidFill>
                <a:srgbClr val="00002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90%는 1층에서 랜덤 층으로</a:t>
            </a:r>
            <a:endParaRPr sz="1800">
              <a:solidFill>
                <a:srgbClr val="00002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10%는 랜덤에서 랜덤 층으로</a:t>
            </a:r>
            <a:endParaRPr sz="1800">
              <a:solidFill>
                <a:srgbClr val="00002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4PM - 6PM: 아래로 내려가는 traffic</a:t>
            </a:r>
            <a:endParaRPr sz="1800">
              <a:solidFill>
                <a:srgbClr val="00002F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90%는 1층을 제외한 랜덤층에서 1층으로</a:t>
            </a:r>
            <a:endParaRPr sz="1800">
              <a:solidFill>
                <a:srgbClr val="00002F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10%는 랜덤층에서 1층이 아닌 곳</a:t>
            </a:r>
            <a:endParaRPr sz="1800">
              <a:solidFill>
                <a:srgbClr val="00002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Random 시간</a:t>
            </a:r>
            <a:endParaRPr sz="1800">
              <a:solidFill>
                <a:srgbClr val="00002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30초마다 새로운 사람 승강기 사용</a:t>
            </a:r>
            <a:endParaRPr sz="1800">
              <a:solidFill>
                <a:srgbClr val="00002F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1800"/>
              <a:buChar char="-"/>
            </a:pPr>
            <a:r>
              <a:rPr lang="ko-KR" sz="1800">
                <a:solidFill>
                  <a:srgbClr val="00002F"/>
                </a:solidFill>
              </a:rPr>
              <a:t>랜덤한 층수에서 랜덤한 층수</a:t>
            </a:r>
            <a:endParaRPr sz="1800">
              <a:solidFill>
                <a:srgbClr val="00002F"/>
              </a:solidFill>
            </a:endParaRPr>
          </a:p>
        </p:txBody>
      </p:sp>
      <p:pic>
        <p:nvPicPr>
          <p:cNvPr id="46" name="Google Shape;46;g87d50c6853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7" y="1022100"/>
            <a:ext cx="54387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87d50c6853_0_65"/>
          <p:cNvSpPr txBox="1"/>
          <p:nvPr/>
        </p:nvSpPr>
        <p:spPr>
          <a:xfrm>
            <a:off x="6349000" y="4955950"/>
            <a:ext cx="5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&lt;up-peak traffic&gt;                         &lt;down-peak traffic&gt;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사용 시나리오 도출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88d9562755_0_1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g88d9562755_0_1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사용 시나리오 도출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88d9562755_0_1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88d9562755_0_12"/>
          <p:cNvSpPr txBox="1"/>
          <p:nvPr/>
        </p:nvSpPr>
        <p:spPr>
          <a:xfrm>
            <a:off x="2942250" y="2791650"/>
            <a:ext cx="63075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호출</a:t>
            </a:r>
            <a:r>
              <a:rPr lang="ko-KR"/>
              <a:t>이 일어난 층으로 향하고 있거나 멈춰있는 엘리베이터만 반응한다.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호출이 일어난 층에 엘리베이터가 도착하였을 때 특정 층에 대기 인원을 태울 수 있을 만큼의 여유 공간이 존재해야한다.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88d9562755_0_1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엘리베이터 반응 조건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g88d9562755_1_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g88d9562755_1_1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사용 시나리오 도출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88d9562755_1_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88d9562755_1_1"/>
          <p:cNvSpPr txBox="1"/>
          <p:nvPr/>
        </p:nvSpPr>
        <p:spPr>
          <a:xfrm>
            <a:off x="3792300" y="2649000"/>
            <a:ext cx="46074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</a:t>
            </a:r>
            <a:r>
              <a:rPr lang="ko-KR"/>
              <a:t>제 조건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특정 호출에 대해 반응할 수 있는 엘리베이터가 다수이다.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가장 이상적인 엘리베이터가 탑승 수용이 가능하다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처리 방향 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가장 이상적인 엘리베이터를 할당한다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8d9562755_1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기본 시나리오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g88d9562755_0_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g88d9562755_0_4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사용 시나리오 도출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88d9562755_0_4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88d9562755_0_4"/>
          <p:cNvSpPr txBox="1"/>
          <p:nvPr/>
        </p:nvSpPr>
        <p:spPr>
          <a:xfrm>
            <a:off x="3195750" y="2413950"/>
            <a:ext cx="58005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전제 조건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특정 호출에 대해 반응할 수 있는 엘리베이터가 다수이다.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예상 소요 시간이 더 빠른 엘리베이터가 수용 정도를 초과했다.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처리 방향 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가장 빠른 엘리베이터 다음으로 빠른 엘리베이터의 수용 가능 여부를 검사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해당 엘리베이터가 수용 가능하다면, 해당 엘리베이터 할당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수용 불가능하다면, 처리 방향 1로 회귀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88d9562755_0_4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탑승 가능 여부에 대한 처리 기준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연구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