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pos="574">
          <p15:clr>
            <a:srgbClr val="A4A3A4"/>
          </p15:clr>
        </p15:guide>
        <p15:guide id="5" pos="7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AsSwuMn6WicXV83f6e90j23E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5F7BD3-FDDA-46A4-B7B7-D1EA8CE9E3E7}">
  <a:tblStyle styleId="{8B5F7BD3-FDDA-46A4-B7B7-D1EA8CE9E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958" orient="horz"/>
        <p:guide pos="574"/>
        <p:guide pos="7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9940ef0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8a9940ef0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9940ef0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8a9940ef08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a9940ef08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8a9940ef08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30d3205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8930d3205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a9940ef0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8a9940ef0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d956275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88d956275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930d3205e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8930d3205e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930d320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8930d320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30d3205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8930d3205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9667de2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8a9667de2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d50c6853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87d50c6853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rot="5400000">
            <a:off x="0" y="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26"/>
          <p:cNvSpPr/>
          <p:nvPr/>
        </p:nvSpPr>
        <p:spPr>
          <a:xfrm rot="-5400000">
            <a:off x="11112000" y="5778000"/>
            <a:ext cx="1080000" cy="1080000"/>
          </a:xfrm>
          <a:prstGeom prst="triangle">
            <a:avLst>
              <a:gd fmla="val 0" name="adj"/>
            </a:avLst>
          </a:prstGeom>
          <a:solidFill>
            <a:srgbClr val="00002F"/>
          </a:solidFill>
          <a:ln cap="flat" cmpd="sng" w="12700">
            <a:solidFill>
              <a:srgbClr val="5B3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1956888" y="1611364"/>
            <a:ext cx="82782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IoT 기반 엘리베이터 </a:t>
            </a:r>
            <a:endParaRPr b="0" i="0" sz="5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ko-KR" sz="5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스마트 관리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186898" y="4302491"/>
            <a:ext cx="3818100" cy="3912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CS1415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g8a9940ef08_0_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g8a9940ef08_0_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8a9940ef08_0_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8a9940ef08_0_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parameters</a:t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 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8a9940ef08_0_6"/>
          <p:cNvCxnSpPr/>
          <p:nvPr/>
        </p:nvCxnSpPr>
        <p:spPr>
          <a:xfrm>
            <a:off x="9764050" y="2051700"/>
            <a:ext cx="495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g8a9940ef08_0_6"/>
          <p:cNvCxnSpPr/>
          <p:nvPr/>
        </p:nvCxnSpPr>
        <p:spPr>
          <a:xfrm>
            <a:off x="10220025" y="2049375"/>
            <a:ext cx="3600" cy="1205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g8a9940ef08_0_6"/>
          <p:cNvCxnSpPr/>
          <p:nvPr/>
        </p:nvCxnSpPr>
        <p:spPr>
          <a:xfrm>
            <a:off x="9764050" y="3257100"/>
            <a:ext cx="495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g8a9940ef08_0_6"/>
          <p:cNvCxnSpPr/>
          <p:nvPr/>
        </p:nvCxnSpPr>
        <p:spPr>
          <a:xfrm>
            <a:off x="9764050" y="3652700"/>
            <a:ext cx="495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g8a9940ef08_0_6"/>
          <p:cNvCxnSpPr/>
          <p:nvPr/>
        </p:nvCxnSpPr>
        <p:spPr>
          <a:xfrm flipH="1">
            <a:off x="10230075" y="3612325"/>
            <a:ext cx="3600" cy="884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g8a9940ef08_0_6"/>
          <p:cNvCxnSpPr/>
          <p:nvPr/>
        </p:nvCxnSpPr>
        <p:spPr>
          <a:xfrm>
            <a:off x="9764038" y="4496425"/>
            <a:ext cx="495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g8a9940ef08_0_6"/>
          <p:cNvSpPr txBox="1"/>
          <p:nvPr/>
        </p:nvSpPr>
        <p:spPr>
          <a:xfrm>
            <a:off x="10447175" y="2388575"/>
            <a:ext cx="15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constants</a:t>
            </a:r>
            <a:endParaRPr/>
          </a:p>
        </p:txBody>
      </p:sp>
      <p:sp>
        <p:nvSpPr>
          <p:cNvPr id="122" name="Google Shape;122;g8a9940ef08_0_6"/>
          <p:cNvSpPr txBox="1"/>
          <p:nvPr/>
        </p:nvSpPr>
        <p:spPr>
          <a:xfrm>
            <a:off x="10447175" y="3969000"/>
            <a:ext cx="1299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variables</a:t>
            </a:r>
            <a:endParaRPr/>
          </a:p>
        </p:txBody>
      </p:sp>
      <p:sp>
        <p:nvSpPr>
          <p:cNvPr id="123" name="Google Shape;123;g8a9940ef08_0_6"/>
          <p:cNvSpPr txBox="1"/>
          <p:nvPr/>
        </p:nvSpPr>
        <p:spPr>
          <a:xfrm>
            <a:off x="1368075" y="5835925"/>
            <a:ext cx="7843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cf) pt : door opening time + client transfer time + door closing time</a:t>
            </a:r>
            <a:endParaRPr/>
          </a:p>
        </p:txBody>
      </p:sp>
      <p:graphicFrame>
        <p:nvGraphicFramePr>
          <p:cNvPr id="124" name="Google Shape;124;g8a9940ef08_0_6"/>
          <p:cNvGraphicFramePr/>
          <p:nvPr/>
        </p:nvGraphicFramePr>
        <p:xfrm>
          <a:off x="1235950" y="185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{8B5F7BD3-FDDA-46A4-B7B7-D1EA8CE9E3E7}</a:tableStyleId>
              </a:tblPr>
              <a:tblGrid>
                <a:gridCol w="4264050"/>
                <a:gridCol w="4264050"/>
              </a:tblGrid>
              <a:tr h="4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Number of floors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Number of cars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Passive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Inter floor trip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HC=[HC1… HCk]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Hall call floors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CF = [CF1 … CFn]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Car Floors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CD = [CD1 … CDn]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Car destination floors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g8a9940ef08_0_44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8a9940ef08_0_44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8a9940ef08_0_44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8a9940ef08_0_44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경우의 수에 대한 수식 표현</a:t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 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8a9940ef08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819" y="2189450"/>
            <a:ext cx="3969056" cy="11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8a9940ef08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825" y="4219275"/>
            <a:ext cx="3829050" cy="12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8a9940ef08_0_44"/>
          <p:cNvSpPr txBox="1"/>
          <p:nvPr/>
        </p:nvSpPr>
        <p:spPr>
          <a:xfrm>
            <a:off x="4136813" y="1351200"/>
            <a:ext cx="3905100" cy="4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 : 엘리베이터가 hall call floor로 바로 갈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 : 엘리베이터가 최고층을 찍고 최저층을 찍은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뒤 hall call floor로 갈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 ~ d : 엘리베이터가 최저층을 찍고 hall 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floor로 갈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 : 엘리베이터가 hall call floor로 바로 갈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 : 엘리베이터가 최저층을 찍고 최고층을 찍은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뒤 hall call floor로 갈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 ~ h : 엘리베이터가 최고층을 찍고 hall call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floor로 갈 경우</a:t>
            </a:r>
            <a:endParaRPr/>
          </a:p>
        </p:txBody>
      </p:sp>
      <p:pic>
        <p:nvPicPr>
          <p:cNvPr id="136" name="Google Shape;136;g8a9940ef08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000" y="1333303"/>
            <a:ext cx="3847925" cy="468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8a9940ef08_0_44"/>
          <p:cNvSpPr txBox="1"/>
          <p:nvPr/>
        </p:nvSpPr>
        <p:spPr>
          <a:xfrm>
            <a:off x="388450" y="6148100"/>
            <a:ext cx="31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[</a:t>
            </a:r>
            <a:r>
              <a:rPr lang="ko-KR">
                <a:solidFill>
                  <a:schemeClr val="dk1"/>
                </a:solidFill>
              </a:rPr>
              <a:t>The  different  routes  taken  by  a  car  to  reach  the  hall  call floor</a:t>
            </a:r>
            <a:r>
              <a:rPr lang="ko-KR"/>
              <a:t>]</a:t>
            </a:r>
            <a:endParaRPr/>
          </a:p>
        </p:txBody>
      </p:sp>
      <p:sp>
        <p:nvSpPr>
          <p:cNvPr id="138" name="Google Shape;138;g8a9940ef08_0_44"/>
          <p:cNvSpPr txBox="1"/>
          <p:nvPr/>
        </p:nvSpPr>
        <p:spPr>
          <a:xfrm>
            <a:off x="4210800" y="632825"/>
            <a:ext cx="38529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HC</a:t>
            </a:r>
            <a:r>
              <a:rPr baseline="-25000" lang="ko-KR" sz="1100">
                <a:solidFill>
                  <a:schemeClr val="dk1"/>
                </a:solidFill>
              </a:rPr>
              <a:t>i</a:t>
            </a:r>
            <a:r>
              <a:rPr lang="ko-KR" sz="1100">
                <a:solidFill>
                  <a:schemeClr val="dk1"/>
                </a:solidFill>
              </a:rPr>
              <a:t> : hall call이 일어난 층수 i, CF</a:t>
            </a:r>
            <a:r>
              <a:rPr baseline="-25000" lang="ko-KR" sz="1100">
                <a:solidFill>
                  <a:schemeClr val="dk1"/>
                </a:solidFill>
              </a:rPr>
              <a:t>n </a:t>
            </a:r>
            <a:r>
              <a:rPr lang="ko-KR" sz="1100">
                <a:solidFill>
                  <a:schemeClr val="dk1"/>
                </a:solidFill>
              </a:rPr>
              <a:t>: 엘리베이터가 있는 층수, NF = 전체 층 수, NS</a:t>
            </a:r>
            <a:r>
              <a:rPr baseline="-25000" lang="ko-KR" sz="1100">
                <a:solidFill>
                  <a:schemeClr val="dk1"/>
                </a:solidFill>
              </a:rPr>
              <a:t>i</a:t>
            </a:r>
            <a:r>
              <a:rPr lang="ko-KR" sz="1100">
                <a:solidFill>
                  <a:schemeClr val="dk1"/>
                </a:solidFill>
              </a:rPr>
              <a:t> : 멈춘 횟수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it : floor trip time, pt : passive time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9940ef08_0_70"/>
          <p:cNvSpPr txBox="1"/>
          <p:nvPr/>
        </p:nvSpPr>
        <p:spPr>
          <a:xfrm>
            <a:off x="4000500" y="2472873"/>
            <a:ext cx="42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3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8a9940ef08_0_70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개선 방향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8930d3205e_0_4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g8930d3205e_0_4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개선 방향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930d3205e_0_4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3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8930d3205e_0_46"/>
          <p:cNvSpPr txBox="1"/>
          <p:nvPr/>
        </p:nvSpPr>
        <p:spPr>
          <a:xfrm>
            <a:off x="1026521" y="1017653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8930d3205e_0_46"/>
          <p:cNvSpPr txBox="1"/>
          <p:nvPr/>
        </p:nvSpPr>
        <p:spPr>
          <a:xfrm>
            <a:off x="6096000" y="2047375"/>
            <a:ext cx="5907600" cy="237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현</a:t>
            </a:r>
            <a:r>
              <a:rPr lang="ko-KR"/>
              <a:t>재 엘리베이터는 </a:t>
            </a:r>
            <a:r>
              <a:rPr lang="ko-KR">
                <a:highlight>
                  <a:srgbClr val="FFE599"/>
                </a:highlight>
              </a:rPr>
              <a:t>무게 위주</a:t>
            </a:r>
            <a:r>
              <a:rPr lang="ko-KR"/>
              <a:t>의 탑승 가능 여부만 판단하여 실질적인 엘리베이터 내의 </a:t>
            </a:r>
            <a:r>
              <a:rPr lang="ko-KR">
                <a:highlight>
                  <a:srgbClr val="FFE599"/>
                </a:highlight>
              </a:rPr>
              <a:t>공간 및 대기열</a:t>
            </a:r>
            <a:r>
              <a:rPr lang="ko-KR"/>
              <a:t>에 대한 고려하지 않고 hall call에 반응하여 불필요한 </a:t>
            </a:r>
            <a:r>
              <a:rPr lang="ko-KR">
                <a:solidFill>
                  <a:schemeClr val="lt1"/>
                </a:solidFill>
                <a:highlight>
                  <a:srgbClr val="FF0000"/>
                </a:highlight>
              </a:rPr>
              <a:t>stop</a:t>
            </a:r>
            <a:r>
              <a:rPr lang="ko-KR"/>
              <a:t>을 야기함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⇒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IoT 기기 </a:t>
            </a:r>
            <a:r>
              <a:rPr lang="ko-KR"/>
              <a:t>및 Object Detection을 활용하여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시스템 파라미터에 number of clients, car capacity 와 같은 </a:t>
            </a:r>
            <a:r>
              <a:rPr b="1" lang="ko-KR"/>
              <a:t>내부 인원 수 계수</a:t>
            </a:r>
            <a:r>
              <a:rPr lang="ko-KR"/>
              <a:t>에 영향을 미치는 파라미터들을 추가하여 알고리즘에 적용할 것.</a:t>
            </a:r>
            <a:endParaRPr/>
          </a:p>
        </p:txBody>
      </p:sp>
      <p:sp>
        <p:nvSpPr>
          <p:cNvPr id="154" name="Google Shape;154;g8930d3205e_0_46"/>
          <p:cNvSpPr txBox="1"/>
          <p:nvPr/>
        </p:nvSpPr>
        <p:spPr>
          <a:xfrm>
            <a:off x="119750" y="2047375"/>
            <a:ext cx="5907600" cy="237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단순</a:t>
            </a:r>
            <a:r>
              <a:rPr lang="ko-KR"/>
              <a:t>화된 알고리즘은 현실 세계의 </a:t>
            </a:r>
            <a:r>
              <a:rPr lang="ko-KR">
                <a:highlight>
                  <a:srgbClr val="FFE599"/>
                </a:highlight>
              </a:rPr>
              <a:t>다양한 상황</a:t>
            </a:r>
            <a:r>
              <a:rPr lang="ko-KR"/>
              <a:t>에 적합한 실행에 한계를 보이고 인간이 모든 경우에 대하여 그에 맞는 처리를 하는 것은 한계가 존재한다.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⇒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여러 상황에 대한 학습을 진행하여 생길 수 있는 모든 상황에 대한 </a:t>
            </a:r>
            <a:r>
              <a:rPr lang="ko-KR">
                <a:highlight>
                  <a:srgbClr val="FFE599"/>
                </a:highlight>
              </a:rPr>
              <a:t>최적의 해결책</a:t>
            </a:r>
            <a:r>
              <a:rPr lang="ko-KR"/>
              <a:t>을 도출할 수 있도록 모델을 생성 및 학습시킬 수 있도록 한다.</a:t>
            </a:r>
            <a:endParaRPr/>
          </a:p>
        </p:txBody>
      </p:sp>
      <p:sp>
        <p:nvSpPr>
          <p:cNvPr id="155" name="Google Shape;155;g8930d3205e_0_46"/>
          <p:cNvSpPr txBox="1"/>
          <p:nvPr/>
        </p:nvSpPr>
        <p:spPr>
          <a:xfrm>
            <a:off x="2213450" y="1667275"/>
            <a:ext cx="17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승강</a:t>
            </a:r>
            <a:r>
              <a:rPr b="1" lang="ko-KR"/>
              <a:t>기 최적 할당 측면</a:t>
            </a:r>
            <a:endParaRPr b="1"/>
          </a:p>
        </p:txBody>
      </p:sp>
      <p:sp>
        <p:nvSpPr>
          <p:cNvPr id="156" name="Google Shape;156;g8930d3205e_0_46"/>
          <p:cNvSpPr txBox="1"/>
          <p:nvPr/>
        </p:nvSpPr>
        <p:spPr>
          <a:xfrm>
            <a:off x="8312250" y="1667275"/>
            <a:ext cx="1475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승강</a:t>
            </a:r>
            <a:r>
              <a:rPr b="1" lang="ko-KR"/>
              <a:t>기 효율 측면</a:t>
            </a:r>
            <a:endParaRPr b="1"/>
          </a:p>
        </p:txBody>
      </p:sp>
      <p:sp>
        <p:nvSpPr>
          <p:cNvPr id="157" name="Google Shape;157;g8930d3205e_0_4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개선 사항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8930d3205e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09" y="4528424"/>
            <a:ext cx="5290779" cy="18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8930d3205e_0_46"/>
          <p:cNvSpPr/>
          <p:nvPr/>
        </p:nvSpPr>
        <p:spPr>
          <a:xfrm>
            <a:off x="6702275" y="5267163"/>
            <a:ext cx="380100" cy="380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930d3205e_0_46"/>
          <p:cNvSpPr txBox="1"/>
          <p:nvPr/>
        </p:nvSpPr>
        <p:spPr>
          <a:xfrm>
            <a:off x="7574325" y="5187375"/>
            <a:ext cx="1578000" cy="5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RT Prams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4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4000499" y="3169741"/>
            <a:ext cx="4200000" cy="473400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알고리즘 목표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g8a9940ef08_0_81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g8a9940ef08_0_81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목표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8a9940ef08_0_8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4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8a9940ef08_0_81"/>
          <p:cNvSpPr txBox="1"/>
          <p:nvPr/>
        </p:nvSpPr>
        <p:spPr>
          <a:xfrm>
            <a:off x="2820600" y="5066225"/>
            <a:ext cx="65508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엘리베이터 대기 시간에 영향을 미치는 다양한 파라미터(constants, variable) 들을 추가 적용하여 학습이 가능함.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적</a:t>
            </a:r>
            <a:r>
              <a:rPr lang="ko-KR"/>
              <a:t>용 예정 파라미터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승강기 대기열, 승강기 내부인원 등의 RT 적인 요소들</a:t>
            </a:r>
            <a:endParaRPr/>
          </a:p>
        </p:txBody>
      </p:sp>
      <p:sp>
        <p:nvSpPr>
          <p:cNvPr id="175" name="Google Shape;175;g8a9940ef08_0_8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a9940ef08_0_81"/>
          <p:cNvSpPr txBox="1"/>
          <p:nvPr/>
        </p:nvSpPr>
        <p:spPr>
          <a:xfrm>
            <a:off x="3943925" y="1065438"/>
            <a:ext cx="4218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/>
              <a:t>System Parameters</a:t>
            </a:r>
            <a:endParaRPr b="1" i="0" u="none" cap="none" strike="noStrike">
              <a:solidFill>
                <a:srgbClr val="000000"/>
              </a:solidFill>
            </a:endParaRPr>
          </a:p>
        </p:txBody>
      </p:sp>
      <p:sp>
        <p:nvSpPr>
          <p:cNvPr id="177" name="Google Shape;177;g8a9940ef08_0_8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 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g8a9940ef08_0_81"/>
          <p:cNvGraphicFramePr/>
          <p:nvPr/>
        </p:nvGraphicFramePr>
        <p:xfrm>
          <a:off x="3433025" y="14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{8B5F7BD3-FDDA-46A4-B7B7-D1EA8CE9E3E7}</a:tableStyleId>
              </a:tblPr>
              <a:tblGrid>
                <a:gridCol w="2620050"/>
                <a:gridCol w="2620050"/>
              </a:tblGrid>
              <a:tr h="32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NF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Number of floors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NC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Number of cars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pt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Passive Time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it</a:t>
                      </a:r>
                      <a:endParaRPr b="1" sz="1000"/>
                    </a:p>
                  </a:txBody>
                  <a:tcPr marT="91425" marB="91425" marR="91425" marL="91425"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Inter floor trip time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6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ko-KR" sz="1000"/>
                        <a:t>HC = [HC</a:t>
                      </a:r>
                      <a:r>
                        <a:rPr b="1" baseline="-25000" lang="ko-KR" sz="1000"/>
                        <a:t>1</a:t>
                      </a:r>
                      <a:r>
                        <a:rPr b="1" lang="ko-KR" sz="1000"/>
                        <a:t> ...HC</a:t>
                      </a:r>
                      <a:r>
                        <a:rPr b="1" baseline="-25000" lang="ko-KR" sz="1000"/>
                        <a:t>i</a:t>
                      </a:r>
                      <a:r>
                        <a:rPr b="1" lang="ko-KR" sz="1000"/>
                        <a:t>...HC</a:t>
                      </a:r>
                      <a:r>
                        <a:rPr b="1" baseline="-25000" lang="ko-KR" sz="1000"/>
                        <a:t>k</a:t>
                      </a:r>
                      <a:r>
                        <a:rPr b="1" lang="ko-KR" sz="1000"/>
                        <a:t>]</a:t>
                      </a:r>
                      <a:endParaRPr b="1" sz="1000"/>
                    </a:p>
                  </a:txBody>
                  <a:tcPr marT="95250" marB="95250" marR="95250" marL="95250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Hall call floors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CF = [CF</a:t>
                      </a:r>
                      <a:r>
                        <a:rPr b="1" baseline="-25000" lang="ko-KR" sz="1000"/>
                        <a:t>1</a:t>
                      </a:r>
                      <a:r>
                        <a:rPr b="1" lang="ko-KR" sz="1000"/>
                        <a:t>...CF</a:t>
                      </a:r>
                      <a:r>
                        <a:rPr b="1" baseline="-25000" lang="ko-KR" sz="1000"/>
                        <a:t>n</a:t>
                      </a:r>
                      <a:r>
                        <a:rPr b="1" lang="ko-KR" sz="1000"/>
                        <a:t>...CF</a:t>
                      </a:r>
                      <a:r>
                        <a:rPr b="1" baseline="-25000" lang="ko-KR" sz="1000"/>
                        <a:t>N</a:t>
                      </a:r>
                      <a:r>
                        <a:rPr b="1" lang="ko-KR" sz="1000"/>
                        <a:t>]</a:t>
                      </a:r>
                      <a:endParaRPr b="1" sz="1000"/>
                    </a:p>
                  </a:txBody>
                  <a:tcPr marT="95250" marB="95250" marR="95250" marL="95250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Car floors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CDF=[CDF</a:t>
                      </a:r>
                      <a:r>
                        <a:rPr b="1" baseline="-25000" lang="ko-KR" sz="1000"/>
                        <a:t>1</a:t>
                      </a:r>
                      <a:r>
                        <a:rPr b="1" lang="ko-KR" sz="1000"/>
                        <a:t>...CDF</a:t>
                      </a:r>
                      <a:r>
                        <a:rPr b="1" baseline="-25000" lang="ko-KR" sz="1000"/>
                        <a:t>n</a:t>
                      </a:r>
                      <a:r>
                        <a:rPr b="1" lang="ko-KR" sz="1000"/>
                        <a:t>…..CDF</a:t>
                      </a:r>
                      <a:r>
                        <a:rPr b="1" baseline="-25000" lang="ko-KR" sz="1000"/>
                        <a:t>N</a:t>
                      </a:r>
                      <a:r>
                        <a:rPr b="1" lang="ko-KR" sz="1000"/>
                        <a:t>]</a:t>
                      </a:r>
                      <a:endParaRPr b="1" sz="1000"/>
                    </a:p>
                  </a:txBody>
                  <a:tcPr marT="95250" marB="95250" marR="95250" marL="95250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Car destination floors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ko-KR" sz="1000"/>
                        <a:t>HQ=[HQ</a:t>
                      </a:r>
                      <a:r>
                        <a:rPr b="1" baseline="-25000" lang="ko-KR" sz="1000"/>
                        <a:t>1</a:t>
                      </a:r>
                      <a:r>
                        <a:rPr b="1" lang="ko-KR" sz="1000"/>
                        <a:t>… HQ</a:t>
                      </a:r>
                      <a:r>
                        <a:rPr b="1" baseline="-25000" lang="ko-KR" sz="1000"/>
                        <a:t>k</a:t>
                      </a:r>
                      <a:r>
                        <a:rPr b="1" lang="ko-KR" sz="1000"/>
                        <a:t>]</a:t>
                      </a:r>
                      <a:endParaRPr b="1" sz="1000"/>
                    </a:p>
                  </a:txBody>
                  <a:tcPr marT="95250" marB="95250" marR="95250" marL="95250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Number of people in each hall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  call queue</a:t>
                      </a:r>
                      <a:endParaRPr b="1" sz="1000"/>
                    </a:p>
                  </a:txBody>
                  <a:tcPr marT="95250" marB="95250" marR="95250" marL="95250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P=[P</a:t>
                      </a:r>
                      <a:r>
                        <a:rPr b="1" baseline="-25000" lang="ko-KR" sz="1000"/>
                        <a:t>1</a:t>
                      </a:r>
                      <a:r>
                        <a:rPr b="1" lang="ko-KR" sz="1000"/>
                        <a:t> … P</a:t>
                      </a:r>
                      <a:r>
                        <a:rPr b="1" baseline="-25000" lang="ko-KR" sz="1000"/>
                        <a:t>n</a:t>
                      </a:r>
                      <a:r>
                        <a:rPr b="1" lang="ko-KR" sz="1000"/>
                        <a:t>]</a:t>
                      </a:r>
                      <a:endParaRPr b="1" sz="1000"/>
                    </a:p>
                  </a:txBody>
                  <a:tcPr marT="95250" marB="95250" marR="95250" marL="95250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Number of people in car</a:t>
                      </a:r>
                      <a:endParaRPr b="1" sz="1000"/>
                    </a:p>
                  </a:txBody>
                  <a:tcPr marT="95250" marB="95250" marR="95250" marL="95250">
                    <a:lnL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9" name="Google Shape;179;g8a9940ef08_0_81"/>
          <p:cNvCxnSpPr/>
          <p:nvPr/>
        </p:nvCxnSpPr>
        <p:spPr>
          <a:xfrm flipH="1" rot="10800000">
            <a:off x="3433013" y="3871100"/>
            <a:ext cx="5233200" cy="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g8a9940ef08_0_81"/>
          <p:cNvCxnSpPr/>
          <p:nvPr/>
        </p:nvCxnSpPr>
        <p:spPr>
          <a:xfrm flipH="1">
            <a:off x="3429113" y="3871400"/>
            <a:ext cx="3900" cy="977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g8a9940ef08_0_81"/>
          <p:cNvCxnSpPr/>
          <p:nvPr/>
        </p:nvCxnSpPr>
        <p:spPr>
          <a:xfrm>
            <a:off x="3429113" y="4848800"/>
            <a:ext cx="5250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g8a9940ef08_0_81"/>
          <p:cNvCxnSpPr/>
          <p:nvPr/>
        </p:nvCxnSpPr>
        <p:spPr>
          <a:xfrm>
            <a:off x="8666213" y="3871100"/>
            <a:ext cx="13500" cy="977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g88d9562755_0_1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g88d9562755_0_1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목표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88d9562755_0_1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4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88d9562755_0_12"/>
          <p:cNvSpPr txBox="1"/>
          <p:nvPr/>
        </p:nvSpPr>
        <p:spPr>
          <a:xfrm>
            <a:off x="3488250" y="2835150"/>
            <a:ext cx="5215500" cy="11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600"/>
              <a:t>현행되</a:t>
            </a:r>
            <a:r>
              <a:rPr lang="ko-KR" sz="1600"/>
              <a:t>고 있는 기존 알고리즘보다 </a:t>
            </a:r>
            <a:endParaRPr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600">
                <a:highlight>
                  <a:srgbClr val="FF9900"/>
                </a:highlight>
              </a:rPr>
              <a:t>Waiting Time, Number of car stops, Car trip time</a:t>
            </a:r>
            <a:r>
              <a:rPr lang="ko-KR" sz="1600"/>
              <a:t> </a:t>
            </a:r>
            <a:endParaRPr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600"/>
              <a:t>측면에서 우수한 성능을 보일 수 있도록 하는 것이</a:t>
            </a:r>
            <a:endParaRPr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600"/>
              <a:t>본 과제의 목표이다 </a:t>
            </a:r>
            <a:endParaRPr sz="1600"/>
          </a:p>
        </p:txBody>
      </p:sp>
      <p:sp>
        <p:nvSpPr>
          <p:cNvPr id="191" name="Google Shape;191;g88d9562755_0_1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88d9562755_0_1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알고리즘 목표</a:t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 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88d9562755_0_12"/>
          <p:cNvSpPr txBox="1"/>
          <p:nvPr/>
        </p:nvSpPr>
        <p:spPr>
          <a:xfrm>
            <a:off x="5356651" y="2330350"/>
            <a:ext cx="1809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알고리즘 목표</a:t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2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 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/>
        </p:nvSpPr>
        <p:spPr>
          <a:xfrm>
            <a:off x="68315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883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알고리즘 선정 배경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373573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4611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/>
              <a:t>알고리즘 설명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788306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4819352" y="658450"/>
            <a:ext cx="255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2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5014614" y="1243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/>
          <p:nvPr/>
        </p:nvSpPr>
        <p:spPr>
          <a:xfrm>
            <a:off x="6636439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개선 방향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9726781" y="2497951"/>
            <a:ext cx="201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0" lang="ko-KR" sz="115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1500">
                <a:solidFill>
                  <a:srgbClr val="00002F"/>
                </a:solidFill>
              </a:rPr>
              <a:t>4</a:t>
            </a:r>
            <a:endParaRPr b="1" i="0" sz="115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9537164" y="4044950"/>
            <a:ext cx="220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00002F"/>
                </a:solidFill>
              </a:rPr>
              <a:t>알고리즘 목표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알고리즘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g8930d3205e_2_1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g8930d3205e_2_1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8930d3205e_2_1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8930d3205e_2_1"/>
          <p:cNvSpPr txBox="1"/>
          <p:nvPr/>
        </p:nvSpPr>
        <p:spPr>
          <a:xfrm>
            <a:off x="1370550" y="2623200"/>
            <a:ext cx="52569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기존 알고리즘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Collective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한계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각 층의 호출에 대해서 호출 되는 순간 호출된 한 층과 다른 엘리베이터의 요소들만을 고려하기에 추후 호출에 대한 개념이 들어가지 않음</a:t>
            </a:r>
            <a:endParaRPr/>
          </a:p>
        </p:txBody>
      </p:sp>
      <p:sp>
        <p:nvSpPr>
          <p:cNvPr id="48" name="Google Shape;48;g8930d3205e_2_1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기존 알고리즘의 한계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g8930d3205e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300" y="1181307"/>
            <a:ext cx="4483451" cy="525275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8930d3205e_2_1"/>
          <p:cNvSpPr txBox="1"/>
          <p:nvPr/>
        </p:nvSpPr>
        <p:spPr>
          <a:xfrm>
            <a:off x="6899925" y="2156500"/>
            <a:ext cx="6144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4층</a:t>
            </a:r>
            <a:endParaRPr/>
          </a:p>
        </p:txBody>
      </p:sp>
      <p:sp>
        <p:nvSpPr>
          <p:cNvPr id="51" name="Google Shape;51;g8930d3205e_2_1"/>
          <p:cNvSpPr txBox="1"/>
          <p:nvPr/>
        </p:nvSpPr>
        <p:spPr>
          <a:xfrm>
            <a:off x="6899925" y="1520825"/>
            <a:ext cx="6144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6층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8930d3205e_0_0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g8930d3205e_0_0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8930d3205e_0_0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8930d3205e_0_0"/>
          <p:cNvSpPr txBox="1"/>
          <p:nvPr/>
        </p:nvSpPr>
        <p:spPr>
          <a:xfrm>
            <a:off x="3125250" y="2623200"/>
            <a:ext cx="5941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고려한 </a:t>
            </a:r>
            <a:r>
              <a:rPr lang="ko-KR"/>
              <a:t>알고리즘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Rule-based + Collective 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한계 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엘리베이터의 할당 및 소요시간에 대한 명확한 알고리즘과 수식을 정형화하는 것이 현실적으로 힘들다.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8930d3205e_0_0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기존 알고리즘의 한계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g8930d3205e_0_16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g8930d3205e_0_16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8930d3205e_0_16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8930d3205e_0_16"/>
          <p:cNvSpPr txBox="1"/>
          <p:nvPr/>
        </p:nvSpPr>
        <p:spPr>
          <a:xfrm>
            <a:off x="2053425" y="1587250"/>
            <a:ext cx="26670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초기 population 생성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g8930d3205e_0_16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Genetic Algorithm 이란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8930d3205e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425" y="2001613"/>
            <a:ext cx="26670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8930d3205e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775" y="4249550"/>
            <a:ext cx="1816216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8930d3205e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5263" y="4140898"/>
            <a:ext cx="1975956" cy="11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8930d3205e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49325" y="4317700"/>
            <a:ext cx="1975950" cy="81843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8930d3205e_0_16"/>
          <p:cNvSpPr txBox="1"/>
          <p:nvPr/>
        </p:nvSpPr>
        <p:spPr>
          <a:xfrm>
            <a:off x="6518550" y="1587238"/>
            <a:ext cx="3509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3.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fitness score가 높은 개인 한 쌍(부모)을 선택하여 reproduction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g8930d3205e_0_16"/>
          <p:cNvSpPr txBox="1"/>
          <p:nvPr/>
        </p:nvSpPr>
        <p:spPr>
          <a:xfrm>
            <a:off x="1675575" y="3831150"/>
            <a:ext cx="30027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fitness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개인에 각각 fitness score를 부여하여 다음 세대로 이어질 확률을 계산</a:t>
            </a:r>
            <a:endParaRPr sz="1800"/>
          </a:p>
        </p:txBody>
      </p:sp>
      <p:sp>
        <p:nvSpPr>
          <p:cNvPr id="76" name="Google Shape;76;g8930d3205e_0_16"/>
          <p:cNvSpPr txBox="1"/>
          <p:nvPr/>
        </p:nvSpPr>
        <p:spPr>
          <a:xfrm>
            <a:off x="7707900" y="3760800"/>
            <a:ext cx="1230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4. crossover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8930d3205e_0_16"/>
          <p:cNvSpPr txBox="1"/>
          <p:nvPr/>
        </p:nvSpPr>
        <p:spPr>
          <a:xfrm>
            <a:off x="2246550" y="6137525"/>
            <a:ext cx="7698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Ref. A Genetic Algorithm Based Elevator Dispatching Method For Waiting Time Optimization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g8a9667de29_0_2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g8a9667de29_0_2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선정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8a9667de29_0_2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1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8a9667de29_0_2"/>
          <p:cNvSpPr txBox="1"/>
          <p:nvPr/>
        </p:nvSpPr>
        <p:spPr>
          <a:xfrm>
            <a:off x="2719950" y="2791650"/>
            <a:ext cx="67521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Genetic Algorithm은 엘리베이터의 작동에 영향을 주는 여러가지 요소에 대한 처리가 가능함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⇒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Learning model에 각 요소들을 통한 학습을 실시하여, 생각하지 못할 수 있는 상황을 포함한 대부분의 상황에 대한 최선책을 보장받을 수 있도록 함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g8a9667de29_0_2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Genetic Algorithm 채택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4000500" y="2472875"/>
            <a:ext cx="106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ko-KR" sz="4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4400">
                <a:solidFill>
                  <a:srgbClr val="00002F"/>
                </a:solidFill>
              </a:rPr>
              <a:t>2</a:t>
            </a:r>
            <a:endParaRPr b="0" i="0" sz="4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 cap="flat" cmpd="sng" w="12700">
            <a:solidFill>
              <a:srgbClr val="8DBA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lt1"/>
                </a:solidFill>
              </a:rPr>
              <a:t>알고리즘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g87d50c6853_0_65"/>
          <p:cNvCxnSpPr/>
          <p:nvPr/>
        </p:nvCxnSpPr>
        <p:spPr>
          <a:xfrm>
            <a:off x="1026522" y="989148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g87d50c6853_0_65"/>
          <p:cNvSpPr txBox="1"/>
          <p:nvPr/>
        </p:nvSpPr>
        <p:spPr>
          <a:xfrm>
            <a:off x="1026522" y="437393"/>
            <a:ext cx="5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00002F"/>
                </a:solidFill>
              </a:rPr>
              <a:t>알고리즘 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87d50c6853_0_65"/>
          <p:cNvSpPr txBox="1"/>
          <p:nvPr/>
        </p:nvSpPr>
        <p:spPr>
          <a:xfrm>
            <a:off x="455532" y="498947"/>
            <a:ext cx="6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400">
                <a:solidFill>
                  <a:srgbClr val="00002F"/>
                </a:solidFill>
              </a:rPr>
              <a:t>2</a:t>
            </a:r>
            <a:r>
              <a:rPr b="0" i="0" lang="ko-KR" sz="2400" u="none" cap="none" strike="noStrike">
                <a:solidFill>
                  <a:srgbClr val="0000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87d50c6853_0_65"/>
          <p:cNvSpPr txBox="1"/>
          <p:nvPr/>
        </p:nvSpPr>
        <p:spPr>
          <a:xfrm>
            <a:off x="1026521" y="1006928"/>
            <a:ext cx="5069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002F"/>
                </a:solidFill>
              </a:rPr>
              <a:t>Genetic Algorithm 적용 </a:t>
            </a:r>
            <a:endParaRPr b="0" i="0" sz="1800" u="none" cap="none" strike="noStrike">
              <a:solidFill>
                <a:srgbClr val="00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87d50c6853_0_65"/>
          <p:cNvSpPr txBox="1"/>
          <p:nvPr/>
        </p:nvSpPr>
        <p:spPr>
          <a:xfrm>
            <a:off x="7623450" y="1568725"/>
            <a:ext cx="34677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87d50c6853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21" y="1581149"/>
            <a:ext cx="5290779" cy="18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87d50c6853_0_65"/>
          <p:cNvSpPr txBox="1"/>
          <p:nvPr/>
        </p:nvSpPr>
        <p:spPr>
          <a:xfrm>
            <a:off x="2277050" y="3495950"/>
            <a:ext cx="2022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7d50c6853_0_65"/>
          <p:cNvSpPr txBox="1"/>
          <p:nvPr/>
        </p:nvSpPr>
        <p:spPr>
          <a:xfrm>
            <a:off x="1658888" y="5692675"/>
            <a:ext cx="3258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/>
              <a:t>[fitness function]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g87d50c6853_0_65"/>
          <p:cNvSpPr txBox="1"/>
          <p:nvPr/>
        </p:nvSpPr>
        <p:spPr>
          <a:xfrm>
            <a:off x="5852150" y="1869450"/>
            <a:ext cx="5770800" cy="3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/>
              <a:t>엘리베이터 간 유전자(hall call의 여부) 가 </a:t>
            </a:r>
            <a:r>
              <a:rPr lang="ko-KR"/>
              <a:t>cross </a:t>
            </a:r>
            <a:r>
              <a:rPr lang="ko-KR"/>
              <a:t>over</a:t>
            </a:r>
            <a:r>
              <a:rPr lang="ko-KR"/>
              <a:t> </a:t>
            </a:r>
            <a:r>
              <a:rPr lang="ko-KR"/>
              <a:t>로 적용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선택된 한 쌍의 엘리베이터에 cross over 적용하여 무작위로 선택된 지점 이후에 hall call의 여부를 교환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fitness function으로 평균 대기 시간의 역수 function 사용</a:t>
            </a:r>
            <a:endParaRPr/>
          </a:p>
        </p:txBody>
      </p:sp>
      <p:pic>
        <p:nvPicPr>
          <p:cNvPr id="106" name="Google Shape;106;g87d50c685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912" y="3772499"/>
            <a:ext cx="2554150" cy="18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2017-05-29T09:12:16Z</dcterms:created>
  <dc:creator>hyeran kang</dc:creator>
</cp:coreProperties>
</file>