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958">
          <p15:clr>
            <a:srgbClr val="A4A3A4"/>
          </p15:clr>
        </p15:guide>
        <p15:guide id="4" pos="574">
          <p15:clr>
            <a:srgbClr val="A4A3A4"/>
          </p15:clr>
        </p15:guide>
        <p15:guide id="5" pos="7151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hjmy1vgceht8qWdpQQG3zXCh6M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  <p:guide pos="958" orient="horz"/>
        <p:guide pos="574"/>
        <p:guide pos="715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" name="Google Shape;1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930d3205e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g8930d3205e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7b2a10d26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g97b2a10d26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8d9562755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g88d9562755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" name="Google Shape;2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" name="Google Shape;3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97b2a10d26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" name="Google Shape;42;g97b2a10d26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b2a10d26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g97b2a10d26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7b2a10d26_0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" name="Google Shape;71;g97b2a10d26_0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" name="Google Shape;81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a9667de29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Journey Time = Travel Time + Waiting Time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Travel Time</a:t>
            </a:r>
            <a:r>
              <a:rPr lang="ko-KR"/>
              <a:t>은 변동을 줄 수 있는 요소가 많기 때문에 예상 시간의 측정이 어려움 =&gt; Waiting Time 감소를 목표로 GA 개선(본 논문)</a:t>
            </a:r>
            <a:endParaRPr/>
          </a:p>
        </p:txBody>
      </p:sp>
      <p:sp>
        <p:nvSpPr>
          <p:cNvPr id="87" name="Google Shape;87;g8a9667de29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a9940ef08_0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g8a9940ef08_0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/>
          <p:nvPr/>
        </p:nvSpPr>
        <p:spPr>
          <a:xfrm rot="5400000">
            <a:off x="0" y="0"/>
            <a:ext cx="1080000" cy="1080000"/>
          </a:xfrm>
          <a:prstGeom prst="triangle">
            <a:avLst>
              <a:gd fmla="val 0" name="adj"/>
            </a:avLst>
          </a:prstGeom>
          <a:solidFill>
            <a:srgbClr val="00002F"/>
          </a:solidFill>
          <a:ln cap="flat" cmpd="sng" w="12700">
            <a:solidFill>
              <a:srgbClr val="5B3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1;p26"/>
          <p:cNvSpPr/>
          <p:nvPr/>
        </p:nvSpPr>
        <p:spPr>
          <a:xfrm rot="-5400000">
            <a:off x="11112000" y="5778000"/>
            <a:ext cx="1080000" cy="1080000"/>
          </a:xfrm>
          <a:prstGeom prst="triangle">
            <a:avLst>
              <a:gd fmla="val 0" name="adj"/>
            </a:avLst>
          </a:prstGeom>
          <a:solidFill>
            <a:srgbClr val="00002F"/>
          </a:solidFill>
          <a:ln cap="flat" cmpd="sng" w="12700">
            <a:solidFill>
              <a:srgbClr val="5B3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"/>
          <p:cNvSpPr txBox="1"/>
          <p:nvPr/>
        </p:nvSpPr>
        <p:spPr>
          <a:xfrm>
            <a:off x="1956888" y="1611364"/>
            <a:ext cx="8278228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ko-KR" sz="5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IoT 기반 엘리베이터 </a:t>
            </a:r>
            <a:endParaRPr b="0" i="0" sz="5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ko-KR" sz="5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스마트 관리 시스템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4186898" y="4302491"/>
            <a:ext cx="3818100" cy="391200"/>
          </a:xfrm>
          <a:prstGeom prst="rect">
            <a:avLst/>
          </a:prstGeom>
          <a:solidFill>
            <a:srgbClr val="8DBABD"/>
          </a:solidFill>
          <a:ln cap="flat" cmpd="sng" w="12700">
            <a:solidFill>
              <a:srgbClr val="8DBA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CS1415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Google Shape;109;g8930d3205e_0_46"/>
          <p:cNvCxnSpPr/>
          <p:nvPr/>
        </p:nvCxnSpPr>
        <p:spPr>
          <a:xfrm>
            <a:off x="1026522" y="989148"/>
            <a:ext cx="2160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0" name="Google Shape;110;g8930d3205e_0_46"/>
          <p:cNvSpPr txBox="1"/>
          <p:nvPr/>
        </p:nvSpPr>
        <p:spPr>
          <a:xfrm>
            <a:off x="1026522" y="437393"/>
            <a:ext cx="5069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>
                <a:solidFill>
                  <a:srgbClr val="00002F"/>
                </a:solidFill>
              </a:rPr>
              <a:t>기 논문과의 차별화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8930d3205e_0_46"/>
          <p:cNvSpPr txBox="1"/>
          <p:nvPr/>
        </p:nvSpPr>
        <p:spPr>
          <a:xfrm>
            <a:off x="455532" y="498947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03.</a:t>
            </a:r>
            <a:endParaRPr b="0" i="0" sz="2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8930d3205e_0_46"/>
          <p:cNvSpPr txBox="1"/>
          <p:nvPr/>
        </p:nvSpPr>
        <p:spPr>
          <a:xfrm>
            <a:off x="1026521" y="1017653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8930d3205e_0_46"/>
          <p:cNvSpPr txBox="1"/>
          <p:nvPr/>
        </p:nvSpPr>
        <p:spPr>
          <a:xfrm>
            <a:off x="6096000" y="2047375"/>
            <a:ext cx="5907600" cy="237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현재 엘리베이터는 </a:t>
            </a:r>
            <a:r>
              <a:rPr b="0" i="0" lang="ko-KR" sz="1400" u="none" cap="none" strike="noStrike">
                <a:solidFill>
                  <a:srgbClr val="000000"/>
                </a:solidFill>
                <a:highlight>
                  <a:srgbClr val="FFE599"/>
                </a:highlight>
                <a:latin typeface="Arial"/>
                <a:ea typeface="Arial"/>
                <a:cs typeface="Arial"/>
                <a:sym typeface="Arial"/>
              </a:rPr>
              <a:t>무게 위주</a:t>
            </a: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의 탑승 가능 여부만 판단하여 실질적인 엘리베이터 내의 </a:t>
            </a:r>
            <a:r>
              <a:rPr b="0" i="0" lang="ko-KR" sz="1400" u="none" cap="none" strike="noStrike">
                <a:solidFill>
                  <a:srgbClr val="000000"/>
                </a:solidFill>
                <a:highlight>
                  <a:srgbClr val="FFE599"/>
                </a:highlight>
                <a:latin typeface="Arial"/>
                <a:ea typeface="Arial"/>
                <a:cs typeface="Arial"/>
                <a:sym typeface="Arial"/>
              </a:rPr>
              <a:t>공간 및 대기열</a:t>
            </a: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에 대한 고려하지 않고 hall call에 반응하여 불필요한 </a:t>
            </a:r>
            <a:r>
              <a:rPr b="0" i="0" lang="ko-KR" sz="1400" u="none" cap="none" strike="noStrike">
                <a:solidFill>
                  <a:schemeClr val="lt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  <a:sym typeface="Arial"/>
              </a:rPr>
              <a:t>stop</a:t>
            </a: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을 야기함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⇒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IoT 기기 및 Object Detection을 활용하여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시스템 파라미터에 number of clients, car capacity 와 같은 </a:t>
            </a: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내부 인원 수 계수</a:t>
            </a: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에 영향을 미치는 파라미터들을 추가하여 알고리즘에 적용할 것.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8930d3205e_0_46"/>
          <p:cNvSpPr txBox="1"/>
          <p:nvPr/>
        </p:nvSpPr>
        <p:spPr>
          <a:xfrm>
            <a:off x="119750" y="2047375"/>
            <a:ext cx="5907600" cy="237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/>
              <a:t>실시간 요소들에 대한 데이터를 추가적으로 도입하고 </a:t>
            </a: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학습을 진행하여 </a:t>
            </a:r>
            <a:r>
              <a:rPr lang="ko-KR"/>
              <a:t>발생할</a:t>
            </a: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수 있는 모든 상황에 대한 </a:t>
            </a:r>
            <a:r>
              <a:rPr b="0" i="0" lang="ko-KR" sz="1400" u="none" cap="none" strike="noStrike">
                <a:solidFill>
                  <a:srgbClr val="000000"/>
                </a:solidFill>
                <a:highlight>
                  <a:srgbClr val="FFE599"/>
                </a:highlight>
                <a:latin typeface="Arial"/>
                <a:ea typeface="Arial"/>
                <a:cs typeface="Arial"/>
                <a:sym typeface="Arial"/>
              </a:rPr>
              <a:t>최적의 해결책</a:t>
            </a: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을 도출할 수 있도록 모델을 생성 및 학습시킬 수 있도록 한다.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8930d3205e_0_46"/>
          <p:cNvSpPr txBox="1"/>
          <p:nvPr/>
        </p:nvSpPr>
        <p:spPr>
          <a:xfrm>
            <a:off x="2213450" y="1667275"/>
            <a:ext cx="1720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승강기 최적 할당 측면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8930d3205e_0_46"/>
          <p:cNvSpPr txBox="1"/>
          <p:nvPr/>
        </p:nvSpPr>
        <p:spPr>
          <a:xfrm>
            <a:off x="8312250" y="1667275"/>
            <a:ext cx="14751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승강기 효율 측면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8930d3205e_0_46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개선 사항</a:t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g8930d3205e_0_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9009" y="4528424"/>
            <a:ext cx="5290779" cy="185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8930d3205e_0_46"/>
          <p:cNvSpPr/>
          <p:nvPr/>
        </p:nvSpPr>
        <p:spPr>
          <a:xfrm>
            <a:off x="6758125" y="5088236"/>
            <a:ext cx="783300" cy="738000"/>
          </a:xfrm>
          <a:prstGeom prst="plus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8930d3205e_0_46"/>
          <p:cNvSpPr txBox="1"/>
          <p:nvPr/>
        </p:nvSpPr>
        <p:spPr>
          <a:xfrm>
            <a:off x="8035175" y="5187375"/>
            <a:ext cx="1578000" cy="53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RT Prams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Google Shape;125;g97b2a10d26_2_0"/>
          <p:cNvCxnSpPr/>
          <p:nvPr/>
        </p:nvCxnSpPr>
        <p:spPr>
          <a:xfrm>
            <a:off x="1026522" y="989148"/>
            <a:ext cx="2160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6" name="Google Shape;126;g97b2a10d26_2_0"/>
          <p:cNvSpPr txBox="1"/>
          <p:nvPr/>
        </p:nvSpPr>
        <p:spPr>
          <a:xfrm>
            <a:off x="1026522" y="437393"/>
            <a:ext cx="5069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>
                <a:solidFill>
                  <a:srgbClr val="00002F"/>
                </a:solidFill>
              </a:rPr>
              <a:t>기 논문과의 차별화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97b2a10d26_2_0"/>
          <p:cNvSpPr txBox="1"/>
          <p:nvPr/>
        </p:nvSpPr>
        <p:spPr>
          <a:xfrm>
            <a:off x="455532" y="498947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03.</a:t>
            </a:r>
            <a:endParaRPr b="0" i="0" sz="2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97b2a10d26_2_0"/>
          <p:cNvSpPr txBox="1"/>
          <p:nvPr/>
        </p:nvSpPr>
        <p:spPr>
          <a:xfrm>
            <a:off x="1026521" y="1017653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97b2a10d26_2_0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개선 사항(</a:t>
            </a:r>
            <a:r>
              <a:rPr lang="ko-KR" sz="1800">
                <a:solidFill>
                  <a:srgbClr val="00002F"/>
                </a:solidFill>
              </a:rPr>
              <a:t>예시 상황)</a:t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g97b2a10d26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1850" y="1164000"/>
            <a:ext cx="892625" cy="89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97b2a10d26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0675" y="1164000"/>
            <a:ext cx="892625" cy="89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97b2a10d26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9500" y="1164000"/>
            <a:ext cx="892625" cy="89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97b2a10d26_2_0"/>
          <p:cNvSpPr txBox="1"/>
          <p:nvPr/>
        </p:nvSpPr>
        <p:spPr>
          <a:xfrm>
            <a:off x="9001640" y="2067250"/>
            <a:ext cx="16707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9</a:t>
            </a:r>
            <a:r>
              <a:rPr b="1" lang="ko-KR"/>
              <a:t>층 대기인원( 9명 ) </a:t>
            </a:r>
            <a:endParaRPr b="1"/>
          </a:p>
        </p:txBody>
      </p:sp>
      <p:pic>
        <p:nvPicPr>
          <p:cNvPr id="134" name="Google Shape;134;g97b2a10d26_2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75" y="4537049"/>
            <a:ext cx="1260349" cy="126033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97b2a10d26_2_0"/>
          <p:cNvSpPr txBox="1"/>
          <p:nvPr/>
        </p:nvSpPr>
        <p:spPr>
          <a:xfrm>
            <a:off x="902050" y="5797404"/>
            <a:ext cx="10947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/>
              <a:t>1호기</a:t>
            </a:r>
            <a:endParaRPr b="1" sz="1600"/>
          </a:p>
        </p:txBody>
      </p:sp>
      <p:pic>
        <p:nvPicPr>
          <p:cNvPr id="136" name="Google Shape;136;g97b2a10d26_2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3800" y="2589124"/>
            <a:ext cx="1260349" cy="126033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97b2a10d26_2_0"/>
          <p:cNvSpPr txBox="1"/>
          <p:nvPr/>
        </p:nvSpPr>
        <p:spPr>
          <a:xfrm>
            <a:off x="4186675" y="3849479"/>
            <a:ext cx="10947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/>
              <a:t>2호기</a:t>
            </a:r>
            <a:endParaRPr b="1" sz="1600"/>
          </a:p>
        </p:txBody>
      </p:sp>
      <p:sp>
        <p:nvSpPr>
          <p:cNvPr id="138" name="Google Shape;138;g97b2a10d26_2_0"/>
          <p:cNvSpPr txBox="1"/>
          <p:nvPr/>
        </p:nvSpPr>
        <p:spPr>
          <a:xfrm>
            <a:off x="5364150" y="2773050"/>
            <a:ext cx="17979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/>
              <a:t>현재 내부인원 : 7명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/>
              <a:t>현재 위치 : 8층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/>
              <a:t>목표층 : 15층</a:t>
            </a:r>
            <a:endParaRPr b="1" sz="1600"/>
          </a:p>
        </p:txBody>
      </p:sp>
      <p:sp>
        <p:nvSpPr>
          <p:cNvPr id="139" name="Google Shape;139;g97b2a10d26_2_0"/>
          <p:cNvSpPr txBox="1"/>
          <p:nvPr/>
        </p:nvSpPr>
        <p:spPr>
          <a:xfrm>
            <a:off x="2079525" y="4720975"/>
            <a:ext cx="17979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/>
              <a:t>현재 내부인원 : 1명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/>
              <a:t>현</a:t>
            </a:r>
            <a:r>
              <a:rPr b="1" lang="ko-KR" sz="1600"/>
              <a:t>재 위치 : 5층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/>
              <a:t>목표층 : 13층</a:t>
            </a:r>
            <a:endParaRPr b="1" sz="1600"/>
          </a:p>
        </p:txBody>
      </p:sp>
      <p:cxnSp>
        <p:nvCxnSpPr>
          <p:cNvPr id="140" name="Google Shape;140;g97b2a10d26_2_0"/>
          <p:cNvCxnSpPr/>
          <p:nvPr/>
        </p:nvCxnSpPr>
        <p:spPr>
          <a:xfrm>
            <a:off x="7403000" y="446900"/>
            <a:ext cx="300" cy="6103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41" name="Google Shape;141;g97b2a10d26_2_0"/>
          <p:cNvSpPr txBox="1"/>
          <p:nvPr/>
        </p:nvSpPr>
        <p:spPr>
          <a:xfrm>
            <a:off x="7723000" y="4375975"/>
            <a:ext cx="4050000" cy="156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가정 상황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ko-KR"/>
              <a:t>9층의 대기 인원 모두 12층으로의 이동을 원함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ko-KR"/>
              <a:t>엘리베이터 수용 가능인원 : 10명</a:t>
            </a:r>
            <a:endParaRPr b="1"/>
          </a:p>
        </p:txBody>
      </p:sp>
      <p:sp>
        <p:nvSpPr>
          <p:cNvPr id="142" name="Google Shape;142;g97b2a10d26_2_0"/>
          <p:cNvSpPr/>
          <p:nvPr/>
        </p:nvSpPr>
        <p:spPr>
          <a:xfrm>
            <a:off x="1288750" y="3702125"/>
            <a:ext cx="321300" cy="584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97b2a10d26_2_0"/>
          <p:cNvSpPr/>
          <p:nvPr/>
        </p:nvSpPr>
        <p:spPr>
          <a:xfrm>
            <a:off x="4573375" y="1762438"/>
            <a:ext cx="321300" cy="584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"/>
          <p:cNvSpPr txBox="1"/>
          <p:nvPr/>
        </p:nvSpPr>
        <p:spPr>
          <a:xfrm>
            <a:off x="4000500" y="2472873"/>
            <a:ext cx="420007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ko-KR" sz="4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0" i="0" sz="4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/>
          <p:nvPr/>
        </p:nvSpPr>
        <p:spPr>
          <a:xfrm>
            <a:off x="4000499" y="3169741"/>
            <a:ext cx="4200000" cy="473400"/>
          </a:xfrm>
          <a:prstGeom prst="rect">
            <a:avLst/>
          </a:prstGeom>
          <a:solidFill>
            <a:srgbClr val="8DBABD"/>
          </a:solidFill>
          <a:ln cap="flat" cmpd="sng" w="12700">
            <a:solidFill>
              <a:srgbClr val="8DBA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lt1"/>
                </a:solidFill>
              </a:rPr>
              <a:t>기대효과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g88d9562755_0_12"/>
          <p:cNvCxnSpPr/>
          <p:nvPr/>
        </p:nvCxnSpPr>
        <p:spPr>
          <a:xfrm>
            <a:off x="1026522" y="989148"/>
            <a:ext cx="2160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5" name="Google Shape;155;g88d9562755_0_12"/>
          <p:cNvSpPr txBox="1"/>
          <p:nvPr/>
        </p:nvSpPr>
        <p:spPr>
          <a:xfrm>
            <a:off x="1026522" y="437393"/>
            <a:ext cx="5069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알고리즘 목표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88d9562755_0_12"/>
          <p:cNvSpPr txBox="1"/>
          <p:nvPr/>
        </p:nvSpPr>
        <p:spPr>
          <a:xfrm>
            <a:off x="455532" y="498947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04.</a:t>
            </a:r>
            <a:endParaRPr b="0" i="0" sz="2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88d9562755_0_12"/>
          <p:cNvSpPr txBox="1"/>
          <p:nvPr/>
        </p:nvSpPr>
        <p:spPr>
          <a:xfrm>
            <a:off x="1808100" y="2705575"/>
            <a:ext cx="8575800" cy="2782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-KR" sz="1800">
                <a:solidFill>
                  <a:schemeClr val="dk1"/>
                </a:solidFill>
              </a:rPr>
              <a:t>사람들이 실시간으로 최적의 엘리베이터를 할당받아 각 개인의 시간을 절약할 수 있음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-KR" sz="1800">
                <a:solidFill>
                  <a:schemeClr val="dk1"/>
                </a:solidFill>
              </a:rPr>
              <a:t>엘리베이터의 정차 횟수를 감소시킴으로써 에너지 효율을 높임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-KR" sz="1800">
                <a:solidFill>
                  <a:schemeClr val="dk1"/>
                </a:solidFill>
              </a:rPr>
              <a:t>이산화탄소 배출을 감소시켜 환경적인 측면에서의 이점 확보</a:t>
            </a:r>
            <a:endParaRPr sz="1800">
              <a:solidFill>
                <a:srgbClr val="0000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158" name="Google Shape;158;g88d9562755_0_12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88d9562755_0_12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00002F"/>
                </a:solidFill>
              </a:rPr>
              <a:t>기대효과</a:t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88d9562755_0_12"/>
          <p:cNvSpPr txBox="1"/>
          <p:nvPr/>
        </p:nvSpPr>
        <p:spPr>
          <a:xfrm>
            <a:off x="5105276" y="1907450"/>
            <a:ext cx="18093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2400">
                <a:solidFill>
                  <a:srgbClr val="00002F"/>
                </a:solidFill>
              </a:rPr>
              <a:t>기대효과</a:t>
            </a:r>
            <a:endParaRPr b="1" i="0" sz="2400" u="none" cap="none" strike="noStrike">
              <a:solidFill>
                <a:srgbClr val="00002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2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2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2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2400" u="none" cap="none" strike="noStrike">
                <a:solidFill>
                  <a:srgbClr val="00002F"/>
                </a:solidFill>
              </a:rPr>
              <a:t> </a:t>
            </a:r>
            <a:endParaRPr b="1" i="0" sz="2400" u="none" cap="none" strike="noStrike">
              <a:solidFill>
                <a:srgbClr val="00002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/>
        </p:nvSpPr>
        <p:spPr>
          <a:xfrm>
            <a:off x="683156" y="2497951"/>
            <a:ext cx="2012100" cy="18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/>
              <a:buNone/>
            </a:pPr>
            <a:r>
              <a:rPr b="1" i="0" lang="ko-KR" sz="115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i="0" sz="115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588339" y="4044950"/>
            <a:ext cx="22017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/>
              <a:t>주제</a:t>
            </a:r>
            <a:r>
              <a:rPr b="1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선정 배경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 txBox="1"/>
          <p:nvPr/>
        </p:nvSpPr>
        <p:spPr>
          <a:xfrm>
            <a:off x="3735731" y="2497951"/>
            <a:ext cx="2012100" cy="18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/>
              <a:buNone/>
            </a:pPr>
            <a:r>
              <a:rPr b="1" i="0" lang="ko-KR" sz="115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i="0" sz="115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3546114" y="4044950"/>
            <a:ext cx="22017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/>
              <a:t>기 논문의 연구 방향</a:t>
            </a:r>
            <a:endParaRPr b="1" sz="1800"/>
          </a:p>
        </p:txBody>
      </p:sp>
      <p:sp>
        <p:nvSpPr>
          <p:cNvPr id="28" name="Google Shape;28;p3"/>
          <p:cNvSpPr txBox="1"/>
          <p:nvPr/>
        </p:nvSpPr>
        <p:spPr>
          <a:xfrm>
            <a:off x="6788306" y="2497951"/>
            <a:ext cx="2012100" cy="18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/>
              <a:buNone/>
            </a:pPr>
            <a:r>
              <a:rPr b="1" i="0" lang="ko-KR" sz="115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i="0" sz="115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"/>
          <p:cNvSpPr txBox="1"/>
          <p:nvPr/>
        </p:nvSpPr>
        <p:spPr>
          <a:xfrm>
            <a:off x="4819352" y="658450"/>
            <a:ext cx="2553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b="0" i="0" sz="32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" name="Google Shape;30;p3"/>
          <p:cNvCxnSpPr/>
          <p:nvPr/>
        </p:nvCxnSpPr>
        <p:spPr>
          <a:xfrm>
            <a:off x="5014614" y="1243148"/>
            <a:ext cx="2160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" name="Google Shape;31;p3"/>
          <p:cNvSpPr/>
          <p:nvPr/>
        </p:nvSpPr>
        <p:spPr>
          <a:xfrm>
            <a:off x="6636439" y="4044950"/>
            <a:ext cx="22017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>
                <a:solidFill>
                  <a:srgbClr val="00002F"/>
                </a:solidFill>
              </a:rPr>
              <a:t>기 논문과의 차별화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"/>
          <p:cNvSpPr txBox="1"/>
          <p:nvPr/>
        </p:nvSpPr>
        <p:spPr>
          <a:xfrm>
            <a:off x="9726781" y="2497951"/>
            <a:ext cx="2012100" cy="18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/>
              <a:buNone/>
            </a:pPr>
            <a:r>
              <a:rPr b="1" i="0" lang="ko-KR" sz="115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1" i="0" sz="115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9537164" y="4044950"/>
            <a:ext cx="22017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>
                <a:solidFill>
                  <a:srgbClr val="00002F"/>
                </a:solidFill>
              </a:rPr>
              <a:t>기대효과</a:t>
            </a:r>
            <a:endParaRPr b="1" sz="1800">
              <a:solidFill>
                <a:srgbClr val="00002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/>
        </p:nvSpPr>
        <p:spPr>
          <a:xfrm>
            <a:off x="4000500" y="2472873"/>
            <a:ext cx="420007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ko-KR" sz="4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4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7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 cap="flat" cmpd="sng" w="12700">
            <a:solidFill>
              <a:srgbClr val="8DBA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lt1"/>
                </a:solidFill>
              </a:rPr>
              <a:t>주제 선정 배경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97b2a10d26_0_4"/>
          <p:cNvSpPr/>
          <p:nvPr/>
        </p:nvSpPr>
        <p:spPr>
          <a:xfrm>
            <a:off x="4474325" y="2580650"/>
            <a:ext cx="1031400" cy="31992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" name="Google Shape;45;g97b2a10d26_0_4"/>
          <p:cNvCxnSpPr/>
          <p:nvPr/>
        </p:nvCxnSpPr>
        <p:spPr>
          <a:xfrm>
            <a:off x="1026522" y="989148"/>
            <a:ext cx="2160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6" name="Google Shape;46;g97b2a10d26_0_4"/>
          <p:cNvSpPr txBox="1"/>
          <p:nvPr/>
        </p:nvSpPr>
        <p:spPr>
          <a:xfrm>
            <a:off x="1026522" y="437393"/>
            <a:ext cx="5069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>
                <a:solidFill>
                  <a:srgbClr val="00002F"/>
                </a:solidFill>
              </a:rPr>
              <a:t>주제 선정 배경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g97b2a10d26_0_4"/>
          <p:cNvSpPr txBox="1"/>
          <p:nvPr/>
        </p:nvSpPr>
        <p:spPr>
          <a:xfrm>
            <a:off x="455532" y="498947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01.</a:t>
            </a:r>
            <a:endParaRPr b="0" i="0" sz="2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g97b2a10d26_0_4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00002F"/>
                </a:solidFill>
              </a:rPr>
              <a:t>기존 엘리베이터의 한계점(효율성)</a:t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" name="Google Shape;49;g97b2a10d26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950" y="1387022"/>
            <a:ext cx="2510950" cy="251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g97b2a10d26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3425" y="4034298"/>
            <a:ext cx="2160000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g97b2a10d26_0_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2400" y="2690300"/>
            <a:ext cx="2766875" cy="27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g97b2a10d26_0_4"/>
          <p:cNvSpPr/>
          <p:nvPr/>
        </p:nvSpPr>
        <p:spPr>
          <a:xfrm flipH="1" rot="10800000">
            <a:off x="10363475" y="2580650"/>
            <a:ext cx="1031400" cy="31992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6FA8DC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g97b2a10d26_0_4"/>
          <p:cNvSpPr txBox="1"/>
          <p:nvPr/>
        </p:nvSpPr>
        <p:spPr>
          <a:xfrm>
            <a:off x="1785475" y="3517875"/>
            <a:ext cx="18759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/>
              <a:t>사용자</a:t>
            </a:r>
            <a:endParaRPr b="1" sz="1600"/>
          </a:p>
        </p:txBody>
      </p:sp>
      <p:sp>
        <p:nvSpPr>
          <p:cNvPr id="54" name="Google Shape;54;g97b2a10d26_0_4"/>
          <p:cNvSpPr txBox="1"/>
          <p:nvPr/>
        </p:nvSpPr>
        <p:spPr>
          <a:xfrm>
            <a:off x="1785475" y="6194300"/>
            <a:ext cx="18759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/>
              <a:t>엘리베이터</a:t>
            </a:r>
            <a:endParaRPr b="1" sz="1600"/>
          </a:p>
        </p:txBody>
      </p:sp>
      <p:sp>
        <p:nvSpPr>
          <p:cNvPr id="55" name="Google Shape;55;g97b2a10d26_0_4"/>
          <p:cNvSpPr txBox="1"/>
          <p:nvPr/>
        </p:nvSpPr>
        <p:spPr>
          <a:xfrm>
            <a:off x="7877888" y="5457175"/>
            <a:ext cx="18759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/>
              <a:t>효율성</a:t>
            </a:r>
            <a:endParaRPr b="1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g97b2a10d26_0_23"/>
          <p:cNvCxnSpPr/>
          <p:nvPr/>
        </p:nvCxnSpPr>
        <p:spPr>
          <a:xfrm>
            <a:off x="1026522" y="989148"/>
            <a:ext cx="2160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1" name="Google Shape;61;g97b2a10d26_0_23"/>
          <p:cNvSpPr txBox="1"/>
          <p:nvPr/>
        </p:nvSpPr>
        <p:spPr>
          <a:xfrm>
            <a:off x="1026522" y="437393"/>
            <a:ext cx="5069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>
                <a:solidFill>
                  <a:srgbClr val="00002F"/>
                </a:solidFill>
              </a:rPr>
              <a:t>주제 선정 배경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g97b2a10d26_0_23"/>
          <p:cNvSpPr txBox="1"/>
          <p:nvPr/>
        </p:nvSpPr>
        <p:spPr>
          <a:xfrm>
            <a:off x="455532" y="498947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01.</a:t>
            </a:r>
            <a:endParaRPr b="0" i="0" sz="2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97b2a10d26_0_23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00002F"/>
                </a:solidFill>
              </a:rPr>
              <a:t>엘리베이터의 발전방향 추세</a:t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g97b2a10d26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075" y="4171425"/>
            <a:ext cx="8097851" cy="252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g97b2a10d26_0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6738" y="1627025"/>
            <a:ext cx="9918520" cy="230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g97b2a10d26_0_23"/>
          <p:cNvSpPr/>
          <p:nvPr/>
        </p:nvSpPr>
        <p:spPr>
          <a:xfrm>
            <a:off x="4665400" y="2399700"/>
            <a:ext cx="3958800" cy="380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97b2a10d26_0_23"/>
          <p:cNvSpPr/>
          <p:nvPr/>
        </p:nvSpPr>
        <p:spPr>
          <a:xfrm>
            <a:off x="2740775" y="5241500"/>
            <a:ext cx="1693200" cy="380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97b2a10d26_0_23"/>
          <p:cNvSpPr/>
          <p:nvPr/>
        </p:nvSpPr>
        <p:spPr>
          <a:xfrm>
            <a:off x="8082375" y="5241500"/>
            <a:ext cx="1406700" cy="380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Google Shape;73;g97b2a10d26_0_63"/>
          <p:cNvCxnSpPr/>
          <p:nvPr/>
        </p:nvCxnSpPr>
        <p:spPr>
          <a:xfrm>
            <a:off x="1026522" y="989148"/>
            <a:ext cx="2160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4" name="Google Shape;74;g97b2a10d26_0_63"/>
          <p:cNvSpPr txBox="1"/>
          <p:nvPr/>
        </p:nvSpPr>
        <p:spPr>
          <a:xfrm>
            <a:off x="1026522" y="437393"/>
            <a:ext cx="5069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>
                <a:solidFill>
                  <a:srgbClr val="00002F"/>
                </a:solidFill>
              </a:rPr>
              <a:t>주제 선정 배경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g97b2a10d26_0_63"/>
          <p:cNvSpPr txBox="1"/>
          <p:nvPr/>
        </p:nvSpPr>
        <p:spPr>
          <a:xfrm>
            <a:off x="455532" y="498947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01.</a:t>
            </a:r>
            <a:endParaRPr b="0" i="0" sz="2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g97b2a10d26_0_63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00002F"/>
                </a:solidFill>
              </a:rPr>
              <a:t>엘리베이터 최신 상용화 기술 동향</a:t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g97b2a10d26_0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7175" y="1404800"/>
            <a:ext cx="8017651" cy="533705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g97b2a10d26_0_63"/>
          <p:cNvSpPr/>
          <p:nvPr/>
        </p:nvSpPr>
        <p:spPr>
          <a:xfrm>
            <a:off x="2087175" y="6127650"/>
            <a:ext cx="7325700" cy="584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/>
          <p:nvPr/>
        </p:nvSpPr>
        <p:spPr>
          <a:xfrm>
            <a:off x="4000500" y="2472875"/>
            <a:ext cx="1062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ko-KR" sz="4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0" i="0" sz="4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1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 cap="flat" cmpd="sng" w="12700">
            <a:solidFill>
              <a:srgbClr val="8DBA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lt1"/>
                </a:solidFill>
              </a:rPr>
              <a:t>기 논문의 연구 방향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Google Shape;89;g8a9667de29_0_2"/>
          <p:cNvCxnSpPr/>
          <p:nvPr/>
        </p:nvCxnSpPr>
        <p:spPr>
          <a:xfrm>
            <a:off x="1026522" y="989148"/>
            <a:ext cx="2160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0" name="Google Shape;90;g8a9667de29_0_2"/>
          <p:cNvSpPr txBox="1"/>
          <p:nvPr/>
        </p:nvSpPr>
        <p:spPr>
          <a:xfrm>
            <a:off x="1026522" y="437393"/>
            <a:ext cx="5069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>
                <a:solidFill>
                  <a:srgbClr val="00002F"/>
                </a:solidFill>
              </a:rPr>
              <a:t>기 논문의 연구 방향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8a9667de29_0_2"/>
          <p:cNvSpPr txBox="1"/>
          <p:nvPr/>
        </p:nvSpPr>
        <p:spPr>
          <a:xfrm>
            <a:off x="455532" y="498947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400">
                <a:solidFill>
                  <a:srgbClr val="00002F"/>
                </a:solidFill>
              </a:rPr>
              <a:t>2</a:t>
            </a: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8a9667de29_0_2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Genetic Algorithm</a:t>
            </a:r>
            <a:r>
              <a:rPr lang="ko-KR" sz="1800">
                <a:solidFill>
                  <a:srgbClr val="00002F"/>
                </a:solidFill>
              </a:rPr>
              <a:t>(For waiting time opt.)</a:t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g8a9667de29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75" y="1520825"/>
            <a:ext cx="3701225" cy="2833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8a9667de29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275" y="4490200"/>
            <a:ext cx="3701225" cy="1510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g8a9667de29_0_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91500" y="1520825"/>
            <a:ext cx="3129524" cy="178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g8a9667de29_0_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91500" y="3306125"/>
            <a:ext cx="3346849" cy="281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g8a9667de29_0_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33550" y="446449"/>
            <a:ext cx="3701225" cy="596510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8a9667de29_0_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E6E6">
              <a:alpha val="597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CC0000"/>
                </a:solidFill>
              </a:rPr>
              <a:t>본 논문은 최종적으로 아래와 같은 성과를 보였다.</a:t>
            </a:r>
            <a:endParaRPr b="1" sz="2400">
              <a:solidFill>
                <a:srgbClr val="CC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ko-KR" sz="2400"/>
              <a:t>각 목표층에 대한 호출의 균등한 승강기 할당</a:t>
            </a:r>
            <a:endParaRPr b="1" sz="24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ko-KR" sz="2400"/>
              <a:t>대기 시간의 감축</a:t>
            </a:r>
            <a:endParaRPr b="1" sz="24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ko-KR" sz="2400"/>
              <a:t>승강기 Stop 감축(목표층 도착에 대한 멈춤)</a:t>
            </a:r>
            <a:endParaRPr b="1" sz="24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ko-KR" sz="2400"/>
              <a:t>승강기의 전체 이동시간의 감축</a:t>
            </a:r>
            <a:endParaRPr b="1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a9940ef08_0_70"/>
          <p:cNvSpPr txBox="1"/>
          <p:nvPr/>
        </p:nvSpPr>
        <p:spPr>
          <a:xfrm>
            <a:off x="4000500" y="2472873"/>
            <a:ext cx="4200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ko-KR" sz="4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0" i="0" sz="4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8a9940ef08_0_70"/>
          <p:cNvSpPr/>
          <p:nvPr/>
        </p:nvSpPr>
        <p:spPr>
          <a:xfrm>
            <a:off x="4000499" y="3169741"/>
            <a:ext cx="4200000" cy="473400"/>
          </a:xfrm>
          <a:prstGeom prst="rect">
            <a:avLst/>
          </a:prstGeom>
          <a:solidFill>
            <a:srgbClr val="8DBABD"/>
          </a:solidFill>
          <a:ln cap="flat" cmpd="sng" w="12700">
            <a:solidFill>
              <a:srgbClr val="8DBA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lt1"/>
                </a:solidFill>
              </a:rPr>
              <a:t>기 논문과의 차별화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2017-05-29T09:12:16Z</dcterms:created>
  <dc:creator>hyeran kang</dc:creator>
</cp:coreProperties>
</file>