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Dii03Fu7LLB6j0aOEVvFtxypf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8474ae43e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8474ae43e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98474ae43e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8474ae43e_1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8474ae43e_1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98474ae43e_1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8474ae43e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8474ae43e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엘리베이터 위치: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Sparsed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메리트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꽉 차서 못 타는 경우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관련 정보 제공 ( 현재 위치/ 방향/ 중간수/ 엘리베이터 내부 [현재 무게 / 수용 가능 무게])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반대 방향으로 가는 경우 정보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선택은 너가 해라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98474ae43e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8474ae43e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8474ae43e_1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엘리베이터 위치: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Sparsed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메리트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꽉 차서 못 타는 경우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관련 정보 제공 ( 현재 위치/ 방향/ 중간수/ 엘리베이터 내부 [현재 무게 / 수용 가능 무게])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반대 방향으로 가는 경우 정보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선택은 너가 해라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98474ae43e_1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8474ae43e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8474ae43e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98474ae43e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9940ef0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8a9940ef0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8474ae43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8474ae43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98474ae43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956888" y="1611364"/>
            <a:ext cx="82782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IoT 기반 엘리베이터 </a:t>
            </a:r>
            <a:endParaRPr b="0" i="0" sz="5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스마트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CS1415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프로젝트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8474ae43e_0_39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98474ae43e_0_39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g98474ae43e_0_39"/>
          <p:cNvGrpSpPr/>
          <p:nvPr/>
        </p:nvGrpSpPr>
        <p:grpSpPr>
          <a:xfrm>
            <a:off x="1141319" y="3428994"/>
            <a:ext cx="1460586" cy="1136927"/>
            <a:chOff x="727025" y="3429001"/>
            <a:chExt cx="2584650" cy="2045201"/>
          </a:xfrm>
        </p:grpSpPr>
        <p:pic>
          <p:nvPicPr>
            <p:cNvPr id="150" name="Google Shape;150;g98474ae43e_0_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g98474ae43e_0_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g98474ae43e_0_39"/>
          <p:cNvGrpSpPr/>
          <p:nvPr/>
        </p:nvGrpSpPr>
        <p:grpSpPr>
          <a:xfrm>
            <a:off x="1141319" y="4926804"/>
            <a:ext cx="1460586" cy="1136927"/>
            <a:chOff x="727025" y="3429001"/>
            <a:chExt cx="2584650" cy="2045201"/>
          </a:xfrm>
        </p:grpSpPr>
        <p:pic>
          <p:nvPicPr>
            <p:cNvPr id="153" name="Google Shape;153;g98474ae43e_0_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g98474ae43e_0_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g98474ae43e_0_39"/>
          <p:cNvGrpSpPr/>
          <p:nvPr/>
        </p:nvGrpSpPr>
        <p:grpSpPr>
          <a:xfrm>
            <a:off x="2818338" y="3428994"/>
            <a:ext cx="1460586" cy="1136927"/>
            <a:chOff x="727025" y="3429001"/>
            <a:chExt cx="2584650" cy="2045201"/>
          </a:xfrm>
        </p:grpSpPr>
        <p:pic>
          <p:nvPicPr>
            <p:cNvPr id="156" name="Google Shape;156;g98474ae43e_0_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g98474ae43e_0_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g98474ae43e_0_39"/>
          <p:cNvGrpSpPr/>
          <p:nvPr/>
        </p:nvGrpSpPr>
        <p:grpSpPr>
          <a:xfrm>
            <a:off x="2818338" y="4926804"/>
            <a:ext cx="1460586" cy="1136927"/>
            <a:chOff x="727025" y="3429001"/>
            <a:chExt cx="2584650" cy="2045201"/>
          </a:xfrm>
        </p:grpSpPr>
        <p:pic>
          <p:nvPicPr>
            <p:cNvPr id="159" name="Google Shape;159;g98474ae43e_0_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g98474ae43e_0_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1" name="Google Shape;161;g98474ae43e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1525" y="3620750"/>
            <a:ext cx="2259549" cy="22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98474ae43e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651" y="1520825"/>
            <a:ext cx="1036826" cy="103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98474ae43e_0_39"/>
          <p:cNvSpPr txBox="1"/>
          <p:nvPr/>
        </p:nvSpPr>
        <p:spPr>
          <a:xfrm>
            <a:off x="2094795" y="6063577"/>
            <a:ext cx="944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매장 내 테이블</a:t>
            </a:r>
            <a:endParaRPr/>
          </a:p>
        </p:txBody>
      </p:sp>
      <p:sp>
        <p:nvSpPr>
          <p:cNvPr id="164" name="Google Shape;164;g98474ae43e_0_39"/>
          <p:cNvSpPr txBox="1"/>
          <p:nvPr/>
        </p:nvSpPr>
        <p:spPr>
          <a:xfrm>
            <a:off x="4437963" y="2557650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통신 API</a:t>
            </a:r>
            <a:endParaRPr/>
          </a:p>
        </p:txBody>
      </p:sp>
      <p:sp>
        <p:nvSpPr>
          <p:cNvPr id="165" name="Google Shape;165;g98474ae43e_0_39"/>
          <p:cNvSpPr txBox="1"/>
          <p:nvPr/>
        </p:nvSpPr>
        <p:spPr>
          <a:xfrm>
            <a:off x="6770450" y="5967750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메인 포스기</a:t>
            </a:r>
            <a:endParaRPr/>
          </a:p>
        </p:txBody>
      </p:sp>
      <p:sp>
        <p:nvSpPr>
          <p:cNvPr id="166" name="Google Shape;166;g98474ae43e_0_39"/>
          <p:cNvSpPr/>
          <p:nvPr/>
        </p:nvSpPr>
        <p:spPr>
          <a:xfrm rot="3289743">
            <a:off x="3442384" y="2556890"/>
            <a:ext cx="212493" cy="99630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98474ae43e_0_39"/>
          <p:cNvSpPr/>
          <p:nvPr/>
        </p:nvSpPr>
        <p:spPr>
          <a:xfrm rot="7697610">
            <a:off x="6371883" y="2556891"/>
            <a:ext cx="212526" cy="99633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98474ae43e_0_39"/>
          <p:cNvSpPr/>
          <p:nvPr/>
        </p:nvSpPr>
        <p:spPr>
          <a:xfrm rot="3289743">
            <a:off x="8529059" y="2556890"/>
            <a:ext cx="212493" cy="99630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98474ae43e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29351" y="1520825"/>
            <a:ext cx="1036826" cy="103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98474ae43e_0_39"/>
          <p:cNvSpPr txBox="1"/>
          <p:nvPr/>
        </p:nvSpPr>
        <p:spPr>
          <a:xfrm>
            <a:off x="9449663" y="2557650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결제</a:t>
            </a:r>
            <a:r>
              <a:rPr lang="ko-KR"/>
              <a:t> API</a:t>
            </a:r>
            <a:endParaRPr/>
          </a:p>
        </p:txBody>
      </p:sp>
      <p:sp>
        <p:nvSpPr>
          <p:cNvPr id="171" name="Google Shape;171;g98474ae43e_0_39"/>
          <p:cNvSpPr/>
          <p:nvPr/>
        </p:nvSpPr>
        <p:spPr>
          <a:xfrm rot="-7503496">
            <a:off x="8669024" y="2812883"/>
            <a:ext cx="212566" cy="9964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98474ae43e_0_39"/>
          <p:cNvSpPr/>
          <p:nvPr/>
        </p:nvSpPr>
        <p:spPr>
          <a:xfrm rot="-7503496">
            <a:off x="3862949" y="2658695"/>
            <a:ext cx="212566" cy="9964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98474ae43e_0_39"/>
          <p:cNvSpPr/>
          <p:nvPr/>
        </p:nvSpPr>
        <p:spPr>
          <a:xfrm rot="-3140265">
            <a:off x="6055370" y="2734235"/>
            <a:ext cx="212600" cy="99632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98474ae43e_0_39"/>
          <p:cNvSpPr txBox="1"/>
          <p:nvPr/>
        </p:nvSpPr>
        <p:spPr>
          <a:xfrm>
            <a:off x="2622822" y="2688025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</a:t>
            </a:r>
            <a:r>
              <a:rPr lang="ko-KR"/>
              <a:t>제 요청</a:t>
            </a:r>
            <a:endParaRPr/>
          </a:p>
        </p:txBody>
      </p:sp>
      <p:sp>
        <p:nvSpPr>
          <p:cNvPr id="175" name="Google Shape;175;g98474ae43e_0_39"/>
          <p:cNvSpPr txBox="1"/>
          <p:nvPr/>
        </p:nvSpPr>
        <p:spPr>
          <a:xfrm>
            <a:off x="3831422" y="3121050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</a:t>
            </a:r>
            <a:r>
              <a:rPr lang="ko-KR"/>
              <a:t>과 응답</a:t>
            </a:r>
            <a:endParaRPr/>
          </a:p>
        </p:txBody>
      </p:sp>
      <p:sp>
        <p:nvSpPr>
          <p:cNvPr id="176" name="Google Shape;176;g98474ae43e_0_39"/>
          <p:cNvSpPr txBox="1"/>
          <p:nvPr/>
        </p:nvSpPr>
        <p:spPr>
          <a:xfrm>
            <a:off x="6335397" y="2688025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결제 요청</a:t>
            </a:r>
            <a:endParaRPr/>
          </a:p>
        </p:txBody>
      </p:sp>
      <p:sp>
        <p:nvSpPr>
          <p:cNvPr id="177" name="Google Shape;177;g98474ae43e_0_39"/>
          <p:cNvSpPr txBox="1"/>
          <p:nvPr/>
        </p:nvSpPr>
        <p:spPr>
          <a:xfrm>
            <a:off x="5260347" y="3238950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결과 응답</a:t>
            </a:r>
            <a:endParaRPr/>
          </a:p>
        </p:txBody>
      </p:sp>
      <p:sp>
        <p:nvSpPr>
          <p:cNvPr id="178" name="Google Shape;178;g98474ae43e_0_39"/>
          <p:cNvSpPr txBox="1"/>
          <p:nvPr/>
        </p:nvSpPr>
        <p:spPr>
          <a:xfrm>
            <a:off x="7736972" y="2688025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결제 요청</a:t>
            </a:r>
            <a:endParaRPr/>
          </a:p>
        </p:txBody>
      </p:sp>
      <p:sp>
        <p:nvSpPr>
          <p:cNvPr id="179" name="Google Shape;179;g98474ae43e_0_39"/>
          <p:cNvSpPr txBox="1"/>
          <p:nvPr/>
        </p:nvSpPr>
        <p:spPr>
          <a:xfrm>
            <a:off x="8677372" y="3238950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결과 응답</a:t>
            </a:r>
            <a:endParaRPr/>
          </a:p>
        </p:txBody>
      </p:sp>
      <p:sp>
        <p:nvSpPr>
          <p:cNvPr id="180" name="Google Shape;180;g98474ae43e_0_39"/>
          <p:cNvSpPr txBox="1"/>
          <p:nvPr/>
        </p:nvSpPr>
        <p:spPr>
          <a:xfrm>
            <a:off x="6097000" y="1289975"/>
            <a:ext cx="286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0000"/>
                </a:solidFill>
              </a:rPr>
              <a:t>모</a:t>
            </a:r>
            <a:r>
              <a:rPr b="1" lang="ko-KR">
                <a:solidFill>
                  <a:srgbClr val="FF0000"/>
                </a:solidFill>
              </a:rPr>
              <a:t>든 통신 간 암호화, 복호화 실시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474ae43e_1_123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새로운 프로젝트 주제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98474ae43e_1_123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98474ae43e_1_123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98474ae43e_1_123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분산화 결제 시스템 Work Flow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98474ae43e_1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75" y="2319363"/>
            <a:ext cx="5069401" cy="317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98474ae43e_1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475" y="2319376"/>
            <a:ext cx="4393034" cy="317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98474ae43e_1_123"/>
          <p:cNvSpPr txBox="1"/>
          <p:nvPr/>
        </p:nvSpPr>
        <p:spPr>
          <a:xfrm>
            <a:off x="3899550" y="5553850"/>
            <a:ext cx="4392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Raspberry Pi + Magnetic(IC) Card Reader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683156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883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수정된 프로젝트 주제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3735731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54611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프로젝트 설명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788306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/>
          <p:nvPr/>
        </p:nvSpPr>
        <p:spPr>
          <a:xfrm>
            <a:off x="66364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새로운 프로젝트 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9726781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953716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프로젝트 설명</a:t>
            </a:r>
            <a:endParaRPr b="1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수정된 프로젝트 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98474ae43e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50" y="1357100"/>
            <a:ext cx="4875100" cy="52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98474ae43e_1_37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수정된 프로젝트 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98474ae43e_1_37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98474ae43e_1_3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98474ae43e_1_37"/>
          <p:cNvSpPr txBox="1"/>
          <p:nvPr/>
        </p:nvSpPr>
        <p:spPr>
          <a:xfrm>
            <a:off x="1026521" y="11407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98474ae43e_1_3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프로젝트 주제 : 엘리베이터 실시간 모니터링 시스템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g98474ae43e_1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2925" y="1520824"/>
            <a:ext cx="1260349" cy="12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98474ae43e_1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6125" y="3428999"/>
            <a:ext cx="1260349" cy="126033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98474ae43e_1_37"/>
          <p:cNvSpPr txBox="1"/>
          <p:nvPr/>
        </p:nvSpPr>
        <p:spPr>
          <a:xfrm>
            <a:off x="7255750" y="1044129"/>
            <a:ext cx="1094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2호기</a:t>
            </a:r>
            <a:endParaRPr b="1" sz="1600"/>
          </a:p>
        </p:txBody>
      </p:sp>
      <p:sp>
        <p:nvSpPr>
          <p:cNvPr id="54" name="Google Shape;54;g98474ae43e_1_37"/>
          <p:cNvSpPr txBox="1"/>
          <p:nvPr/>
        </p:nvSpPr>
        <p:spPr>
          <a:xfrm>
            <a:off x="4969225" y="2131475"/>
            <a:ext cx="2084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내부인원 : 30%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위치 : 5층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방향 : 아래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중간 호출 수: 3회</a:t>
            </a:r>
            <a:endParaRPr b="1" sz="1600"/>
          </a:p>
        </p:txBody>
      </p:sp>
      <p:sp>
        <p:nvSpPr>
          <p:cNvPr id="55" name="Google Shape;55;g98474ae43e_1_37"/>
          <p:cNvSpPr txBox="1"/>
          <p:nvPr/>
        </p:nvSpPr>
        <p:spPr>
          <a:xfrm>
            <a:off x="9698950" y="2983079"/>
            <a:ext cx="1094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1호기</a:t>
            </a:r>
            <a:endParaRPr b="1" sz="1600"/>
          </a:p>
        </p:txBody>
      </p:sp>
      <p:sp>
        <p:nvSpPr>
          <p:cNvPr id="56" name="Google Shape;56;g98474ae43e_1_37"/>
          <p:cNvSpPr txBox="1"/>
          <p:nvPr/>
        </p:nvSpPr>
        <p:spPr>
          <a:xfrm>
            <a:off x="7455650" y="4214500"/>
            <a:ext cx="2084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내부인원 : 60%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위치 : 3층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방향 : 아래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중간 호출 수: 1회</a:t>
            </a:r>
            <a:endParaRPr b="1" sz="1600"/>
          </a:p>
        </p:txBody>
      </p:sp>
      <p:sp>
        <p:nvSpPr>
          <p:cNvPr id="57" name="Google Shape;57;g98474ae43e_1_37"/>
          <p:cNvSpPr/>
          <p:nvPr/>
        </p:nvSpPr>
        <p:spPr>
          <a:xfrm rot="10800000">
            <a:off x="7642450" y="2952175"/>
            <a:ext cx="321300" cy="584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98474ae43e_1_37"/>
          <p:cNvSpPr/>
          <p:nvPr/>
        </p:nvSpPr>
        <p:spPr>
          <a:xfrm rot="10800000">
            <a:off x="10085650" y="4891125"/>
            <a:ext cx="321300" cy="584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98474ae43e_1_37"/>
          <p:cNvSpPr txBox="1"/>
          <p:nvPr/>
        </p:nvSpPr>
        <p:spPr>
          <a:xfrm>
            <a:off x="1284500" y="2000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내 위치 : 1층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60" name="Google Shape;60;g98474ae43e_1_37"/>
          <p:cNvSpPr/>
          <p:nvPr/>
        </p:nvSpPr>
        <p:spPr>
          <a:xfrm>
            <a:off x="1833925" y="2406075"/>
            <a:ext cx="1094700" cy="461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98474ae43e_1_37"/>
          <p:cNvSpPr txBox="1"/>
          <p:nvPr/>
        </p:nvSpPr>
        <p:spPr>
          <a:xfrm>
            <a:off x="1833925" y="2389022"/>
            <a:ext cx="1094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1호기</a:t>
            </a:r>
            <a:endParaRPr b="1" sz="1600"/>
          </a:p>
        </p:txBody>
      </p:sp>
      <p:sp>
        <p:nvSpPr>
          <p:cNvPr id="62" name="Google Shape;62;g98474ae43e_1_37"/>
          <p:cNvSpPr txBox="1"/>
          <p:nvPr/>
        </p:nvSpPr>
        <p:spPr>
          <a:xfrm>
            <a:off x="1451725" y="2867775"/>
            <a:ext cx="18591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내부인원 : 60%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위치 : 3층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방향 : 아래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중간 스탑 수: 1회</a:t>
            </a:r>
            <a:endParaRPr b="1" sz="1600"/>
          </a:p>
        </p:txBody>
      </p:sp>
      <p:sp>
        <p:nvSpPr>
          <p:cNvPr id="63" name="Google Shape;63;g98474ae43e_1_37"/>
          <p:cNvSpPr/>
          <p:nvPr/>
        </p:nvSpPr>
        <p:spPr>
          <a:xfrm>
            <a:off x="1751125" y="5095725"/>
            <a:ext cx="1260300" cy="380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</a:rPr>
              <a:t>호출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8474ae43e_1_77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수정된 프로젝트 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98474ae43e_1_77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98474ae43e_1_7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98474ae43e_1_77"/>
          <p:cNvSpPr txBox="1"/>
          <p:nvPr/>
        </p:nvSpPr>
        <p:spPr>
          <a:xfrm>
            <a:off x="1026521" y="11407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98474ae43e_1_7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프로젝트 주제 : 엘리베이터 실시간 모니터링 시스템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g98474ae43e_1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13" y="2133925"/>
            <a:ext cx="5356676" cy="4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98474ae43e_1_77"/>
          <p:cNvSpPr txBox="1"/>
          <p:nvPr/>
        </p:nvSpPr>
        <p:spPr>
          <a:xfrm>
            <a:off x="2315413" y="1570425"/>
            <a:ext cx="1484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카카</a:t>
            </a:r>
            <a:r>
              <a:rPr b="1" lang="ko-KR" sz="2000"/>
              <a:t>오 버스</a:t>
            </a:r>
            <a:endParaRPr b="1" sz="2000"/>
          </a:p>
        </p:txBody>
      </p:sp>
      <p:pic>
        <p:nvPicPr>
          <p:cNvPr id="76" name="Google Shape;76;g98474ae43e_1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425" y="2247600"/>
            <a:ext cx="4142900" cy="417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98474ae43e_1_77"/>
          <p:cNvSpPr txBox="1"/>
          <p:nvPr/>
        </p:nvSpPr>
        <p:spPr>
          <a:xfrm>
            <a:off x="8332813" y="1570425"/>
            <a:ext cx="1484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네이버 지도</a:t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/>
        </p:nvSpPr>
        <p:spPr>
          <a:xfrm>
            <a:off x="4000500" y="2472875"/>
            <a:ext cx="106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프로젝트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8474ae43e_1_18"/>
          <p:cNvSpPr txBox="1"/>
          <p:nvPr/>
        </p:nvSpPr>
        <p:spPr>
          <a:xfrm>
            <a:off x="-607603" y="43744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수정된 프로젝트 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98474ae43e_1_18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98474ae43e_1_18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98474ae43e_1_18"/>
          <p:cNvSpPr txBox="1"/>
          <p:nvPr/>
        </p:nvSpPr>
        <p:spPr>
          <a:xfrm>
            <a:off x="1026521" y="11407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98474ae43e_1_18"/>
          <p:cNvSpPr txBox="1"/>
          <p:nvPr/>
        </p:nvSpPr>
        <p:spPr>
          <a:xfrm>
            <a:off x="329900" y="1925325"/>
            <a:ext cx="4394400" cy="4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목</a:t>
            </a:r>
            <a:r>
              <a:rPr lang="ko-KR"/>
              <a:t>표 : 원격으로 엘리베이터 실시간 상태를 모니터링 및 특정 엘리베이터 호출 기능을 제공하여 사용자의 엘리베이터 대기시간을 최소화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문제점</a:t>
            </a:r>
            <a:r>
              <a:rPr lang="ko-KR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원격 호출에 대한 신빙성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확립되지 않은 인프라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분산되지 않은 엘리베이터 환경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해결 방안 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호출에 대한 응답 여부 판단 (비콘) 후 제재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오프라인을 통한 호출 제공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제공 정보: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엘리베이터 호수기 별 정보 제공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현재 위치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방향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중간 호출 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엘리베이터 내부 무게(%)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특정 엘리베이터 호출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98474ae43e_1_18"/>
          <p:cNvSpPr txBox="1"/>
          <p:nvPr/>
        </p:nvSpPr>
        <p:spPr>
          <a:xfrm>
            <a:off x="-433479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프로젝트 주제 : 엘리베이</a:t>
            </a:r>
            <a:r>
              <a:rPr lang="ko-KR" sz="1800">
                <a:solidFill>
                  <a:srgbClr val="00002F"/>
                </a:solidFill>
              </a:rPr>
              <a:t>터 실시간 모니터링 시스템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98474ae43e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100" y="1160624"/>
            <a:ext cx="1260349" cy="12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98474ae43e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4300" y="3068799"/>
            <a:ext cx="1260349" cy="126033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98474ae43e_1_18"/>
          <p:cNvSpPr txBox="1"/>
          <p:nvPr/>
        </p:nvSpPr>
        <p:spPr>
          <a:xfrm>
            <a:off x="8393925" y="683929"/>
            <a:ext cx="1094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2호기</a:t>
            </a:r>
            <a:endParaRPr b="1" sz="1600"/>
          </a:p>
        </p:txBody>
      </p:sp>
      <p:sp>
        <p:nvSpPr>
          <p:cNvPr id="98" name="Google Shape;98;g98474ae43e_1_18"/>
          <p:cNvSpPr txBox="1"/>
          <p:nvPr/>
        </p:nvSpPr>
        <p:spPr>
          <a:xfrm>
            <a:off x="6107400" y="1771275"/>
            <a:ext cx="2084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내부인원 : 30%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위치 : 5층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방향 : 아래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중</a:t>
            </a:r>
            <a:r>
              <a:rPr b="1" lang="ko-KR" sz="1600"/>
              <a:t>간 호출 수: 3회</a:t>
            </a:r>
            <a:endParaRPr b="1" sz="1600"/>
          </a:p>
        </p:txBody>
      </p:sp>
      <p:sp>
        <p:nvSpPr>
          <p:cNvPr id="99" name="Google Shape;99;g98474ae43e_1_18"/>
          <p:cNvSpPr txBox="1"/>
          <p:nvPr/>
        </p:nvSpPr>
        <p:spPr>
          <a:xfrm>
            <a:off x="10837125" y="2622879"/>
            <a:ext cx="1094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1</a:t>
            </a:r>
            <a:r>
              <a:rPr b="1" lang="ko-KR" sz="1600"/>
              <a:t>호기</a:t>
            </a:r>
            <a:endParaRPr b="1" sz="1600"/>
          </a:p>
        </p:txBody>
      </p:sp>
      <p:sp>
        <p:nvSpPr>
          <p:cNvPr id="100" name="Google Shape;100;g98474ae43e_1_18"/>
          <p:cNvSpPr txBox="1"/>
          <p:nvPr/>
        </p:nvSpPr>
        <p:spPr>
          <a:xfrm>
            <a:off x="8593825" y="3854300"/>
            <a:ext cx="2084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내부인원 : 60%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현재 위치 : 3층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방향 : 아래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중간 호출 수: 1회</a:t>
            </a:r>
            <a:endParaRPr b="1" sz="1600"/>
          </a:p>
        </p:txBody>
      </p:sp>
      <p:sp>
        <p:nvSpPr>
          <p:cNvPr id="101" name="Google Shape;101;g98474ae43e_1_18"/>
          <p:cNvSpPr/>
          <p:nvPr/>
        </p:nvSpPr>
        <p:spPr>
          <a:xfrm rot="10800000">
            <a:off x="8780625" y="2591975"/>
            <a:ext cx="321300" cy="584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98474ae43e_1_18"/>
          <p:cNvSpPr/>
          <p:nvPr/>
        </p:nvSpPr>
        <p:spPr>
          <a:xfrm rot="10800000">
            <a:off x="11223825" y="4530925"/>
            <a:ext cx="321300" cy="584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98474ae43e_1_18"/>
          <p:cNvSpPr txBox="1"/>
          <p:nvPr/>
        </p:nvSpPr>
        <p:spPr>
          <a:xfrm>
            <a:off x="5341400" y="4458875"/>
            <a:ext cx="2969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현재 유저의 위치: 1층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유저 옵션: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1호기 호출/ 2호기 호출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9940ef08_0_7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8a9940ef08_0_70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새로운 프로젝트 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474ae43e_0_2"/>
          <p:cNvSpPr txBox="1"/>
          <p:nvPr/>
        </p:nvSpPr>
        <p:spPr>
          <a:xfrm>
            <a:off x="-1540268" y="1059122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98474ae43e_0_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g98474ae43e_0_2"/>
          <p:cNvGrpSpPr/>
          <p:nvPr/>
        </p:nvGrpSpPr>
        <p:grpSpPr>
          <a:xfrm>
            <a:off x="652110" y="2254746"/>
            <a:ext cx="2158700" cy="1680132"/>
            <a:chOff x="727025" y="3429001"/>
            <a:chExt cx="2584650" cy="2045201"/>
          </a:xfrm>
        </p:grpSpPr>
        <p:pic>
          <p:nvPicPr>
            <p:cNvPr id="118" name="Google Shape;118;g98474ae43e_0_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g98474ae43e_0_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g98474ae43e_0_2"/>
          <p:cNvGrpSpPr/>
          <p:nvPr/>
        </p:nvGrpSpPr>
        <p:grpSpPr>
          <a:xfrm>
            <a:off x="652110" y="4468296"/>
            <a:ext cx="2158700" cy="1680132"/>
            <a:chOff x="727025" y="3429001"/>
            <a:chExt cx="2584650" cy="2045201"/>
          </a:xfrm>
        </p:grpSpPr>
        <p:pic>
          <p:nvPicPr>
            <p:cNvPr id="121" name="Google Shape;121;g98474ae43e_0_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g98474ae43e_0_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g98474ae43e_0_2"/>
          <p:cNvGrpSpPr/>
          <p:nvPr/>
        </p:nvGrpSpPr>
        <p:grpSpPr>
          <a:xfrm>
            <a:off x="3130485" y="2254746"/>
            <a:ext cx="2158700" cy="1680132"/>
            <a:chOff x="727025" y="3429001"/>
            <a:chExt cx="2584650" cy="2045201"/>
          </a:xfrm>
        </p:grpSpPr>
        <p:pic>
          <p:nvPicPr>
            <p:cNvPr id="124" name="Google Shape;124;g98474ae43e_0_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g98474ae43e_0_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Google Shape;126;g98474ae43e_0_2"/>
          <p:cNvGrpSpPr/>
          <p:nvPr/>
        </p:nvGrpSpPr>
        <p:grpSpPr>
          <a:xfrm>
            <a:off x="3130485" y="4468296"/>
            <a:ext cx="2158700" cy="1680132"/>
            <a:chOff x="727025" y="3429001"/>
            <a:chExt cx="2584650" cy="2045201"/>
          </a:xfrm>
        </p:grpSpPr>
        <p:pic>
          <p:nvPicPr>
            <p:cNvPr id="127" name="Google Shape;127;g98474ae43e_0_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g98474ae43e_0_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9" name="Google Shape;129;g98474ae43e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9324" y="2557650"/>
            <a:ext cx="2768500" cy="27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98474ae43e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8754" y="1022101"/>
            <a:ext cx="1396150" cy="13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98474ae43e_0_2"/>
          <p:cNvSpPr txBox="1"/>
          <p:nvPr/>
        </p:nvSpPr>
        <p:spPr>
          <a:xfrm>
            <a:off x="2061150" y="6148425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매</a:t>
            </a:r>
            <a:r>
              <a:rPr lang="ko-KR"/>
              <a:t>장 내 테이블</a:t>
            </a:r>
            <a:endParaRPr/>
          </a:p>
        </p:txBody>
      </p:sp>
      <p:sp>
        <p:nvSpPr>
          <p:cNvPr id="132" name="Google Shape;132;g98474ae43e_0_2"/>
          <p:cNvSpPr txBox="1"/>
          <p:nvPr/>
        </p:nvSpPr>
        <p:spPr>
          <a:xfrm>
            <a:off x="5928725" y="2418250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통</a:t>
            </a:r>
            <a:r>
              <a:rPr lang="ko-KR"/>
              <a:t>신 API</a:t>
            </a:r>
            <a:endParaRPr/>
          </a:p>
        </p:txBody>
      </p:sp>
      <p:sp>
        <p:nvSpPr>
          <p:cNvPr id="133" name="Google Shape;133;g98474ae43e_0_2"/>
          <p:cNvSpPr txBox="1"/>
          <p:nvPr/>
        </p:nvSpPr>
        <p:spPr>
          <a:xfrm>
            <a:off x="8835475" y="5326150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</a:t>
            </a:r>
            <a:r>
              <a:rPr lang="ko-KR"/>
              <a:t>인 포스기</a:t>
            </a:r>
            <a:endParaRPr/>
          </a:p>
        </p:txBody>
      </p:sp>
      <p:sp>
        <p:nvSpPr>
          <p:cNvPr id="134" name="Google Shape;134;g98474ae43e_0_2"/>
          <p:cNvSpPr/>
          <p:nvPr/>
        </p:nvSpPr>
        <p:spPr>
          <a:xfrm rot="3289743">
            <a:off x="4909196" y="1546140"/>
            <a:ext cx="212493" cy="99630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98474ae43e_0_2"/>
          <p:cNvSpPr/>
          <p:nvPr/>
        </p:nvSpPr>
        <p:spPr>
          <a:xfrm rot="7697610">
            <a:off x="7847158" y="1546091"/>
            <a:ext cx="212526" cy="99633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