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958">
          <p15:clr>
            <a:srgbClr val="A4A3A4"/>
          </p15:clr>
        </p15:guide>
        <p15:guide id="4" pos="574">
          <p15:clr>
            <a:srgbClr val="A4A3A4"/>
          </p15:clr>
        </p15:guide>
        <p15:guide id="5" pos="7151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ikQS15dbFGQHtxEWCZLHYMZt1P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1415144-0388-4101-95F8-8DEB5FAFC0F5}">
  <a:tblStyle styleId="{21415144-0388-4101-95F8-8DEB5FAFC0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  <p:guide pos="958" orient="horz"/>
        <p:guide pos="574"/>
        <p:guide pos="715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" name="Google Shape;1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ae5e7ef51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g9ae5e7ef51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ae5e7ef51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9ae5e7ef51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g9ae5e7ef51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" name="Google Shape;2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8a9940ef08_0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" name="Google Shape;34;g8a9940ef08_0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9ae5e7ef51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g9ae5e7ef51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" name="Google Shape;41;g9ae5e7ef51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9ae5e7ef5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9ae5e7ef5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9ae5e7ef51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g9ae5e7ef51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" name="Google Shape;57;g9ae5e7ef51_0_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ae5e7ef51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9ae5e7ef51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g9ae5e7ef51_0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ae5e7ef51_2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9ae5e7ef51_2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g9ae5e7ef51_2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ae5e7ef51_0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9ae5e7ef51_0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g9ae5e7ef51_0_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/>
          <p:nvPr/>
        </p:nvSpPr>
        <p:spPr>
          <a:xfrm rot="5400000">
            <a:off x="0" y="0"/>
            <a:ext cx="1080000" cy="1080000"/>
          </a:xfrm>
          <a:prstGeom prst="triangle">
            <a:avLst>
              <a:gd fmla="val 0" name="adj"/>
            </a:avLst>
          </a:prstGeom>
          <a:solidFill>
            <a:srgbClr val="00002F"/>
          </a:solidFill>
          <a:ln cap="flat" cmpd="sng" w="12700">
            <a:solidFill>
              <a:srgbClr val="5B3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1;p26"/>
          <p:cNvSpPr/>
          <p:nvPr/>
        </p:nvSpPr>
        <p:spPr>
          <a:xfrm rot="-5400000">
            <a:off x="11112000" y="5778000"/>
            <a:ext cx="1080000" cy="1080000"/>
          </a:xfrm>
          <a:prstGeom prst="triangle">
            <a:avLst>
              <a:gd fmla="val 0" name="adj"/>
            </a:avLst>
          </a:prstGeom>
          <a:solidFill>
            <a:srgbClr val="00002F"/>
          </a:solidFill>
          <a:ln cap="flat" cmpd="sng" w="12700">
            <a:solidFill>
              <a:srgbClr val="5B3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7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"/>
          <p:cNvSpPr txBox="1"/>
          <p:nvPr/>
        </p:nvSpPr>
        <p:spPr>
          <a:xfrm>
            <a:off x="1956888" y="1611364"/>
            <a:ext cx="8278228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4186898" y="4302491"/>
            <a:ext cx="3818100" cy="391200"/>
          </a:xfrm>
          <a:prstGeom prst="rect">
            <a:avLst/>
          </a:prstGeom>
          <a:solidFill>
            <a:srgbClr val="8DBABD"/>
          </a:solidFill>
          <a:ln cap="flat" cmpd="sng" w="12700">
            <a:solidFill>
              <a:srgbClr val="8DBA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CS1415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ae5e7ef51_0_5"/>
          <p:cNvSpPr txBox="1"/>
          <p:nvPr/>
        </p:nvSpPr>
        <p:spPr>
          <a:xfrm>
            <a:off x="4000500" y="2472873"/>
            <a:ext cx="4200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ko-KR" sz="4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4400">
                <a:solidFill>
                  <a:srgbClr val="00002F"/>
                </a:solidFill>
              </a:rPr>
              <a:t>3</a:t>
            </a:r>
            <a:endParaRPr b="0" i="0" sz="4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9ae5e7ef51_0_5"/>
          <p:cNvSpPr/>
          <p:nvPr/>
        </p:nvSpPr>
        <p:spPr>
          <a:xfrm>
            <a:off x="4000499" y="3169741"/>
            <a:ext cx="4200000" cy="473400"/>
          </a:xfrm>
          <a:prstGeom prst="rect">
            <a:avLst/>
          </a:prstGeom>
          <a:solidFill>
            <a:srgbClr val="8DBABD"/>
          </a:solidFill>
          <a:ln cap="flat" cmpd="sng" w="12700">
            <a:solidFill>
              <a:srgbClr val="8DBA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lt1"/>
                </a:solidFill>
              </a:rPr>
              <a:t>향후 진행계획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ae5e7ef51_1_0"/>
          <p:cNvSpPr txBox="1"/>
          <p:nvPr/>
        </p:nvSpPr>
        <p:spPr>
          <a:xfrm>
            <a:off x="1026522" y="437393"/>
            <a:ext cx="5069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>
                <a:solidFill>
                  <a:srgbClr val="00002F"/>
                </a:solidFill>
              </a:rPr>
              <a:t>향후 진행계획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9ae5e7ef51_1_0"/>
          <p:cNvSpPr txBox="1"/>
          <p:nvPr/>
        </p:nvSpPr>
        <p:spPr>
          <a:xfrm>
            <a:off x="455532" y="498947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400">
                <a:solidFill>
                  <a:srgbClr val="00002F"/>
                </a:solidFill>
              </a:rPr>
              <a:t>3</a:t>
            </a: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9ae5e7ef51_1_0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9ae5e7ef51_1_0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9ae5e7ef51_1_0"/>
          <p:cNvSpPr txBox="1"/>
          <p:nvPr/>
        </p:nvSpPr>
        <p:spPr>
          <a:xfrm>
            <a:off x="987550" y="960650"/>
            <a:ext cx="38772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5" name="Google Shape;135;g9ae5e7ef51_1_0"/>
          <p:cNvGrpSpPr/>
          <p:nvPr/>
        </p:nvGrpSpPr>
        <p:grpSpPr>
          <a:xfrm>
            <a:off x="2657850" y="5367525"/>
            <a:ext cx="7133400" cy="1399100"/>
            <a:chOff x="2657850" y="5367525"/>
            <a:chExt cx="7133400" cy="1399100"/>
          </a:xfrm>
        </p:grpSpPr>
        <p:sp>
          <p:nvSpPr>
            <p:cNvPr id="136" name="Google Shape;136;g9ae5e7ef51_1_0"/>
            <p:cNvSpPr/>
            <p:nvPr/>
          </p:nvSpPr>
          <p:spPr>
            <a:xfrm>
              <a:off x="2977950" y="5367525"/>
              <a:ext cx="6236100" cy="54900"/>
            </a:xfrm>
            <a:prstGeom prst="rect">
              <a:avLst/>
            </a:prstGeom>
            <a:solidFill>
              <a:srgbClr val="6FA8DC"/>
            </a:solidFill>
            <a:ln cap="flat" cmpd="sng" w="9525">
              <a:solidFill>
                <a:srgbClr val="6D9E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g9ae5e7ef51_1_0"/>
            <p:cNvSpPr txBox="1"/>
            <p:nvPr/>
          </p:nvSpPr>
          <p:spPr>
            <a:xfrm>
              <a:off x="2657850" y="5532125"/>
              <a:ext cx="7133400" cy="123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457200" rtl="0" algn="ctr">
                <a:spcBef>
                  <a:spcPts val="0"/>
                </a:spcBef>
                <a:spcAft>
                  <a:spcPts val="0"/>
                </a:spcAft>
                <a:buSzPts val="1400"/>
                <a:buAutoNum type="arabicPeriod"/>
              </a:pPr>
              <a:r>
                <a:rPr b="1" lang="ko-KR"/>
                <a:t>무</a:t>
              </a:r>
              <a:r>
                <a:rPr b="1" lang="ko-KR"/>
                <a:t>게 센서 및 사용자와 승강기의 이동에 대해 실험할 수 있는 시뮬레이터 작성</a:t>
              </a:r>
              <a:endParaRPr b="1"/>
            </a:p>
            <a:p>
              <a:pPr indent="-317500" lvl="0" marL="457200" rtl="0" algn="ctr">
                <a:spcBef>
                  <a:spcPts val="0"/>
                </a:spcBef>
                <a:spcAft>
                  <a:spcPts val="0"/>
                </a:spcAft>
                <a:buSzPts val="1400"/>
                <a:buAutoNum type="arabicPeriod"/>
              </a:pPr>
              <a:r>
                <a:rPr b="1" lang="ko-KR"/>
                <a:t>엘리베이터 이용 내역에 따른 시간별 통계치(외부혼잡도) 관리 프로그램 작성</a:t>
              </a:r>
              <a:endParaRPr b="1"/>
            </a:p>
            <a:p>
              <a:pPr indent="-317500" lvl="0" marL="457200" rtl="0" algn="ctr">
                <a:spcBef>
                  <a:spcPts val="0"/>
                </a:spcBef>
                <a:spcAft>
                  <a:spcPts val="0"/>
                </a:spcAft>
                <a:buSzPts val="1400"/>
                <a:buAutoNum type="arabicPeriod"/>
              </a:pPr>
              <a:r>
                <a:rPr b="1" lang="ko-KR"/>
                <a:t>다양한 승강기에 대해 각 사용자 별 대기 시간을 제공해줄 수 있는 알고리즘 작성</a:t>
              </a:r>
              <a:endParaRPr b="1"/>
            </a:p>
            <a:p>
              <a:pPr indent="-317500" lvl="0" marL="457200" rtl="0" algn="ctr">
                <a:spcBef>
                  <a:spcPts val="0"/>
                </a:spcBef>
                <a:spcAft>
                  <a:spcPts val="0"/>
                </a:spcAft>
                <a:buSzPts val="1400"/>
                <a:buAutoNum type="arabicPeriod"/>
              </a:pPr>
              <a:r>
                <a:rPr b="1" lang="ko-KR"/>
                <a:t>사용자가 승강기를 추천 받고 원격 호출할 수 있는 모바일 어플리케이션 작성</a:t>
              </a:r>
              <a:endParaRPr b="1"/>
            </a:p>
          </p:txBody>
        </p:sp>
      </p:grpSp>
      <p:pic>
        <p:nvPicPr>
          <p:cNvPr id="138" name="Google Shape;138;g9ae5e7ef51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4974" y="1787975"/>
            <a:ext cx="3282051" cy="3282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9ae5e7ef51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3425" y="3252500"/>
            <a:ext cx="1518801" cy="1518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9ae5e7ef51_1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59775" y="2973475"/>
            <a:ext cx="1797825" cy="179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9ae5e7ef51_1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40225" y="1273900"/>
            <a:ext cx="1726801" cy="1726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9ae5e7ef51_1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75275" y="1084600"/>
            <a:ext cx="1644724" cy="1644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/>
        </p:nvSpPr>
        <p:spPr>
          <a:xfrm>
            <a:off x="2065906" y="2717401"/>
            <a:ext cx="2012100" cy="18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Arial"/>
              <a:buNone/>
            </a:pPr>
            <a:r>
              <a:rPr b="1" i="0" lang="ko-KR" sz="115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i="0" sz="115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1971089" y="4264400"/>
            <a:ext cx="22017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/>
              <a:t>프로젝트 개선점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 txBox="1"/>
          <p:nvPr/>
        </p:nvSpPr>
        <p:spPr>
          <a:xfrm>
            <a:off x="5118481" y="2717401"/>
            <a:ext cx="2012100" cy="18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Arial"/>
              <a:buNone/>
            </a:pPr>
            <a:r>
              <a:rPr b="1" i="0" lang="ko-KR" sz="115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i="0" sz="115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4928864" y="4264400"/>
            <a:ext cx="22017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/>
              <a:t>개선사항 설명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"/>
          <p:cNvSpPr txBox="1"/>
          <p:nvPr/>
        </p:nvSpPr>
        <p:spPr>
          <a:xfrm>
            <a:off x="8171056" y="2717401"/>
            <a:ext cx="2012100" cy="18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Arial"/>
              <a:buNone/>
            </a:pPr>
            <a:r>
              <a:rPr b="1" i="0" lang="ko-KR" sz="115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i="0" sz="115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"/>
          <p:cNvSpPr txBox="1"/>
          <p:nvPr/>
        </p:nvSpPr>
        <p:spPr>
          <a:xfrm>
            <a:off x="4819352" y="658450"/>
            <a:ext cx="2553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b="0" i="0" sz="32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" name="Google Shape;30;p3"/>
          <p:cNvCxnSpPr/>
          <p:nvPr/>
        </p:nvCxnSpPr>
        <p:spPr>
          <a:xfrm>
            <a:off x="5014614" y="1243148"/>
            <a:ext cx="2160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" name="Google Shape;31;p3"/>
          <p:cNvSpPr/>
          <p:nvPr/>
        </p:nvSpPr>
        <p:spPr>
          <a:xfrm>
            <a:off x="8019189" y="4264400"/>
            <a:ext cx="22017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>
                <a:solidFill>
                  <a:srgbClr val="00002F"/>
                </a:solidFill>
              </a:rPr>
              <a:t>향후 진행계획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8a9940ef08_0_70"/>
          <p:cNvSpPr txBox="1"/>
          <p:nvPr/>
        </p:nvSpPr>
        <p:spPr>
          <a:xfrm>
            <a:off x="4000500" y="2472873"/>
            <a:ext cx="4200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ko-KR" sz="4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4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g8a9940ef08_0_70"/>
          <p:cNvSpPr/>
          <p:nvPr/>
        </p:nvSpPr>
        <p:spPr>
          <a:xfrm>
            <a:off x="4000499" y="3169741"/>
            <a:ext cx="4200000" cy="473400"/>
          </a:xfrm>
          <a:prstGeom prst="rect">
            <a:avLst/>
          </a:prstGeom>
          <a:solidFill>
            <a:srgbClr val="8DBABD"/>
          </a:solidFill>
          <a:ln cap="flat" cmpd="sng" w="12700">
            <a:solidFill>
              <a:srgbClr val="8DBA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lt1"/>
                </a:solidFill>
              </a:rPr>
              <a:t>프로젝트 개선점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9ae5e7ef51_0_10"/>
          <p:cNvSpPr txBox="1"/>
          <p:nvPr/>
        </p:nvSpPr>
        <p:spPr>
          <a:xfrm>
            <a:off x="1026522" y="437393"/>
            <a:ext cx="5069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>
                <a:solidFill>
                  <a:srgbClr val="00002F"/>
                </a:solidFill>
              </a:rPr>
              <a:t>프로젝트 개선점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g9ae5e7ef51_0_10"/>
          <p:cNvSpPr txBox="1"/>
          <p:nvPr/>
        </p:nvSpPr>
        <p:spPr>
          <a:xfrm>
            <a:off x="455532" y="498947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400">
                <a:solidFill>
                  <a:srgbClr val="00002F"/>
                </a:solidFill>
              </a:rPr>
              <a:t>1</a:t>
            </a: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g9ae5e7ef51_0_10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g9ae5e7ef51_0_10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g9ae5e7ef51_0_10"/>
          <p:cNvSpPr txBox="1"/>
          <p:nvPr/>
        </p:nvSpPr>
        <p:spPr>
          <a:xfrm>
            <a:off x="1925400" y="2164050"/>
            <a:ext cx="8341200" cy="25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-3810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ko-KR" sz="2400"/>
              <a:t>엘리베이터 내부 혼잡도에 대한 고려</a:t>
            </a:r>
            <a:endParaRPr b="1" sz="2400"/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b="1" lang="ko-KR" sz="2400">
                <a:solidFill>
                  <a:schemeClr val="dk1"/>
                </a:solidFill>
              </a:rPr>
              <a:t>엘리베이터 외부 혼잡도에 대한 고려</a:t>
            </a:r>
            <a:endParaRPr b="1" sz="2400"/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-3810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ko-KR" sz="2400"/>
              <a:t>최적</a:t>
            </a:r>
            <a:r>
              <a:rPr b="1" lang="ko-KR" sz="2400"/>
              <a:t>의 엘리베이터에 대한 추천</a:t>
            </a:r>
            <a:endParaRPr b="1" sz="2400"/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9ae5e7ef51_0_0"/>
          <p:cNvSpPr txBox="1"/>
          <p:nvPr/>
        </p:nvSpPr>
        <p:spPr>
          <a:xfrm>
            <a:off x="4000500" y="2472873"/>
            <a:ext cx="4200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ko-KR" sz="4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4400">
                <a:solidFill>
                  <a:srgbClr val="00002F"/>
                </a:solidFill>
              </a:rPr>
              <a:t>2</a:t>
            </a:r>
            <a:endParaRPr b="0" i="0" sz="4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g9ae5e7ef51_0_0"/>
          <p:cNvSpPr/>
          <p:nvPr/>
        </p:nvSpPr>
        <p:spPr>
          <a:xfrm>
            <a:off x="4000499" y="3169741"/>
            <a:ext cx="4200000" cy="473400"/>
          </a:xfrm>
          <a:prstGeom prst="rect">
            <a:avLst/>
          </a:prstGeom>
          <a:solidFill>
            <a:srgbClr val="8DBABD"/>
          </a:solidFill>
          <a:ln cap="flat" cmpd="sng" w="12700">
            <a:solidFill>
              <a:srgbClr val="8DBA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lt1"/>
                </a:solidFill>
              </a:rPr>
              <a:t>개선사항 설명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ae5e7ef51_0_47"/>
          <p:cNvSpPr txBox="1"/>
          <p:nvPr/>
        </p:nvSpPr>
        <p:spPr>
          <a:xfrm>
            <a:off x="1026522" y="437393"/>
            <a:ext cx="5069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>
                <a:solidFill>
                  <a:srgbClr val="00002F"/>
                </a:solidFill>
              </a:rPr>
              <a:t>개선사항 설명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9ae5e7ef51_0_47"/>
          <p:cNvSpPr txBox="1"/>
          <p:nvPr/>
        </p:nvSpPr>
        <p:spPr>
          <a:xfrm>
            <a:off x="455532" y="498947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400">
                <a:solidFill>
                  <a:srgbClr val="00002F"/>
                </a:solidFill>
              </a:rPr>
              <a:t>2</a:t>
            </a: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g9ae5e7ef51_0_47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g9ae5e7ef51_0_47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9ae5e7ef51_0_47"/>
          <p:cNvSpPr txBox="1"/>
          <p:nvPr/>
        </p:nvSpPr>
        <p:spPr>
          <a:xfrm>
            <a:off x="987550" y="960650"/>
            <a:ext cx="33468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1</a:t>
            </a:r>
            <a:r>
              <a:rPr lang="ko-KR"/>
              <a:t>. 엘리베이터 내부 혼잡도에 대한 고려</a:t>
            </a:r>
            <a:endParaRPr/>
          </a:p>
        </p:txBody>
      </p:sp>
      <p:grpSp>
        <p:nvGrpSpPr>
          <p:cNvPr id="64" name="Google Shape;64;g9ae5e7ef51_0_47"/>
          <p:cNvGrpSpPr/>
          <p:nvPr/>
        </p:nvGrpSpPr>
        <p:grpSpPr>
          <a:xfrm>
            <a:off x="2657850" y="5367525"/>
            <a:ext cx="6876300" cy="1399100"/>
            <a:chOff x="2657850" y="5367525"/>
            <a:chExt cx="6876300" cy="1399100"/>
          </a:xfrm>
        </p:grpSpPr>
        <p:sp>
          <p:nvSpPr>
            <p:cNvPr id="65" name="Google Shape;65;g9ae5e7ef51_0_47"/>
            <p:cNvSpPr/>
            <p:nvPr/>
          </p:nvSpPr>
          <p:spPr>
            <a:xfrm>
              <a:off x="2977950" y="5367525"/>
              <a:ext cx="6236100" cy="54900"/>
            </a:xfrm>
            <a:prstGeom prst="rect">
              <a:avLst/>
            </a:prstGeom>
            <a:solidFill>
              <a:srgbClr val="6FA8DC"/>
            </a:solidFill>
            <a:ln cap="flat" cmpd="sng" w="9525">
              <a:solidFill>
                <a:srgbClr val="6D9E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g9ae5e7ef51_0_47"/>
            <p:cNvSpPr txBox="1"/>
            <p:nvPr/>
          </p:nvSpPr>
          <p:spPr>
            <a:xfrm>
              <a:off x="2657850" y="5532125"/>
              <a:ext cx="6876300" cy="123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/>
                <a:t>엘리베이터</a:t>
              </a:r>
              <a:r>
                <a:rPr b="1" lang="ko-KR"/>
                <a:t>에 탑재되어 있는 무게센서를 통해 승강기에 대한 진입, 진출자를 계수</a:t>
              </a:r>
              <a:endParaRPr b="1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/>
                <a:t>→</a:t>
              </a:r>
              <a:endParaRPr b="1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/>
                <a:t>계수된 인원에 대해서는 진행방향 내에 있는 목표층들에 대한 확률을 부여</a:t>
              </a:r>
              <a:endParaRPr b="1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/>
                <a:t>→</a:t>
              </a:r>
              <a:endParaRPr b="1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>
                  <a:solidFill>
                    <a:srgbClr val="1155CC"/>
                  </a:solidFill>
                </a:rPr>
                <a:t>현 시점의 진입 및 진출자에 대한 계수와 미래의 진입 및 진출자에 대한 예상이 가능</a:t>
              </a:r>
              <a:endParaRPr b="1">
                <a:solidFill>
                  <a:srgbClr val="1155CC"/>
                </a:solidFill>
              </a:endParaRPr>
            </a:p>
          </p:txBody>
        </p:sp>
      </p:grpSp>
      <p:pic>
        <p:nvPicPr>
          <p:cNvPr id="67" name="Google Shape;67;g9ae5e7ef51_0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3599" y="1897113"/>
            <a:ext cx="2718051" cy="2718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g9ae5e7ef51_0_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646673" y="2931800"/>
            <a:ext cx="1683375" cy="16833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g9ae5e7ef51_0_47"/>
          <p:cNvSpPr/>
          <p:nvPr/>
        </p:nvSpPr>
        <p:spPr>
          <a:xfrm flipH="1">
            <a:off x="1003859" y="2489925"/>
            <a:ext cx="969000" cy="24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g9ae5e7ef51_0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5899" y="1897113"/>
            <a:ext cx="2718051" cy="2718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g9ae5e7ef51_0_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8973" y="2931800"/>
            <a:ext cx="1683375" cy="16833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g9ae5e7ef51_0_47"/>
          <p:cNvSpPr/>
          <p:nvPr/>
        </p:nvSpPr>
        <p:spPr>
          <a:xfrm>
            <a:off x="6886163" y="2489925"/>
            <a:ext cx="969000" cy="24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9ae5e7ef51_0_47"/>
          <p:cNvSpPr txBox="1"/>
          <p:nvPr/>
        </p:nvSpPr>
        <p:spPr>
          <a:xfrm>
            <a:off x="2660525" y="4734525"/>
            <a:ext cx="24042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엘리베이</a:t>
            </a:r>
            <a:r>
              <a:rPr b="1" lang="ko-KR"/>
              <a:t>터 외부로의 진출</a:t>
            </a:r>
            <a:endParaRPr b="1"/>
          </a:p>
        </p:txBody>
      </p:sp>
      <p:sp>
        <p:nvSpPr>
          <p:cNvPr id="74" name="Google Shape;74;g9ae5e7ef51_0_47"/>
          <p:cNvSpPr txBox="1"/>
          <p:nvPr/>
        </p:nvSpPr>
        <p:spPr>
          <a:xfrm>
            <a:off x="8542825" y="4734525"/>
            <a:ext cx="24042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엘리베이터 내부로의 진입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ae5e7ef51_0_38"/>
          <p:cNvSpPr txBox="1"/>
          <p:nvPr/>
        </p:nvSpPr>
        <p:spPr>
          <a:xfrm>
            <a:off x="1026522" y="437393"/>
            <a:ext cx="5069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>
                <a:solidFill>
                  <a:srgbClr val="00002F"/>
                </a:solidFill>
              </a:rPr>
              <a:t>개선사항 설명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g9ae5e7ef51_0_38"/>
          <p:cNvSpPr txBox="1"/>
          <p:nvPr/>
        </p:nvSpPr>
        <p:spPr>
          <a:xfrm>
            <a:off x="455532" y="498947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400">
                <a:solidFill>
                  <a:srgbClr val="00002F"/>
                </a:solidFill>
              </a:rPr>
              <a:t>2</a:t>
            </a: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9ae5e7ef51_0_38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9ae5e7ef51_0_38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9ae5e7ef51_0_38"/>
          <p:cNvSpPr txBox="1"/>
          <p:nvPr/>
        </p:nvSpPr>
        <p:spPr>
          <a:xfrm>
            <a:off x="987550" y="960650"/>
            <a:ext cx="33468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2</a:t>
            </a:r>
            <a:r>
              <a:rPr lang="ko-KR"/>
              <a:t>. </a:t>
            </a:r>
            <a:r>
              <a:rPr lang="ko-KR"/>
              <a:t>엘리베이터 외부 혼잡도에 대한 고려</a:t>
            </a:r>
            <a:endParaRPr/>
          </a:p>
        </p:txBody>
      </p:sp>
      <p:pic>
        <p:nvPicPr>
          <p:cNvPr id="85" name="Google Shape;85;g9ae5e7ef51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525" y="1433300"/>
            <a:ext cx="3508851" cy="3595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g9ae5e7ef51_0_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1875" y="1633237"/>
            <a:ext cx="4449900" cy="3196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g9ae5e7ef51_0_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61701" y="1433302"/>
            <a:ext cx="3006735" cy="35959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" name="Google Shape;88;g9ae5e7ef51_0_38"/>
          <p:cNvGrpSpPr/>
          <p:nvPr/>
        </p:nvGrpSpPr>
        <p:grpSpPr>
          <a:xfrm>
            <a:off x="2657850" y="5367525"/>
            <a:ext cx="6876300" cy="1234400"/>
            <a:chOff x="2657850" y="5367525"/>
            <a:chExt cx="6876300" cy="1234400"/>
          </a:xfrm>
        </p:grpSpPr>
        <p:sp>
          <p:nvSpPr>
            <p:cNvPr id="89" name="Google Shape;89;g9ae5e7ef51_0_38"/>
            <p:cNvSpPr/>
            <p:nvPr/>
          </p:nvSpPr>
          <p:spPr>
            <a:xfrm>
              <a:off x="2977950" y="5367525"/>
              <a:ext cx="6236100" cy="54900"/>
            </a:xfrm>
            <a:prstGeom prst="rect">
              <a:avLst/>
            </a:prstGeom>
            <a:solidFill>
              <a:srgbClr val="6FA8DC"/>
            </a:solidFill>
            <a:ln cap="flat" cmpd="sng" w="9525">
              <a:solidFill>
                <a:srgbClr val="6D9E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g9ae5e7ef51_0_38"/>
            <p:cNvSpPr txBox="1"/>
            <p:nvPr/>
          </p:nvSpPr>
          <p:spPr>
            <a:xfrm>
              <a:off x="2657850" y="5532125"/>
              <a:ext cx="6876300" cy="106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/>
                <a:t>서로 다른 연구에서 대부분 비슷한 주기로 엘리베이터를 사용함</a:t>
              </a:r>
              <a:endParaRPr b="1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/>
                <a:t>→ 상식적으로도 출근시간, 퇴근시간, 점심 시간에 사람이 몰림</a:t>
              </a:r>
              <a:endParaRPr b="1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/>
                <a:t>반복되는 패턴이라면 특정 시간에 위치별 탑승, 하차 인원 예측 가능</a:t>
              </a:r>
              <a:endParaRPr b="1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ae5e7ef51_2_3"/>
          <p:cNvSpPr txBox="1"/>
          <p:nvPr/>
        </p:nvSpPr>
        <p:spPr>
          <a:xfrm>
            <a:off x="1026522" y="437393"/>
            <a:ext cx="5069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>
                <a:solidFill>
                  <a:srgbClr val="00002F"/>
                </a:solidFill>
              </a:rPr>
              <a:t>개선사항 설명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9ae5e7ef51_2_3"/>
          <p:cNvSpPr txBox="1"/>
          <p:nvPr/>
        </p:nvSpPr>
        <p:spPr>
          <a:xfrm>
            <a:off x="455532" y="498947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400">
                <a:solidFill>
                  <a:srgbClr val="00002F"/>
                </a:solidFill>
              </a:rPr>
              <a:t>2</a:t>
            </a: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9ae5e7ef51_2_3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9ae5e7ef51_2_3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9ae5e7ef51_2_3"/>
          <p:cNvSpPr txBox="1"/>
          <p:nvPr/>
        </p:nvSpPr>
        <p:spPr>
          <a:xfrm>
            <a:off x="987550" y="960650"/>
            <a:ext cx="33468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2</a:t>
            </a:r>
            <a:r>
              <a:rPr lang="ko-KR"/>
              <a:t>. 엘리베이터 외부 혼잡도에 대한 고려</a:t>
            </a:r>
            <a:endParaRPr/>
          </a:p>
        </p:txBody>
      </p:sp>
      <p:graphicFrame>
        <p:nvGraphicFramePr>
          <p:cNvPr id="101" name="Google Shape;101;g9ae5e7ef51_2_3"/>
          <p:cNvGraphicFramePr/>
          <p:nvPr/>
        </p:nvGraphicFramePr>
        <p:xfrm>
          <a:off x="934563" y="1520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{21415144-0388-4101-95F8-8DEB5FAFC0F5}</a:tableStyleId>
              </a:tblPr>
              <a:tblGrid>
                <a:gridCol w="1076300"/>
                <a:gridCol w="1048925"/>
                <a:gridCol w="910850"/>
                <a:gridCol w="910850"/>
                <a:gridCol w="910850"/>
                <a:gridCol w="910850"/>
                <a:gridCol w="910850"/>
                <a:gridCol w="910850"/>
                <a:gridCol w="910850"/>
                <a:gridCol w="910850"/>
                <a:gridCol w="910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시간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1층 탑승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2층 탑승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3층 탑승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4층 탑승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5층 탑승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5층 하차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4층 하차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3층 하차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2층 하차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1층 하차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8시 ~ 9시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13.2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0.1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0.2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0.1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2.3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5.2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3.1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4.5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0.1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9시~10시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5.3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1.2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0.1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0.7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1.2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1.2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1.3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10시~11시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2.3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4.3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6.5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4.3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3.2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1.1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0.7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0.8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1.7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1.4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11시~12시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3.2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7.5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7.8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10.2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6.3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0.7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0.8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12.4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102" name="Google Shape;102;g9ae5e7ef51_2_3"/>
          <p:cNvGrpSpPr/>
          <p:nvPr/>
        </p:nvGrpSpPr>
        <p:grpSpPr>
          <a:xfrm>
            <a:off x="2466534" y="4423975"/>
            <a:ext cx="7619628" cy="1778300"/>
            <a:chOff x="2657863" y="5367525"/>
            <a:chExt cx="6876300" cy="1778300"/>
          </a:xfrm>
        </p:grpSpPr>
        <p:sp>
          <p:nvSpPr>
            <p:cNvPr id="103" name="Google Shape;103;g9ae5e7ef51_2_3"/>
            <p:cNvSpPr/>
            <p:nvPr/>
          </p:nvSpPr>
          <p:spPr>
            <a:xfrm>
              <a:off x="2977950" y="5367525"/>
              <a:ext cx="6236100" cy="54900"/>
            </a:xfrm>
            <a:prstGeom prst="rect">
              <a:avLst/>
            </a:prstGeom>
            <a:solidFill>
              <a:srgbClr val="6FA8DC"/>
            </a:solidFill>
            <a:ln cap="flat" cmpd="sng" w="9525">
              <a:solidFill>
                <a:srgbClr val="6D9E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g9ae5e7ef51_2_3"/>
            <p:cNvSpPr txBox="1"/>
            <p:nvPr/>
          </p:nvSpPr>
          <p:spPr>
            <a:xfrm>
              <a:off x="2657863" y="5532125"/>
              <a:ext cx="6876300" cy="161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AutoNum type="arabicPeriod"/>
              </a:pPr>
              <a:r>
                <a:rPr b="1" lang="ko-KR"/>
                <a:t>과거 정보를 기반으로 만들어진 Look up table을 사용하여 특정 시간 외부 혼잡도 예측</a:t>
              </a:r>
              <a:endParaRPr b="1"/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AutoNum type="arabicPeriod"/>
              </a:pPr>
              <a:r>
                <a:rPr b="1" lang="ko-KR"/>
                <a:t>실제 값을 반영하여 Look up table 지속적인 업데이트</a:t>
              </a:r>
              <a:endParaRPr b="1"/>
            </a:p>
            <a:p>
              <a:pPr indent="-317500" lvl="1" marL="914400" rtl="0" algn="l">
                <a:spcBef>
                  <a:spcPts val="0"/>
                </a:spcBef>
                <a:spcAft>
                  <a:spcPts val="0"/>
                </a:spcAft>
                <a:buSzPts val="1400"/>
                <a:buAutoNum type="alphaLcPeriod"/>
              </a:pPr>
              <a:r>
                <a:rPr b="1" lang="ko-KR"/>
                <a:t>8시 24분에 1층에서 엘리베이터가 열렸는데 20명이 탐</a:t>
              </a:r>
              <a:endParaRPr b="1"/>
            </a:p>
            <a:p>
              <a:pPr indent="0" lvl="0" marL="9144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/>
                <a:t>8시~9시 1층 탑승 = (13.2 * 현재까지 관측 일수 + 20)/ (현재까지 관측 일수 + 1)</a:t>
              </a:r>
              <a:endParaRPr b="1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ae5e7ef51_0_56"/>
          <p:cNvSpPr txBox="1"/>
          <p:nvPr/>
        </p:nvSpPr>
        <p:spPr>
          <a:xfrm>
            <a:off x="1026522" y="437393"/>
            <a:ext cx="5069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>
                <a:solidFill>
                  <a:srgbClr val="00002F"/>
                </a:solidFill>
              </a:rPr>
              <a:t>개선사항 설명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9ae5e7ef51_0_56"/>
          <p:cNvSpPr txBox="1"/>
          <p:nvPr/>
        </p:nvSpPr>
        <p:spPr>
          <a:xfrm>
            <a:off x="455532" y="498947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400">
                <a:solidFill>
                  <a:srgbClr val="00002F"/>
                </a:solidFill>
              </a:rPr>
              <a:t>2</a:t>
            </a: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9ae5e7ef51_0_56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9ae5e7ef51_0_56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9ae5e7ef51_0_56"/>
          <p:cNvSpPr txBox="1"/>
          <p:nvPr/>
        </p:nvSpPr>
        <p:spPr>
          <a:xfrm>
            <a:off x="987550" y="960650"/>
            <a:ext cx="38772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3. 최적의 엘리베이터에 대한 추천</a:t>
            </a:r>
            <a:endParaRPr/>
          </a:p>
        </p:txBody>
      </p:sp>
      <p:grpSp>
        <p:nvGrpSpPr>
          <p:cNvPr id="115" name="Google Shape;115;g9ae5e7ef51_0_56"/>
          <p:cNvGrpSpPr/>
          <p:nvPr/>
        </p:nvGrpSpPr>
        <p:grpSpPr>
          <a:xfrm>
            <a:off x="2657850" y="5367525"/>
            <a:ext cx="6876300" cy="1399100"/>
            <a:chOff x="2657850" y="5367525"/>
            <a:chExt cx="6876300" cy="1399100"/>
          </a:xfrm>
        </p:grpSpPr>
        <p:sp>
          <p:nvSpPr>
            <p:cNvPr id="116" name="Google Shape;116;g9ae5e7ef51_0_56"/>
            <p:cNvSpPr/>
            <p:nvPr/>
          </p:nvSpPr>
          <p:spPr>
            <a:xfrm>
              <a:off x="2977950" y="5367525"/>
              <a:ext cx="6236100" cy="54900"/>
            </a:xfrm>
            <a:prstGeom prst="rect">
              <a:avLst/>
            </a:prstGeom>
            <a:solidFill>
              <a:srgbClr val="6FA8DC"/>
            </a:solidFill>
            <a:ln cap="flat" cmpd="sng" w="9525">
              <a:solidFill>
                <a:srgbClr val="6D9E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g9ae5e7ef51_0_56"/>
            <p:cNvSpPr txBox="1"/>
            <p:nvPr/>
          </p:nvSpPr>
          <p:spPr>
            <a:xfrm>
              <a:off x="2657850" y="5532125"/>
              <a:ext cx="6876300" cy="123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ko-KR">
                  <a:solidFill>
                    <a:schemeClr val="dk1"/>
                  </a:solidFill>
                </a:rPr>
                <a:t>위의 엘리베이터 내/외부 혼잡도를 고려하여 사용자에게 원거리에서 엘리베이터의 혼잡도 및 예상도착 시간을 제공해주고, 나아가 탑승할 엘리베이터를 추천, 호출 </a:t>
              </a:r>
              <a:endParaRPr b="1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>
                <a:solidFill>
                  <a:schemeClr val="dk1"/>
                </a:solidFill>
              </a:endParaRPr>
            </a:p>
          </p:txBody>
        </p:sp>
      </p:grpSp>
      <p:pic>
        <p:nvPicPr>
          <p:cNvPr id="118" name="Google Shape;118;g9ae5e7ef51_0_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5225" y="960650"/>
            <a:ext cx="3161550" cy="428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2017-05-29T09:12:16Z</dcterms:created>
  <dc:creator>hyeran kang</dc:creator>
</cp:coreProperties>
</file>