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pos="574">
          <p15:clr>
            <a:srgbClr val="A4A3A4"/>
          </p15:clr>
        </p15:guide>
        <p15:guide id="5" pos="715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gK1MWWjQNjAIfzWIwsjo4ylAsR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958" orient="horz"/>
        <p:guide pos="574"/>
        <p:guide pos="715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ae5e7ef51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9ae5e7ef51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ae5e7ef51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9ae5e7ef5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9ae5e7ef51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" name="Google Shape;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8a9940ef08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8a9940ef08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9ae5e7ef51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g9ae5e7ef51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" name="Google Shape;41;g9ae5e7ef51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ae5e7ef5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9ae5e7ef5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9ae5e7ef51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9ae5e7ef51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9ae5e7ef51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ae5e7ef51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9ae5e7ef51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9ae5e7ef51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0b7cbd16c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a0b7cbd16c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a0b7cbd16c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ae5e7ef51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9ae5e7ef51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9ae5e7ef51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 rot="5400000">
            <a:off x="0" y="0"/>
            <a:ext cx="1080000" cy="1080000"/>
          </a:xfrm>
          <a:prstGeom prst="triangle">
            <a:avLst>
              <a:gd fmla="val 0" name="adj"/>
            </a:avLst>
          </a:prstGeom>
          <a:solidFill>
            <a:srgbClr val="00002F"/>
          </a:solidFill>
          <a:ln cap="flat" cmpd="sng" w="12700">
            <a:solidFill>
              <a:srgbClr val="5B3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1;p26"/>
          <p:cNvSpPr/>
          <p:nvPr/>
        </p:nvSpPr>
        <p:spPr>
          <a:xfrm rot="-5400000">
            <a:off x="11112000" y="5778000"/>
            <a:ext cx="1080000" cy="1080000"/>
          </a:xfrm>
          <a:prstGeom prst="triangle">
            <a:avLst>
              <a:gd fmla="val 0" name="adj"/>
            </a:avLst>
          </a:prstGeom>
          <a:solidFill>
            <a:srgbClr val="00002F"/>
          </a:solidFill>
          <a:ln cap="flat" cmpd="sng" w="12700">
            <a:solidFill>
              <a:srgbClr val="5B3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936900" y="1851700"/>
            <a:ext cx="103182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ko-KR" sz="5400">
                <a:solidFill>
                  <a:srgbClr val="00002F"/>
                </a:solidFill>
              </a:rPr>
              <a:t>엘리베이터 </a:t>
            </a:r>
            <a:endParaRPr sz="5400">
              <a:solidFill>
                <a:srgbClr val="00002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ko-KR" sz="5400">
                <a:solidFill>
                  <a:srgbClr val="00002F"/>
                </a:solidFill>
              </a:rPr>
              <a:t>실시간 모니터링 및 추천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4186898" y="4302491"/>
            <a:ext cx="3818100" cy="3912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CS1415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ae5e7ef51_0_5"/>
          <p:cNvSpPr txBox="1"/>
          <p:nvPr/>
        </p:nvSpPr>
        <p:spPr>
          <a:xfrm>
            <a:off x="4000500" y="2472873"/>
            <a:ext cx="42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4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9ae5e7ef51_0_5"/>
          <p:cNvSpPr/>
          <p:nvPr/>
        </p:nvSpPr>
        <p:spPr>
          <a:xfrm>
            <a:off x="4000499" y="3169741"/>
            <a:ext cx="4200000" cy="4734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향후 진행계획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ae5e7ef51_1_0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향후 진행계획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9ae5e7ef51_1_0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9ae5e7ef51_1_0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9ae5e7ef51_1_0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9ae5e7ef51_1_0"/>
          <p:cNvSpPr txBox="1"/>
          <p:nvPr/>
        </p:nvSpPr>
        <p:spPr>
          <a:xfrm>
            <a:off x="987550" y="960650"/>
            <a:ext cx="38772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9ae5e7ef51_1_0"/>
          <p:cNvSpPr txBox="1"/>
          <p:nvPr/>
        </p:nvSpPr>
        <p:spPr>
          <a:xfrm>
            <a:off x="1044750" y="2331150"/>
            <a:ext cx="10102500" cy="233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lang="ko-KR" sz="2400"/>
              <a:t>조사한 </a:t>
            </a:r>
            <a:r>
              <a:rPr b="1" lang="ko-KR" sz="2400"/>
              <a:t>내부 잔여 면적 측정 기술의 실제 사용 빈도 조사</a:t>
            </a:r>
            <a:endParaRPr b="1" sz="2400"/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ko-KR" sz="2400"/>
              <a:t>외부 혼잡도 계산에 3번(</a:t>
            </a:r>
            <a:r>
              <a:rPr b="1" lang="ko-KR" sz="2400">
                <a:solidFill>
                  <a:schemeClr val="dk1"/>
                </a:solidFill>
              </a:rPr>
              <a:t>시간 당 엘리베이터 호출 횟수에 매핑) </a:t>
            </a:r>
            <a:endParaRPr b="1" sz="2400">
              <a:solidFill>
                <a:schemeClr val="dk1"/>
              </a:solidFill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</a:rPr>
              <a:t>사용 시</a:t>
            </a:r>
            <a:r>
              <a:rPr b="1" lang="ko-KR" sz="2400"/>
              <a:t> </a:t>
            </a:r>
            <a:r>
              <a:rPr b="1" lang="ko-KR" sz="2400"/>
              <a:t>호출에 매핑할 적정 인원수 선정</a:t>
            </a:r>
            <a:endParaRPr b="1" sz="2400"/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ko-KR" sz="2400"/>
              <a:t>프로젝트 진행을 위한 엘리베이터 시뮬레이터 개발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/>
        </p:nvSpPr>
        <p:spPr>
          <a:xfrm>
            <a:off x="2065906" y="2717401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971089" y="426440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b="1" lang="ko-KR" sz="1800"/>
              <a:t>개선점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5118481" y="2717401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4928864" y="426440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개선사항 설명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8171056" y="2717401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4819352" y="658450"/>
            <a:ext cx="2553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32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3"/>
          <p:cNvCxnSpPr/>
          <p:nvPr/>
        </p:nvCxnSpPr>
        <p:spPr>
          <a:xfrm>
            <a:off x="5014614" y="1243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3"/>
          <p:cNvSpPr/>
          <p:nvPr/>
        </p:nvSpPr>
        <p:spPr>
          <a:xfrm>
            <a:off x="8019189" y="426440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향후 진행계획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8a9940ef08_0_70"/>
          <p:cNvSpPr txBox="1"/>
          <p:nvPr/>
        </p:nvSpPr>
        <p:spPr>
          <a:xfrm>
            <a:off x="4000500" y="2472873"/>
            <a:ext cx="42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4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8a9940ef08_0_70"/>
          <p:cNvSpPr/>
          <p:nvPr/>
        </p:nvSpPr>
        <p:spPr>
          <a:xfrm>
            <a:off x="4000499" y="3169741"/>
            <a:ext cx="4200000" cy="4734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프로젝트 개선점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9ae5e7ef51_0_10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프로젝트 개선점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9ae5e7ef51_0_10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9ae5e7ef51_0_10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9ae5e7ef51_0_10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9ae5e7ef51_0_10"/>
          <p:cNvSpPr txBox="1"/>
          <p:nvPr/>
        </p:nvSpPr>
        <p:spPr>
          <a:xfrm>
            <a:off x="1925400" y="2164050"/>
            <a:ext cx="83412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lang="ko-KR" sz="2400"/>
              <a:t>프로젝트 세부 사항 설정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2. 내부 복잡도 계산 방법</a:t>
            </a:r>
            <a:endParaRPr b="1" sz="2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3. 외부혼잡도 설정</a:t>
            </a:r>
            <a:endParaRPr b="1" sz="2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9ae5e7ef51_0_0"/>
          <p:cNvSpPr txBox="1"/>
          <p:nvPr/>
        </p:nvSpPr>
        <p:spPr>
          <a:xfrm>
            <a:off x="4000500" y="2472873"/>
            <a:ext cx="42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4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9ae5e7ef51_0_0"/>
          <p:cNvSpPr/>
          <p:nvPr/>
        </p:nvSpPr>
        <p:spPr>
          <a:xfrm>
            <a:off x="4000499" y="3169741"/>
            <a:ext cx="4200000" cy="4734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개선사항 설명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ae5e7ef51_0_47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개선사항 설명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9ae5e7ef51_0_47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9ae5e7ef51_0_47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9ae5e7ef51_0_47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9ae5e7ef51_0_47"/>
          <p:cNvSpPr txBox="1"/>
          <p:nvPr/>
        </p:nvSpPr>
        <p:spPr>
          <a:xfrm>
            <a:off x="987550" y="960650"/>
            <a:ext cx="3346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ko-KR"/>
              <a:t>프로젝트 세부사항 설정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g9ae5e7ef51_0_47"/>
          <p:cNvGrpSpPr/>
          <p:nvPr/>
        </p:nvGrpSpPr>
        <p:grpSpPr>
          <a:xfrm>
            <a:off x="2657850" y="5367525"/>
            <a:ext cx="6876300" cy="1399100"/>
            <a:chOff x="2657850" y="5367525"/>
            <a:chExt cx="6876300" cy="1399100"/>
          </a:xfrm>
        </p:grpSpPr>
        <p:sp>
          <p:nvSpPr>
            <p:cNvPr id="65" name="Google Shape;65;g9ae5e7ef51_0_47"/>
            <p:cNvSpPr/>
            <p:nvPr/>
          </p:nvSpPr>
          <p:spPr>
            <a:xfrm>
              <a:off x="2977950" y="5367525"/>
              <a:ext cx="6236100" cy="54900"/>
            </a:xfrm>
            <a:prstGeom prst="rect">
              <a:avLst/>
            </a:prstGeom>
            <a:solidFill>
              <a:srgbClr val="6FA8DC"/>
            </a:solidFill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g9ae5e7ef51_0_47"/>
            <p:cNvSpPr txBox="1"/>
            <p:nvPr/>
          </p:nvSpPr>
          <p:spPr>
            <a:xfrm>
              <a:off x="2657850" y="5532125"/>
              <a:ext cx="6876300" cy="12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ko-KR"/>
                <a:t>회사 건물과 주택의 전반적인 엘리베이터 사용량 유사성 존재(</a:t>
              </a:r>
              <a:r>
                <a:rPr b="1" lang="ko-KR">
                  <a:solidFill>
                    <a:srgbClr val="FF9900"/>
                  </a:solidFill>
                </a:rPr>
                <a:t>건물의 특성은 큰 영향이 없음</a:t>
              </a:r>
              <a:r>
                <a:rPr b="1" lang="ko-KR"/>
                <a:t>)</a:t>
              </a:r>
              <a:endParaRPr b="1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→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ko-KR">
                  <a:solidFill>
                    <a:srgbClr val="FF0000"/>
                  </a:solidFill>
                </a:rPr>
                <a:t>But</a:t>
              </a:r>
              <a:r>
                <a:rPr b="1" lang="ko-KR"/>
                <a:t>, 주중과 주말에 대한 약간의 차이 존재(</a:t>
              </a:r>
              <a:r>
                <a:rPr b="1" lang="ko-KR">
                  <a:solidFill>
                    <a:srgbClr val="FF9900"/>
                  </a:solidFill>
                </a:rPr>
                <a:t>요일별 특성은 영향이 있음</a:t>
              </a:r>
              <a:r>
                <a:rPr b="1" lang="ko-KR"/>
                <a:t>)</a:t>
              </a:r>
              <a:endParaRPr b="1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→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ko-KR">
                  <a:solidFill>
                    <a:srgbClr val="1155CC"/>
                  </a:solidFill>
                </a:rPr>
                <a:t>주중과 주말에 대한 차별화 필요</a:t>
              </a:r>
              <a:endParaRPr b="1" i="0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g9ae5e7ef51_0_47"/>
          <p:cNvSpPr txBox="1"/>
          <p:nvPr/>
        </p:nvSpPr>
        <p:spPr>
          <a:xfrm>
            <a:off x="-60275" y="4355700"/>
            <a:ext cx="463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 sz="1000"/>
              <a:t> Toni, T. (2019). </a:t>
            </a:r>
            <a:r>
              <a:rPr b="1" lang="ko-KR" sz="1000">
                <a:solidFill>
                  <a:srgbClr val="505050"/>
                </a:solidFill>
              </a:rPr>
              <a:t>Modeling the aggregated power consumption of elevators. </a:t>
            </a:r>
            <a:r>
              <a:rPr b="1" i="1" lang="ko-KR" sz="1000">
                <a:solidFill>
                  <a:srgbClr val="505050"/>
                </a:solidFill>
              </a:rPr>
              <a:t>Applied Energy</a:t>
            </a:r>
            <a:endParaRPr b="1" sz="1000">
              <a:solidFill>
                <a:srgbClr val="50505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68" name="Google Shape;68;g9ae5e7ef51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5" y="2445650"/>
            <a:ext cx="3871089" cy="19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9ae5e7ef51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0934" y="2160175"/>
            <a:ext cx="488593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9ae5e7ef51_0_47"/>
          <p:cNvSpPr txBox="1"/>
          <p:nvPr/>
        </p:nvSpPr>
        <p:spPr>
          <a:xfrm>
            <a:off x="4056088" y="4428000"/>
            <a:ext cx="4635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 sz="1000"/>
              <a:t>Lee, K. (1999). 승강기 부하 특성 연구. </a:t>
            </a:r>
            <a:r>
              <a:rPr b="1" i="1" lang="ko-KR" sz="1000"/>
              <a:t>대한주택공사</a:t>
            </a:r>
            <a:r>
              <a:rPr b="1" lang="ko-KR" sz="1000"/>
              <a:t> </a:t>
            </a:r>
            <a:endParaRPr b="1"/>
          </a:p>
        </p:txBody>
      </p:sp>
      <p:pic>
        <p:nvPicPr>
          <p:cNvPr id="71" name="Google Shape;71;g9ae5e7ef51_0_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50388" y="2357699"/>
            <a:ext cx="3127065" cy="20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9ae5e7ef51_0_47"/>
          <p:cNvSpPr txBox="1"/>
          <p:nvPr/>
        </p:nvSpPr>
        <p:spPr>
          <a:xfrm>
            <a:off x="4056088" y="2040600"/>
            <a:ext cx="4635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 sz="1000"/>
              <a:t>포항에 위치한 공동 주택 엘리베이터 사용량</a:t>
            </a:r>
            <a:endParaRPr b="1"/>
          </a:p>
        </p:txBody>
      </p:sp>
      <p:sp>
        <p:nvSpPr>
          <p:cNvPr id="73" name="Google Shape;73;g9ae5e7ef51_0_47"/>
          <p:cNvSpPr txBox="1"/>
          <p:nvPr/>
        </p:nvSpPr>
        <p:spPr>
          <a:xfrm>
            <a:off x="-328537" y="2040600"/>
            <a:ext cx="4635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 sz="1000"/>
              <a:t>주중, 주말 </a:t>
            </a:r>
            <a:r>
              <a:rPr b="1" lang="ko-KR" sz="1000"/>
              <a:t>뉴욕 엘리베이터 사용량</a:t>
            </a:r>
            <a:endParaRPr b="1"/>
          </a:p>
        </p:txBody>
      </p:sp>
      <p:sp>
        <p:nvSpPr>
          <p:cNvPr id="74" name="Google Shape;74;g9ae5e7ef51_0_47"/>
          <p:cNvSpPr txBox="1"/>
          <p:nvPr/>
        </p:nvSpPr>
        <p:spPr>
          <a:xfrm>
            <a:off x="7796113" y="2040600"/>
            <a:ext cx="4635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 sz="1000"/>
              <a:t>대전 주공아파트 엘리베이터 사용량</a:t>
            </a:r>
            <a:endParaRPr b="1"/>
          </a:p>
        </p:txBody>
      </p:sp>
      <p:sp>
        <p:nvSpPr>
          <p:cNvPr id="75" name="Google Shape;75;g9ae5e7ef51_0_47"/>
          <p:cNvSpPr txBox="1"/>
          <p:nvPr/>
        </p:nvSpPr>
        <p:spPr>
          <a:xfrm>
            <a:off x="7796125" y="4428000"/>
            <a:ext cx="4635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 sz="1000"/>
              <a:t>Lee, K. (1997). 승강</a:t>
            </a:r>
            <a:r>
              <a:rPr b="1" lang="ko-KR" sz="1000"/>
              <a:t>기 부등률 적용기준 수립</a:t>
            </a:r>
            <a:r>
              <a:rPr b="1" lang="ko-KR" sz="1000"/>
              <a:t>. </a:t>
            </a:r>
            <a:r>
              <a:rPr b="1" i="1" lang="ko-KR" sz="1000"/>
              <a:t>대한주택공사</a:t>
            </a:r>
            <a:r>
              <a:rPr b="1" lang="ko-KR" sz="1000"/>
              <a:t> 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ae5e7ef51_0_38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개선사항 설명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9ae5e7ef51_0_38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9ae5e7ef51_0_38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9ae5e7ef51_0_38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9ae5e7ef51_0_38"/>
          <p:cNvSpPr txBox="1"/>
          <p:nvPr/>
        </p:nvSpPr>
        <p:spPr>
          <a:xfrm>
            <a:off x="987550" y="960650"/>
            <a:ext cx="3346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ko-KR"/>
              <a:t>내부 복잡도 계산 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g9ae5e7ef51_0_38"/>
          <p:cNvGrpSpPr/>
          <p:nvPr/>
        </p:nvGrpSpPr>
        <p:grpSpPr>
          <a:xfrm>
            <a:off x="2657850" y="5367771"/>
            <a:ext cx="6876300" cy="863957"/>
            <a:chOff x="2657850" y="5367525"/>
            <a:chExt cx="6876300" cy="1234400"/>
          </a:xfrm>
        </p:grpSpPr>
        <p:sp>
          <p:nvSpPr>
            <p:cNvPr id="87" name="Google Shape;87;g9ae5e7ef51_0_38"/>
            <p:cNvSpPr/>
            <p:nvPr/>
          </p:nvSpPr>
          <p:spPr>
            <a:xfrm>
              <a:off x="2977950" y="5367525"/>
              <a:ext cx="6236100" cy="54900"/>
            </a:xfrm>
            <a:prstGeom prst="rect">
              <a:avLst/>
            </a:prstGeom>
            <a:solidFill>
              <a:srgbClr val="6FA8DC"/>
            </a:solidFill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9ae5e7ef51_0_38"/>
            <p:cNvSpPr txBox="1"/>
            <p:nvPr/>
          </p:nvSpPr>
          <p:spPr>
            <a:xfrm>
              <a:off x="2657850" y="5532125"/>
              <a:ext cx="6876300" cy="106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9" name="Google Shape;89;g9ae5e7ef51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675" y="1752738"/>
            <a:ext cx="3113175" cy="26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9ae5e7ef51_0_38"/>
          <p:cNvSpPr txBox="1"/>
          <p:nvPr/>
        </p:nvSpPr>
        <p:spPr>
          <a:xfrm>
            <a:off x="3778200" y="4778938"/>
            <a:ext cx="463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 sz="1000"/>
              <a:t> Choi, Y. </a:t>
            </a:r>
            <a:r>
              <a:rPr lang="ko-KR" sz="1000">
                <a:solidFill>
                  <a:schemeClr val="dk1"/>
                </a:solidFill>
              </a:rPr>
              <a:t>엘리베이터 제어장치 및 제어방법. 10-2011-0121980, </a:t>
            </a:r>
            <a:r>
              <a:rPr b="1" lang="ko-KR" sz="1000">
                <a:solidFill>
                  <a:schemeClr val="dk1"/>
                </a:solidFill>
              </a:rPr>
              <a:t>(2010) </a:t>
            </a:r>
            <a:r>
              <a:rPr lang="ko-KR" sz="1000">
                <a:solidFill>
                  <a:schemeClr val="dk1"/>
                </a:solidFill>
              </a:rPr>
              <a:t>성균관대학교산학협력단. </a:t>
            </a:r>
            <a:endParaRPr b="1" sz="1000"/>
          </a:p>
        </p:txBody>
      </p:sp>
      <p:sp>
        <p:nvSpPr>
          <p:cNvPr id="91" name="Google Shape;91;g9ae5e7ef51_0_38"/>
          <p:cNvSpPr txBox="1"/>
          <p:nvPr/>
        </p:nvSpPr>
        <p:spPr>
          <a:xfrm>
            <a:off x="4669275" y="1346425"/>
            <a:ext cx="7466400" cy="3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FF9900"/>
                </a:solidFill>
              </a:rPr>
              <a:t>상기 센서 모듈(100)은 엘리베이터 입구지역 바닥에 설치되어 해당지역에 존재하는</a:t>
            </a:r>
            <a:r>
              <a:rPr b="1" lang="ko-KR"/>
              <a:t> </a:t>
            </a:r>
            <a:r>
              <a:rPr b="1" lang="ko-KR">
                <a:solidFill>
                  <a:srgbClr val="FF9900"/>
                </a:solidFill>
              </a:rPr>
              <a:t>물체의 중량을 측정한다</a:t>
            </a:r>
            <a:r>
              <a:rPr b="1" lang="ko-KR"/>
              <a:t>. 구체적으로, 상기 센서 모듈(100)은 엘리베이터 입구지역 바닥에 배치되는 센서 패드(110)와, 상기 센서 패드 (110)에 부착되는 복수개의 압력 센서(120), 그리고 상기 압력 센서(120)에 의해 측정된 값을 제어부(200)로 전송하기 위한 데이터 전송수단(130)(도 2참조)을 포함하여 이루어진다.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상기 압력 센서(120)는 센서 패드(110)위에 위치하는 물체의 압력에 따라 전압 차를 발생시키는 압전(피에조) 소자를 이용해 물체의 무게를 측정한다. 물론, 상기 압력 센서(120)를 대신해 스트레인 게이지를 금속 탄성체에 점착하고 탄성체에 하중이 가해졌을 때 탄성체의 스트레인을 스트레인 게이지의 저항값의 변화에 따라 가해진 하중의 크기에 비례한 전기적 신호를 출력하는 로드셀 등 다양한 센서가 사용될 수 있다.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상기 데이터 전송수단(130)은 RS232, RS485, WiFi, Wire or Wireless LAN, Zigbee 및 Bluetooth 등과 같은 </a:t>
            </a:r>
            <a:r>
              <a:rPr b="1" lang="ko-KR">
                <a:solidFill>
                  <a:srgbClr val="FF9900"/>
                </a:solidFill>
              </a:rPr>
              <a:t>상기 센서 모듈(100)은 엘리베이터 입구지역 바닥에 설치되어 해당지역에 존재하는</a:t>
            </a:r>
            <a:r>
              <a:rPr b="1" lang="ko-KR">
                <a:solidFill>
                  <a:schemeClr val="dk1"/>
                </a:solidFill>
              </a:rPr>
              <a:t> </a:t>
            </a:r>
            <a:r>
              <a:rPr b="1" lang="ko-KR">
                <a:solidFill>
                  <a:srgbClr val="FF9900"/>
                </a:solidFill>
              </a:rPr>
              <a:t>물체의 중량을 측정한다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9ae5e7ef51_0_38"/>
          <p:cNvSpPr txBox="1"/>
          <p:nvPr/>
        </p:nvSpPr>
        <p:spPr>
          <a:xfrm>
            <a:off x="2657850" y="5532125"/>
            <a:ext cx="6876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>
                <a:solidFill>
                  <a:srgbClr val="1155CC"/>
                </a:solidFill>
              </a:rPr>
              <a:t>무게 정보 서버 전송 및 이를 기반으로 내부 인원 파악 가능</a:t>
            </a:r>
            <a:endParaRPr b="1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0b7cbd16c_0_10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개선사항 설명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a0b7cbd16c_0_10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a0b7cbd16c_0_10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a0b7cbd16c_0_10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a0b7cbd16c_0_10"/>
          <p:cNvSpPr txBox="1"/>
          <p:nvPr/>
        </p:nvSpPr>
        <p:spPr>
          <a:xfrm>
            <a:off x="987550" y="960650"/>
            <a:ext cx="3346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ko-KR"/>
              <a:t>내부 복잡도 계산 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ga0b7cbd16c_0_10"/>
          <p:cNvGrpSpPr/>
          <p:nvPr/>
        </p:nvGrpSpPr>
        <p:grpSpPr>
          <a:xfrm>
            <a:off x="2657850" y="5367525"/>
            <a:ext cx="6876300" cy="1234400"/>
            <a:chOff x="2657850" y="5367525"/>
            <a:chExt cx="6876300" cy="1234400"/>
          </a:xfrm>
        </p:grpSpPr>
        <p:sp>
          <p:nvSpPr>
            <p:cNvPr id="104" name="Google Shape;104;ga0b7cbd16c_0_10"/>
            <p:cNvSpPr/>
            <p:nvPr/>
          </p:nvSpPr>
          <p:spPr>
            <a:xfrm>
              <a:off x="2977950" y="5367525"/>
              <a:ext cx="6236100" cy="54900"/>
            </a:xfrm>
            <a:prstGeom prst="rect">
              <a:avLst/>
            </a:prstGeom>
            <a:solidFill>
              <a:srgbClr val="6FA8DC"/>
            </a:solidFill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a0b7cbd16c_0_10"/>
            <p:cNvSpPr txBox="1"/>
            <p:nvPr/>
          </p:nvSpPr>
          <p:spPr>
            <a:xfrm>
              <a:off x="2657850" y="5532125"/>
              <a:ext cx="6876300" cy="106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ga0b7cbd16c_0_10"/>
          <p:cNvSpPr txBox="1"/>
          <p:nvPr/>
        </p:nvSpPr>
        <p:spPr>
          <a:xfrm>
            <a:off x="1069925" y="4795000"/>
            <a:ext cx="4635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 sz="1000"/>
              <a:t> Joo, K. </a:t>
            </a:r>
            <a:r>
              <a:rPr lang="ko-KR" sz="1000">
                <a:solidFill>
                  <a:schemeClr val="dk1"/>
                </a:solidFill>
              </a:rPr>
              <a:t>빛 감지센서에 따른 무정차 승강기.</a:t>
            </a:r>
            <a:r>
              <a:rPr lang="ko-KR" sz="1000">
                <a:solidFill>
                  <a:schemeClr val="dk1"/>
                </a:solidFill>
              </a:rPr>
              <a:t> 10-2013-0103582, </a:t>
            </a:r>
            <a:r>
              <a:rPr b="1" lang="ko-KR" sz="1000">
                <a:solidFill>
                  <a:schemeClr val="dk1"/>
                </a:solidFill>
              </a:rPr>
              <a:t>(2015) </a:t>
            </a:r>
            <a:r>
              <a:rPr lang="ko-KR" sz="1000">
                <a:solidFill>
                  <a:schemeClr val="dk1"/>
                </a:solidFill>
              </a:rPr>
              <a:t>조선대학교산학협력단</a:t>
            </a:r>
            <a:endParaRPr b="1" sz="1000"/>
          </a:p>
        </p:txBody>
      </p:sp>
      <p:sp>
        <p:nvSpPr>
          <p:cNvPr id="107" name="Google Shape;107;ga0b7cbd16c_0_10"/>
          <p:cNvSpPr txBox="1"/>
          <p:nvPr/>
        </p:nvSpPr>
        <p:spPr>
          <a:xfrm>
            <a:off x="363725" y="3620075"/>
            <a:ext cx="60480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“</a:t>
            </a:r>
            <a:r>
              <a:rPr b="1" lang="ko-KR">
                <a:solidFill>
                  <a:schemeClr val="dk1"/>
                </a:solidFill>
              </a:rPr>
              <a:t>실제 승강기 내부에 탑승된 면적을 감지하여 승차할 잔여면적이 없는 경우에 무정차 운행을 수행하며, 승강기바닥에 광감지센서를 설치하여 빛을 감지함으로써 실제적인 탑승 면적을 손쉽게 감지</a:t>
            </a:r>
            <a:r>
              <a:rPr b="1" lang="ko-KR"/>
              <a:t>“</a:t>
            </a:r>
            <a:endParaRPr b="1"/>
          </a:p>
        </p:txBody>
      </p:sp>
      <p:sp>
        <p:nvSpPr>
          <p:cNvPr id="108" name="Google Shape;108;ga0b7cbd16c_0_10"/>
          <p:cNvSpPr txBox="1"/>
          <p:nvPr/>
        </p:nvSpPr>
        <p:spPr>
          <a:xfrm>
            <a:off x="2657850" y="5532125"/>
            <a:ext cx="68763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>
                <a:solidFill>
                  <a:srgbClr val="1155CC"/>
                </a:solidFill>
              </a:rPr>
              <a:t>무게 정보 서버 전송 및 이를 기반으로 내부 인원 파악 가능</a:t>
            </a:r>
            <a:endParaRPr b="1">
              <a:solidFill>
                <a:srgbClr val="1155CC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>
                <a:solidFill>
                  <a:srgbClr val="1155CC"/>
                </a:solidFill>
              </a:rPr>
              <a:t>추가적인 고려 사항</a:t>
            </a:r>
            <a:endParaRPr b="1">
              <a:solidFill>
                <a:srgbClr val="1155CC"/>
              </a:solidFill>
            </a:endParaRPr>
          </a:p>
          <a:p>
            <a: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Char char="-"/>
            </a:pPr>
            <a:r>
              <a:rPr b="1" lang="ko-KR">
                <a:solidFill>
                  <a:srgbClr val="1155CC"/>
                </a:solidFill>
              </a:rPr>
              <a:t>사</a:t>
            </a:r>
            <a:r>
              <a:rPr b="1" lang="ko-KR">
                <a:solidFill>
                  <a:srgbClr val="1155CC"/>
                </a:solidFill>
              </a:rPr>
              <a:t>람 외의 물체, 연령,성별 등의 정보를 고려하지 않았을 시의 문제</a:t>
            </a:r>
            <a:endParaRPr b="1">
              <a:solidFill>
                <a:srgbClr val="1155CC"/>
              </a:solidFill>
            </a:endParaRPr>
          </a:p>
          <a:p>
            <a: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Char char="-"/>
            </a:pPr>
            <a:r>
              <a:rPr b="1" lang="ko-KR">
                <a:solidFill>
                  <a:srgbClr val="1155CC"/>
                </a:solidFill>
              </a:rPr>
              <a:t>무게 정보</a:t>
            </a:r>
            <a:r>
              <a:rPr b="1" lang="ko-KR">
                <a:solidFill>
                  <a:srgbClr val="1155CC"/>
                </a:solidFill>
              </a:rPr>
              <a:t>의</a:t>
            </a:r>
            <a:r>
              <a:rPr b="1" lang="ko-KR">
                <a:solidFill>
                  <a:srgbClr val="1155CC"/>
                </a:solidFill>
              </a:rPr>
              <a:t> 인원수로의 변환 방법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109" name="Google Shape;109;ga0b7cbd16c_0_10"/>
          <p:cNvSpPr txBox="1"/>
          <p:nvPr/>
        </p:nvSpPr>
        <p:spPr>
          <a:xfrm>
            <a:off x="7068100" y="3282375"/>
            <a:ext cx="4323300" cy="15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“</a:t>
            </a:r>
            <a:r>
              <a:rPr b="1" lang="ko-KR"/>
              <a:t>본 고안은 소정의 검출면적을 설정하고, 설정된 면적을 합당한 검출범위를 갖도록 비접촉식 센서를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A-D의 4면에 설치하고, 4면의 센서 동작을 확인하여 4면의 센서가 모두 온 되었다면 부하가 설정된 소정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의 면적을 점유한 것으로 판단하여 추가 탑승이 불가한 것으로 최종 결론을 내린다.”</a:t>
            </a:r>
            <a:endParaRPr b="1"/>
          </a:p>
        </p:txBody>
      </p:sp>
      <p:sp>
        <p:nvSpPr>
          <p:cNvPr id="110" name="Google Shape;110;ga0b7cbd16c_0_10"/>
          <p:cNvSpPr txBox="1"/>
          <p:nvPr/>
        </p:nvSpPr>
        <p:spPr>
          <a:xfrm>
            <a:off x="7413400" y="4776550"/>
            <a:ext cx="363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Lee. J. 엘리베이터 제어 장치. 20-1998-0019736(1998), </a:t>
            </a:r>
            <a:r>
              <a:rPr lang="ko-KR" sz="1000">
                <a:solidFill>
                  <a:srgbClr val="646363"/>
                </a:solidFill>
              </a:rPr>
              <a:t>오티스 엘리베이터 유한회사</a:t>
            </a:r>
            <a:endParaRPr sz="1000"/>
          </a:p>
        </p:txBody>
      </p:sp>
      <p:pic>
        <p:nvPicPr>
          <p:cNvPr id="111" name="Google Shape;111;ga0b7cbd16c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572" y="960650"/>
            <a:ext cx="2690343" cy="2254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ga0b7cbd16c_0_10"/>
          <p:cNvGrpSpPr/>
          <p:nvPr/>
        </p:nvGrpSpPr>
        <p:grpSpPr>
          <a:xfrm>
            <a:off x="858072" y="1387025"/>
            <a:ext cx="2690343" cy="2254075"/>
            <a:chOff x="2042547" y="1321875"/>
            <a:chExt cx="2690343" cy="2254075"/>
          </a:xfrm>
        </p:grpSpPr>
        <p:pic>
          <p:nvPicPr>
            <p:cNvPr id="113" name="Google Shape;113;ga0b7cbd16c_0_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42547" y="1321875"/>
              <a:ext cx="2690343" cy="2254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ga0b7cbd16c_0_10"/>
            <p:cNvSpPr/>
            <p:nvPr/>
          </p:nvSpPr>
          <p:spPr>
            <a:xfrm>
              <a:off x="2677975" y="1982725"/>
              <a:ext cx="1407600" cy="95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잔여면</a:t>
              </a:r>
              <a:r>
                <a:rPr lang="ko-KR"/>
                <a:t>적 X</a:t>
              </a:r>
              <a:endParaRPr/>
            </a:p>
          </p:txBody>
        </p:sp>
      </p:grpSp>
      <p:sp>
        <p:nvSpPr>
          <p:cNvPr id="115" name="Google Shape;115;ga0b7cbd16c_0_10"/>
          <p:cNvSpPr/>
          <p:nvPr/>
        </p:nvSpPr>
        <p:spPr>
          <a:xfrm>
            <a:off x="3750875" y="2463375"/>
            <a:ext cx="266100" cy="24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a0b7cbd16c_0_10"/>
          <p:cNvSpPr/>
          <p:nvPr/>
        </p:nvSpPr>
        <p:spPr>
          <a:xfrm>
            <a:off x="4418275" y="2112375"/>
            <a:ext cx="1407600" cy="95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무정</a:t>
            </a:r>
            <a:r>
              <a:rPr lang="ko-KR"/>
              <a:t>차 운행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ae5e7ef51_0_56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개선사항 설명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9ae5e7ef51_0_56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9ae5e7ef51_0_56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9ae5e7ef51_0_56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9ae5e7ef51_0_56"/>
          <p:cNvSpPr txBox="1"/>
          <p:nvPr/>
        </p:nvSpPr>
        <p:spPr>
          <a:xfrm>
            <a:off x="987550" y="960650"/>
            <a:ext cx="38772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>
                <a:solidFill>
                  <a:schemeClr val="dk1"/>
                </a:solidFill>
              </a:rPr>
              <a:t>외부 혼잡도 설정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9ae5e7ef51_0_56"/>
          <p:cNvSpPr txBox="1"/>
          <p:nvPr/>
        </p:nvSpPr>
        <p:spPr>
          <a:xfrm>
            <a:off x="1296450" y="2037600"/>
            <a:ext cx="9599100" cy="278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ko-KR" sz="2400"/>
              <a:t>실제 사용처에서 특정 기간(1~2달) 사용하여 값을 구한 후 실사용</a:t>
            </a:r>
            <a:endParaRPr b="1" sz="2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ko-KR" sz="2400"/>
              <a:t>학교 데이터 이용(이용 트래픽 및 인원 데이터(CCTV))</a:t>
            </a:r>
            <a:endParaRPr b="1" sz="2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ko-KR" sz="2400"/>
              <a:t>시간 당 엘리베이터 호출 횟수에 매핑</a:t>
            </a:r>
            <a:endParaRPr b="1" sz="2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eg) 시간당 호출 횟수가 100회라면 호출마다 만원일 가능성이 큼</a:t>
            </a:r>
            <a:endParaRPr b="1" sz="2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      시간당 호출 횟수가 1회라면 호출마다 적은 인원이 사용할 가능성이 큼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2017-05-29T09:12:16Z</dcterms:created>
  <dc:creator>hyeran kang</dc:creator>
</cp:coreProperties>
</file>