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958">
          <p15:clr>
            <a:srgbClr val="A4A3A4"/>
          </p15:clr>
        </p15:guide>
        <p15:guide id="4" pos="574">
          <p15:clr>
            <a:srgbClr val="A4A3A4"/>
          </p15:clr>
        </p15:guide>
        <p15:guide id="5" pos="7151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gHFsCuoxG8dJRWILGnNhxgITXZ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87AAE9B-CFB7-4FCA-B906-487364121B57}">
  <a:tblStyle styleId="{D87AAE9B-CFB7-4FCA-B906-487364121B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  <p:guide pos="958" orient="horz"/>
        <p:guide pos="574"/>
        <p:guide pos="715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" name="Google Shape;1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235466920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a235466920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ga235466920_0_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235466920_0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a235466920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ga235466920_0_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9ae5e7ef5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g9ae5e7ef5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5766f311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a5766f311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a5766f3112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" name="Google Shape;2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8a9940ef08_0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" name="Google Shape;34;g8a9940ef08_0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9ae5e7ef51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g9ae5e7ef51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" name="Google Shape;41;g9ae5e7ef51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a235466920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" name="Google Shape;51;ga235466920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a235466920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ga235466920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ga235466920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235466920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a235466920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ga235466920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235466920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a235466920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ga235466920_0_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235466920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a235466920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ga235466920_0_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/>
          <p:nvPr/>
        </p:nvSpPr>
        <p:spPr>
          <a:xfrm rot="5400000">
            <a:off x="0" y="0"/>
            <a:ext cx="1080000" cy="1080000"/>
          </a:xfrm>
          <a:prstGeom prst="triangle">
            <a:avLst>
              <a:gd fmla="val 0" name="adj"/>
            </a:avLst>
          </a:prstGeom>
          <a:solidFill>
            <a:srgbClr val="00002F"/>
          </a:solidFill>
          <a:ln cap="flat" cmpd="sng" w="12700">
            <a:solidFill>
              <a:srgbClr val="5B3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1;p26"/>
          <p:cNvSpPr/>
          <p:nvPr/>
        </p:nvSpPr>
        <p:spPr>
          <a:xfrm rot="-5400000">
            <a:off x="11112000" y="5778000"/>
            <a:ext cx="1080000" cy="1080000"/>
          </a:xfrm>
          <a:prstGeom prst="triangle">
            <a:avLst>
              <a:gd fmla="val 0" name="adj"/>
            </a:avLst>
          </a:prstGeom>
          <a:solidFill>
            <a:srgbClr val="00002F"/>
          </a:solidFill>
          <a:ln cap="flat" cmpd="sng" w="12700">
            <a:solidFill>
              <a:srgbClr val="5B3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"/>
          <p:cNvSpPr txBox="1"/>
          <p:nvPr/>
        </p:nvSpPr>
        <p:spPr>
          <a:xfrm>
            <a:off x="936900" y="1851700"/>
            <a:ext cx="10318200" cy="17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ko-KR" sz="5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실시간 엘리베이터 </a:t>
            </a:r>
            <a:endParaRPr b="0" i="0" sz="5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ko-KR" sz="5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모니터링 및 추천 시스템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4186898" y="4302491"/>
            <a:ext cx="3818100" cy="391200"/>
          </a:xfrm>
          <a:prstGeom prst="rect">
            <a:avLst/>
          </a:prstGeom>
          <a:solidFill>
            <a:srgbClr val="8DBABD"/>
          </a:solidFill>
          <a:ln cap="flat" cmpd="sng" w="12700">
            <a:solidFill>
              <a:srgbClr val="8DBA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CS1415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235466920_0_49"/>
          <p:cNvSpPr txBox="1"/>
          <p:nvPr/>
        </p:nvSpPr>
        <p:spPr>
          <a:xfrm>
            <a:off x="1026525" y="437400"/>
            <a:ext cx="77715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>
                <a:solidFill>
                  <a:srgbClr val="00002F"/>
                </a:solidFill>
              </a:rPr>
              <a:t>프로젝트 추진 내용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a235466920_0_49"/>
          <p:cNvSpPr txBox="1"/>
          <p:nvPr/>
        </p:nvSpPr>
        <p:spPr>
          <a:xfrm>
            <a:off x="455532" y="498947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400">
                <a:solidFill>
                  <a:srgbClr val="00002F"/>
                </a:solidFill>
              </a:rPr>
              <a:t>2</a:t>
            </a: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a235466920_0_49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a235466920_0_49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00002F"/>
                </a:solidFill>
              </a:rPr>
              <a:t>Application</a:t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a235466920_0_49"/>
          <p:cNvSpPr txBox="1"/>
          <p:nvPr/>
        </p:nvSpPr>
        <p:spPr>
          <a:xfrm>
            <a:off x="1971400" y="1459050"/>
            <a:ext cx="8731500" cy="39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320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</a:rPr>
              <a:t> .</a:t>
            </a:r>
            <a:endParaRPr sz="2000">
              <a:solidFill>
                <a:schemeClr val="dk1"/>
              </a:solidFill>
            </a:endParaRPr>
          </a:p>
        </p:txBody>
      </p:sp>
      <p:grpSp>
        <p:nvGrpSpPr>
          <p:cNvPr id="125" name="Google Shape;125;ga235466920_0_49"/>
          <p:cNvGrpSpPr/>
          <p:nvPr/>
        </p:nvGrpSpPr>
        <p:grpSpPr>
          <a:xfrm>
            <a:off x="2657850" y="5367525"/>
            <a:ext cx="6876300" cy="1399100"/>
            <a:chOff x="2657850" y="5367525"/>
            <a:chExt cx="6876300" cy="1399100"/>
          </a:xfrm>
        </p:grpSpPr>
        <p:sp>
          <p:nvSpPr>
            <p:cNvPr id="126" name="Google Shape;126;ga235466920_0_49"/>
            <p:cNvSpPr/>
            <p:nvPr/>
          </p:nvSpPr>
          <p:spPr>
            <a:xfrm>
              <a:off x="2977950" y="5367525"/>
              <a:ext cx="6236100" cy="54900"/>
            </a:xfrm>
            <a:prstGeom prst="rect">
              <a:avLst/>
            </a:prstGeom>
            <a:solidFill>
              <a:srgbClr val="6FA8DC"/>
            </a:solidFill>
            <a:ln cap="flat" cmpd="sng" w="9525">
              <a:solidFill>
                <a:srgbClr val="6D9E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ga235466920_0_49"/>
            <p:cNvSpPr txBox="1"/>
            <p:nvPr/>
          </p:nvSpPr>
          <p:spPr>
            <a:xfrm>
              <a:off x="2657850" y="5532125"/>
              <a:ext cx="6876300" cy="123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ko-KR" sz="1200">
                  <a:solidFill>
                    <a:schemeClr val="dk1"/>
                  </a:solidFill>
                </a:rPr>
                <a:t>사용자가 내/외부 혼잡도 기준으로 어플리케이션 단에서 예상 도착 시간, 내부 인원을 제공</a:t>
              </a:r>
              <a:endParaRPr b="1" sz="1200"/>
            </a:p>
          </p:txBody>
        </p:sp>
      </p:grpSp>
      <p:pic>
        <p:nvPicPr>
          <p:cNvPr id="128" name="Google Shape;128;ga235466920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6350" y="1161537"/>
            <a:ext cx="2030900" cy="4066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a235466920_0_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3150" y="1161524"/>
            <a:ext cx="2030900" cy="402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235466920_0_58"/>
          <p:cNvSpPr txBox="1"/>
          <p:nvPr/>
        </p:nvSpPr>
        <p:spPr>
          <a:xfrm>
            <a:off x="1026525" y="437400"/>
            <a:ext cx="77715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>
                <a:solidFill>
                  <a:srgbClr val="00002F"/>
                </a:solidFill>
              </a:rPr>
              <a:t>프로젝트 추진 내용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a235466920_0_58"/>
          <p:cNvSpPr txBox="1"/>
          <p:nvPr/>
        </p:nvSpPr>
        <p:spPr>
          <a:xfrm>
            <a:off x="455532" y="498947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400">
                <a:solidFill>
                  <a:srgbClr val="00002F"/>
                </a:solidFill>
              </a:rPr>
              <a:t>2</a:t>
            </a: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a235466920_0_58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a235466920_0_58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00002F"/>
                </a:solidFill>
              </a:rPr>
              <a:t>Workflow</a:t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ga235466920_0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7725" y="1440777"/>
            <a:ext cx="4836700" cy="467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ae5e7ef51_0_0"/>
          <p:cNvSpPr txBox="1"/>
          <p:nvPr/>
        </p:nvSpPr>
        <p:spPr>
          <a:xfrm>
            <a:off x="4000500" y="2472873"/>
            <a:ext cx="4200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ko-KR" sz="4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4400">
                <a:solidFill>
                  <a:srgbClr val="00002F"/>
                </a:solidFill>
              </a:rPr>
              <a:t>3</a:t>
            </a:r>
            <a:endParaRPr b="0" i="0" sz="4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9ae5e7ef51_0_0"/>
          <p:cNvSpPr/>
          <p:nvPr/>
        </p:nvSpPr>
        <p:spPr>
          <a:xfrm>
            <a:off x="4000499" y="3169741"/>
            <a:ext cx="4200000" cy="473400"/>
          </a:xfrm>
          <a:prstGeom prst="rect">
            <a:avLst/>
          </a:prstGeom>
          <a:solidFill>
            <a:srgbClr val="8DBABD"/>
          </a:solidFill>
          <a:ln cap="flat" cmpd="sng" w="12700">
            <a:solidFill>
              <a:srgbClr val="8DBA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lt1"/>
                </a:solidFill>
              </a:rPr>
              <a:t>기대 효과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5766f3112_0_0"/>
          <p:cNvSpPr txBox="1"/>
          <p:nvPr/>
        </p:nvSpPr>
        <p:spPr>
          <a:xfrm>
            <a:off x="1026525" y="437400"/>
            <a:ext cx="7485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ko-KR" sz="3200">
                <a:solidFill>
                  <a:srgbClr val="00002F"/>
                </a:solidFill>
              </a:rPr>
              <a:t>기대 효과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a5766f3112_0_0"/>
          <p:cNvSpPr txBox="1"/>
          <p:nvPr/>
        </p:nvSpPr>
        <p:spPr>
          <a:xfrm>
            <a:off x="455532" y="498947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400">
                <a:solidFill>
                  <a:srgbClr val="00002F"/>
                </a:solidFill>
              </a:rPr>
              <a:t>3</a:t>
            </a: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a5766f3112_0_0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a5766f3112_0_0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a5766f3112_0_0"/>
          <p:cNvSpPr txBox="1"/>
          <p:nvPr/>
        </p:nvSpPr>
        <p:spPr>
          <a:xfrm>
            <a:off x="987550" y="960650"/>
            <a:ext cx="42498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a5766f3112_0_0"/>
          <p:cNvSpPr txBox="1"/>
          <p:nvPr/>
        </p:nvSpPr>
        <p:spPr>
          <a:xfrm>
            <a:off x="1328250" y="1808800"/>
            <a:ext cx="95355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2000"/>
              <a:t>엘리베이터 사용자에게 대기 시간 및 혼잡도를 알려주어 효율적인 엘리베이터 선택을 유도한다. </a:t>
            </a:r>
            <a:br>
              <a:rPr b="1" lang="ko-KR" sz="2000"/>
            </a:br>
            <a:br>
              <a:rPr b="1" lang="ko-KR" sz="2000"/>
            </a:br>
            <a:r>
              <a:rPr b="1" lang="ko-KR" sz="2000"/>
              <a:t>결과적으로 기존 엘리베이터 사용자들이 비효율적인 엘리베이터 탑승으로 인해 낭비되었던 시간을 줄여주어 사용자의 편의성을 개선하였다.</a:t>
            </a:r>
            <a:endParaRPr b="1" sz="2000"/>
          </a:p>
          <a:p>
            <a:pPr indent="0" lvl="0" marL="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/>
        </p:nvSpPr>
        <p:spPr>
          <a:xfrm>
            <a:off x="1606056" y="2402301"/>
            <a:ext cx="2012100" cy="18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/>
              <a:buNone/>
            </a:pPr>
            <a:r>
              <a:rPr b="1" i="0" lang="ko-KR" sz="115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i="0" sz="115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1606039" y="4264400"/>
            <a:ext cx="22017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/>
              <a:t>프로젝트 개요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 txBox="1"/>
          <p:nvPr/>
        </p:nvSpPr>
        <p:spPr>
          <a:xfrm>
            <a:off x="4929119" y="2402301"/>
            <a:ext cx="2012100" cy="18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/>
              <a:buNone/>
            </a:pPr>
            <a:r>
              <a:rPr b="1" i="0" lang="ko-KR" sz="115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i="0" sz="115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7532950" y="4264400"/>
            <a:ext cx="34506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/>
              <a:t>기대 효과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"/>
          <p:cNvSpPr txBox="1"/>
          <p:nvPr/>
        </p:nvSpPr>
        <p:spPr>
          <a:xfrm>
            <a:off x="4819352" y="658450"/>
            <a:ext cx="2553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b="0" i="0" sz="32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" name="Google Shape;29;p3"/>
          <p:cNvCxnSpPr/>
          <p:nvPr/>
        </p:nvCxnSpPr>
        <p:spPr>
          <a:xfrm>
            <a:off x="5014614" y="1243148"/>
            <a:ext cx="2160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" name="Google Shape;30;p3"/>
          <p:cNvSpPr txBox="1"/>
          <p:nvPr/>
        </p:nvSpPr>
        <p:spPr>
          <a:xfrm>
            <a:off x="8252206" y="2402301"/>
            <a:ext cx="2012100" cy="18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/>
              <a:buNone/>
            </a:pPr>
            <a:r>
              <a:rPr b="1" i="0" lang="ko-KR" sz="115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ko-KR" sz="11500">
                <a:solidFill>
                  <a:srgbClr val="00002F"/>
                </a:solidFill>
              </a:rPr>
              <a:t>3</a:t>
            </a:r>
            <a:endParaRPr b="1" i="0" sz="115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4834314" y="4264400"/>
            <a:ext cx="22017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/>
              <a:t>프로젝트 추진 내용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8a9940ef08_0_70"/>
          <p:cNvSpPr txBox="1"/>
          <p:nvPr/>
        </p:nvSpPr>
        <p:spPr>
          <a:xfrm>
            <a:off x="4000500" y="2472873"/>
            <a:ext cx="4200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ko-KR" sz="4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4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g8a9940ef08_0_70"/>
          <p:cNvSpPr/>
          <p:nvPr/>
        </p:nvSpPr>
        <p:spPr>
          <a:xfrm>
            <a:off x="4000499" y="3192291"/>
            <a:ext cx="4200000" cy="473400"/>
          </a:xfrm>
          <a:prstGeom prst="rect">
            <a:avLst/>
          </a:prstGeom>
          <a:solidFill>
            <a:srgbClr val="8DBABD"/>
          </a:solidFill>
          <a:ln cap="flat" cmpd="sng" w="12700">
            <a:solidFill>
              <a:srgbClr val="8DBA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lt1"/>
                </a:solidFill>
              </a:rPr>
              <a:t>프로젝트 개요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9ae5e7ef51_0_10"/>
          <p:cNvSpPr txBox="1"/>
          <p:nvPr/>
        </p:nvSpPr>
        <p:spPr>
          <a:xfrm>
            <a:off x="1026525" y="437400"/>
            <a:ext cx="77715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>
                <a:solidFill>
                  <a:srgbClr val="00002F"/>
                </a:solidFill>
              </a:rPr>
              <a:t>프로젝트 개요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g9ae5e7ef51_0_10"/>
          <p:cNvSpPr txBox="1"/>
          <p:nvPr/>
        </p:nvSpPr>
        <p:spPr>
          <a:xfrm>
            <a:off x="455532" y="498947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01.</a:t>
            </a:r>
            <a:endParaRPr b="0" i="0" sz="2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g9ae5e7ef51_0_10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g9ae5e7ef51_0_10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g9ae5e7ef51_0_10"/>
          <p:cNvSpPr txBox="1"/>
          <p:nvPr/>
        </p:nvSpPr>
        <p:spPr>
          <a:xfrm>
            <a:off x="1730300" y="1490725"/>
            <a:ext cx="8731500" cy="39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</a:rPr>
              <a:t>20세기 말부터 현재까지도 엘리베이터의 설치량 및 사용량은 꾸준히 증가하고 있다. 건물이 더욱 높아지고 엘리베이터가 분산됨에 따라 같은 목적지를 가지고 있다고 하더라도 어떤 엘리베이터를 타는지에 따라 도착 시간이 천차만별이다. 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</a:rPr>
              <a:t> 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</a:rPr>
              <a:t>특정 건물 내의 분산된 각 엘리베이터에 대한 혼잡도 및 예상 대기 시간을 제공해줌으로써 사용자에게 효율적인 엘리베이터 선택을 유도할 수 있다.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48" name="Google Shape;48;g9ae5e7ef51_0_10"/>
          <p:cNvSpPr/>
          <p:nvPr/>
        </p:nvSpPr>
        <p:spPr>
          <a:xfrm>
            <a:off x="5687600" y="3040575"/>
            <a:ext cx="816900" cy="58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a235466920_0_6"/>
          <p:cNvSpPr txBox="1"/>
          <p:nvPr/>
        </p:nvSpPr>
        <p:spPr>
          <a:xfrm>
            <a:off x="4000500" y="2472873"/>
            <a:ext cx="4200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ko-KR" sz="4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4400">
                <a:solidFill>
                  <a:srgbClr val="00002F"/>
                </a:solidFill>
              </a:rPr>
              <a:t>2</a:t>
            </a:r>
            <a:endParaRPr b="0" i="0" sz="4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ga235466920_0_6"/>
          <p:cNvSpPr/>
          <p:nvPr/>
        </p:nvSpPr>
        <p:spPr>
          <a:xfrm>
            <a:off x="4000499" y="3192291"/>
            <a:ext cx="4200000" cy="473400"/>
          </a:xfrm>
          <a:prstGeom prst="rect">
            <a:avLst/>
          </a:prstGeom>
          <a:solidFill>
            <a:srgbClr val="8DBABD"/>
          </a:solidFill>
          <a:ln cap="flat" cmpd="sng" w="12700">
            <a:solidFill>
              <a:srgbClr val="8DBA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lt1"/>
                </a:solidFill>
              </a:rPr>
              <a:t>프로젝트 추진 내용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a235466920_0_11"/>
          <p:cNvSpPr txBox="1"/>
          <p:nvPr/>
        </p:nvSpPr>
        <p:spPr>
          <a:xfrm>
            <a:off x="1026525" y="437400"/>
            <a:ext cx="77715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>
                <a:solidFill>
                  <a:srgbClr val="00002F"/>
                </a:solidFill>
              </a:rPr>
              <a:t>프로젝트 추진 내용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a235466920_0_11"/>
          <p:cNvSpPr txBox="1"/>
          <p:nvPr/>
        </p:nvSpPr>
        <p:spPr>
          <a:xfrm>
            <a:off x="455532" y="498947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400">
                <a:solidFill>
                  <a:srgbClr val="00002F"/>
                </a:solidFill>
              </a:rPr>
              <a:t>2</a:t>
            </a: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ga235466920_0_11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a235466920_0_11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00002F"/>
                </a:solidFill>
              </a:rPr>
              <a:t>CCTV 출입 인원 계수</a:t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a235466920_0_11"/>
          <p:cNvSpPr txBox="1"/>
          <p:nvPr/>
        </p:nvSpPr>
        <p:spPr>
          <a:xfrm>
            <a:off x="1730300" y="1490725"/>
            <a:ext cx="8731500" cy="39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grpSp>
        <p:nvGrpSpPr>
          <p:cNvPr id="65" name="Google Shape;65;ga235466920_0_11"/>
          <p:cNvGrpSpPr/>
          <p:nvPr/>
        </p:nvGrpSpPr>
        <p:grpSpPr>
          <a:xfrm>
            <a:off x="2657850" y="5367525"/>
            <a:ext cx="6876300" cy="1399100"/>
            <a:chOff x="2657850" y="5367525"/>
            <a:chExt cx="6876300" cy="1399100"/>
          </a:xfrm>
        </p:grpSpPr>
        <p:sp>
          <p:nvSpPr>
            <p:cNvPr id="66" name="Google Shape;66;ga235466920_0_11"/>
            <p:cNvSpPr/>
            <p:nvPr/>
          </p:nvSpPr>
          <p:spPr>
            <a:xfrm>
              <a:off x="2977950" y="5367525"/>
              <a:ext cx="6236100" cy="54900"/>
            </a:xfrm>
            <a:prstGeom prst="rect">
              <a:avLst/>
            </a:prstGeom>
            <a:solidFill>
              <a:srgbClr val="6FA8DC"/>
            </a:solidFill>
            <a:ln cap="flat" cmpd="sng" w="9525">
              <a:solidFill>
                <a:srgbClr val="6D9E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ga235466920_0_11"/>
            <p:cNvSpPr txBox="1"/>
            <p:nvPr/>
          </p:nvSpPr>
          <p:spPr>
            <a:xfrm>
              <a:off x="2657850" y="5532125"/>
              <a:ext cx="6876300" cy="123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ko-KR" sz="1200">
                  <a:solidFill>
                    <a:schemeClr val="dk1"/>
                  </a:solidFill>
                </a:rPr>
                <a:t>엘리베이터 내부의 CCTV 영상 데이터를 활용하여 실시간으로 출입 인원을 계수 </a:t>
              </a:r>
              <a:br>
                <a:rPr b="1" lang="ko-KR" sz="1200">
                  <a:solidFill>
                    <a:schemeClr val="dk1"/>
                  </a:solidFill>
                </a:rPr>
              </a:br>
              <a:r>
                <a:rPr b="1" lang="ko-KR" sz="1200">
                  <a:solidFill>
                    <a:schemeClr val="dk1"/>
                  </a:solidFill>
                </a:rPr>
                <a:t>각 인원에 id를 부여하여 인덱싱</a:t>
              </a:r>
              <a:endParaRPr b="1" sz="1600">
                <a:solidFill>
                  <a:srgbClr val="FF9900"/>
                </a:solidFill>
              </a:endParaRPr>
            </a:p>
          </p:txBody>
        </p:sp>
      </p:grpSp>
      <p:pic>
        <p:nvPicPr>
          <p:cNvPr id="68" name="Google Shape;68;ga235466920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747" y="2141272"/>
            <a:ext cx="3696050" cy="210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ga235466920_0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3200" y="2136325"/>
            <a:ext cx="3696050" cy="21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ga235466920_0_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68650" y="2133337"/>
            <a:ext cx="3696049" cy="2122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235466920_0_22"/>
          <p:cNvSpPr txBox="1"/>
          <p:nvPr/>
        </p:nvSpPr>
        <p:spPr>
          <a:xfrm>
            <a:off x="1026525" y="437400"/>
            <a:ext cx="77715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>
                <a:solidFill>
                  <a:srgbClr val="00002F"/>
                </a:solidFill>
              </a:rPr>
              <a:t>프로젝트 추진 내용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ga235466920_0_22"/>
          <p:cNvSpPr txBox="1"/>
          <p:nvPr/>
        </p:nvSpPr>
        <p:spPr>
          <a:xfrm>
            <a:off x="455532" y="498947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400">
                <a:solidFill>
                  <a:srgbClr val="00002F"/>
                </a:solidFill>
              </a:rPr>
              <a:t>2</a:t>
            </a: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a235466920_0_22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a235466920_0_22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00002F"/>
                </a:solidFill>
              </a:rPr>
              <a:t>내부 혼잡도 계산</a:t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ga235466920_0_22"/>
          <p:cNvSpPr txBox="1"/>
          <p:nvPr/>
        </p:nvSpPr>
        <p:spPr>
          <a:xfrm>
            <a:off x="1783875" y="1459050"/>
            <a:ext cx="8731500" cy="39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320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</a:rPr>
              <a:t> .</a:t>
            </a:r>
            <a:endParaRPr sz="2000">
              <a:solidFill>
                <a:schemeClr val="dk1"/>
              </a:solidFill>
            </a:endParaRPr>
          </a:p>
        </p:txBody>
      </p:sp>
      <p:grpSp>
        <p:nvGrpSpPr>
          <p:cNvPr id="81" name="Google Shape;81;ga235466920_0_22"/>
          <p:cNvGrpSpPr/>
          <p:nvPr/>
        </p:nvGrpSpPr>
        <p:grpSpPr>
          <a:xfrm>
            <a:off x="2657850" y="5367525"/>
            <a:ext cx="6876300" cy="1399100"/>
            <a:chOff x="2657850" y="5367525"/>
            <a:chExt cx="6876300" cy="1399100"/>
          </a:xfrm>
        </p:grpSpPr>
        <p:sp>
          <p:nvSpPr>
            <p:cNvPr id="82" name="Google Shape;82;ga235466920_0_22"/>
            <p:cNvSpPr/>
            <p:nvPr/>
          </p:nvSpPr>
          <p:spPr>
            <a:xfrm>
              <a:off x="2977950" y="5367525"/>
              <a:ext cx="6236100" cy="54900"/>
            </a:xfrm>
            <a:prstGeom prst="rect">
              <a:avLst/>
            </a:prstGeom>
            <a:solidFill>
              <a:srgbClr val="6FA8DC"/>
            </a:solidFill>
            <a:ln cap="flat" cmpd="sng" w="9525">
              <a:solidFill>
                <a:srgbClr val="6D9E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ga235466920_0_22"/>
            <p:cNvSpPr txBox="1"/>
            <p:nvPr/>
          </p:nvSpPr>
          <p:spPr>
            <a:xfrm>
              <a:off x="2657850" y="5532125"/>
              <a:ext cx="6876300" cy="123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ko-KR" sz="1200"/>
                <a:t>엘리베이터 내부 출입 인원에 따라서 내부 혼잡도를 계산</a:t>
              </a:r>
              <a:br>
                <a:rPr b="1" lang="ko-KR" sz="1200"/>
              </a:br>
              <a:r>
                <a:rPr b="1" lang="ko-KR" sz="1200"/>
                <a:t> 엘리베이터가 이동하며 인원이 타고 내릴 때 마다 남은 인원의 하차 예측 확률을 계속해서 재설정</a:t>
              </a:r>
              <a:endParaRPr b="1" sz="1200"/>
            </a:p>
          </p:txBody>
        </p:sp>
      </p:grpSp>
      <p:pic>
        <p:nvPicPr>
          <p:cNvPr id="84" name="Google Shape;84;ga235466920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3123" y="1542763"/>
            <a:ext cx="4817674" cy="124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ga235466920_0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3775" y="2940275"/>
            <a:ext cx="3820393" cy="139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ga235466920_0_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66550" y="2071450"/>
            <a:ext cx="3052550" cy="17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235466920_0_31"/>
          <p:cNvSpPr txBox="1"/>
          <p:nvPr/>
        </p:nvSpPr>
        <p:spPr>
          <a:xfrm>
            <a:off x="1026525" y="437400"/>
            <a:ext cx="77715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>
                <a:solidFill>
                  <a:srgbClr val="00002F"/>
                </a:solidFill>
              </a:rPr>
              <a:t>프로젝트 추진 내용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a235466920_0_31"/>
          <p:cNvSpPr txBox="1"/>
          <p:nvPr/>
        </p:nvSpPr>
        <p:spPr>
          <a:xfrm>
            <a:off x="455532" y="498947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400">
                <a:solidFill>
                  <a:srgbClr val="00002F"/>
                </a:solidFill>
              </a:rPr>
              <a:t>2</a:t>
            </a: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a235466920_0_31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a235466920_0_31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00002F"/>
                </a:solidFill>
              </a:rPr>
              <a:t>외부 혼잡도 계산</a:t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a235466920_0_31"/>
          <p:cNvSpPr txBox="1"/>
          <p:nvPr/>
        </p:nvSpPr>
        <p:spPr>
          <a:xfrm>
            <a:off x="1730300" y="1490725"/>
            <a:ext cx="8731500" cy="39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grpSp>
        <p:nvGrpSpPr>
          <p:cNvPr id="97" name="Google Shape;97;ga235466920_0_31"/>
          <p:cNvGrpSpPr/>
          <p:nvPr/>
        </p:nvGrpSpPr>
        <p:grpSpPr>
          <a:xfrm>
            <a:off x="2657850" y="5367525"/>
            <a:ext cx="6876300" cy="1399100"/>
            <a:chOff x="2657850" y="5367525"/>
            <a:chExt cx="6876300" cy="1399100"/>
          </a:xfrm>
        </p:grpSpPr>
        <p:sp>
          <p:nvSpPr>
            <p:cNvPr id="98" name="Google Shape;98;ga235466920_0_31"/>
            <p:cNvSpPr/>
            <p:nvPr/>
          </p:nvSpPr>
          <p:spPr>
            <a:xfrm>
              <a:off x="2977950" y="5367525"/>
              <a:ext cx="6236100" cy="54900"/>
            </a:xfrm>
            <a:prstGeom prst="rect">
              <a:avLst/>
            </a:prstGeom>
            <a:solidFill>
              <a:srgbClr val="6FA8DC"/>
            </a:solidFill>
            <a:ln cap="flat" cmpd="sng" w="9525">
              <a:solidFill>
                <a:srgbClr val="6D9E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ga235466920_0_31"/>
            <p:cNvSpPr txBox="1"/>
            <p:nvPr/>
          </p:nvSpPr>
          <p:spPr>
            <a:xfrm>
              <a:off x="2657850" y="5532125"/>
              <a:ext cx="6876300" cy="123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ko-KR" sz="1200">
                  <a:solidFill>
                    <a:schemeClr val="dk1"/>
                  </a:solidFill>
                </a:rPr>
                <a:t>특정 시간대의 특정 층에서 몇 명의 인원이 호출 요청을 이루고 탑승을 하는 지에 대한 과거의 데이터의 축적을 활용하여 Lookup table 을 만들어주어 예상 대기 시간 제공에 활용</a:t>
              </a:r>
              <a:endParaRPr b="1" sz="1200"/>
            </a:p>
          </p:txBody>
        </p:sp>
      </p:grpSp>
      <p:graphicFrame>
        <p:nvGraphicFramePr>
          <p:cNvPr id="100" name="Google Shape;100;ga235466920_0_31"/>
          <p:cNvGraphicFramePr/>
          <p:nvPr/>
        </p:nvGraphicFramePr>
        <p:xfrm>
          <a:off x="1026513" y="221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{D87AAE9B-CFB7-4FCA-B906-487364121B57}</a:tableStyleId>
              </a:tblPr>
              <a:tblGrid>
                <a:gridCol w="1076300"/>
                <a:gridCol w="1048925"/>
                <a:gridCol w="910850"/>
                <a:gridCol w="910850"/>
                <a:gridCol w="910850"/>
                <a:gridCol w="910850"/>
                <a:gridCol w="910850"/>
                <a:gridCol w="910850"/>
                <a:gridCol w="910850"/>
                <a:gridCol w="910850"/>
                <a:gridCol w="910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시간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1층 탑승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2층 탑승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3층 탑승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4층 탑승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5층 탑승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5층 하차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4층 하차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3층 하차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2층 하차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1층 하차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8시 ~ 9시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13.2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0.1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0.1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2.3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5.2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3.1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4.5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0.1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9시~10시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5.3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0.1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0.7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1.3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10시~11시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2.3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4.3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6.5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4.3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3.2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1.1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0.7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0.8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1.7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1.4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11시~12시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3.2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7.5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7.8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10.2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6.3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0.7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0.8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12.4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235466920_0_40"/>
          <p:cNvSpPr txBox="1"/>
          <p:nvPr/>
        </p:nvSpPr>
        <p:spPr>
          <a:xfrm>
            <a:off x="1026525" y="437400"/>
            <a:ext cx="77715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>
                <a:solidFill>
                  <a:srgbClr val="00002F"/>
                </a:solidFill>
              </a:rPr>
              <a:t>프로젝트 추진 내용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a235466920_0_40"/>
          <p:cNvSpPr txBox="1"/>
          <p:nvPr/>
        </p:nvSpPr>
        <p:spPr>
          <a:xfrm>
            <a:off x="455532" y="498947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400">
                <a:solidFill>
                  <a:srgbClr val="00002F"/>
                </a:solidFill>
              </a:rPr>
              <a:t>2</a:t>
            </a: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a235466920_0_40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a235466920_0_40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00002F"/>
                </a:solidFill>
              </a:rPr>
              <a:t>Simulator</a:t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a235466920_0_40"/>
          <p:cNvSpPr txBox="1"/>
          <p:nvPr/>
        </p:nvSpPr>
        <p:spPr>
          <a:xfrm>
            <a:off x="1730300" y="1490725"/>
            <a:ext cx="8731500" cy="39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grpSp>
        <p:nvGrpSpPr>
          <p:cNvPr id="111" name="Google Shape;111;ga235466920_0_40"/>
          <p:cNvGrpSpPr/>
          <p:nvPr/>
        </p:nvGrpSpPr>
        <p:grpSpPr>
          <a:xfrm>
            <a:off x="2657850" y="5367525"/>
            <a:ext cx="6876300" cy="1399100"/>
            <a:chOff x="2657850" y="5367525"/>
            <a:chExt cx="6876300" cy="1399100"/>
          </a:xfrm>
        </p:grpSpPr>
        <p:sp>
          <p:nvSpPr>
            <p:cNvPr id="112" name="Google Shape;112;ga235466920_0_40"/>
            <p:cNvSpPr/>
            <p:nvPr/>
          </p:nvSpPr>
          <p:spPr>
            <a:xfrm>
              <a:off x="2977950" y="5367525"/>
              <a:ext cx="6236100" cy="54900"/>
            </a:xfrm>
            <a:prstGeom prst="rect">
              <a:avLst/>
            </a:prstGeom>
            <a:solidFill>
              <a:srgbClr val="6FA8DC"/>
            </a:solidFill>
            <a:ln cap="flat" cmpd="sng" w="9525">
              <a:solidFill>
                <a:srgbClr val="6D9E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ga235466920_0_40"/>
            <p:cNvSpPr txBox="1"/>
            <p:nvPr/>
          </p:nvSpPr>
          <p:spPr>
            <a:xfrm>
              <a:off x="2657850" y="5532125"/>
              <a:ext cx="6876300" cy="123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ko-KR" sz="1200">
                  <a:solidFill>
                    <a:schemeClr val="dk1"/>
                  </a:solidFill>
                </a:rPr>
                <a:t>엘리베이터의 현 위치와 외부 호출에 대한 정보를 실시간으로 출력할 수 있는 시뮬레이터 구현</a:t>
              </a:r>
              <a:br>
                <a:rPr b="1" lang="ko-KR" sz="1200">
                  <a:solidFill>
                    <a:schemeClr val="dk1"/>
                  </a:solidFill>
                </a:rPr>
              </a:br>
              <a:r>
                <a:rPr b="1" lang="ko-KR" sz="1200">
                  <a:solidFill>
                    <a:schemeClr val="dk1"/>
                  </a:solidFill>
                </a:rPr>
                <a:t>내부/외부 혼잡도를 시뮬레이터에 적용 </a:t>
              </a:r>
              <a:endParaRPr b="1" sz="1200"/>
            </a:p>
          </p:txBody>
        </p:sp>
      </p:grpSp>
      <p:pic>
        <p:nvPicPr>
          <p:cNvPr id="114" name="Google Shape;114;ga235466920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7062" y="1534687"/>
            <a:ext cx="5857876" cy="3320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2017-05-29T09:12:16Z</dcterms:created>
  <dc:creator>hyeran kang</dc:creator>
</cp:coreProperties>
</file>