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86" r:id="rId4"/>
    <p:sldId id="289" r:id="rId5"/>
    <p:sldId id="310" r:id="rId6"/>
    <p:sldId id="301" r:id="rId7"/>
    <p:sldId id="311" r:id="rId8"/>
    <p:sldId id="312" r:id="rId9"/>
    <p:sldId id="297" r:id="rId10"/>
    <p:sldId id="298" r:id="rId11"/>
    <p:sldId id="307" r:id="rId12"/>
    <p:sldId id="308" r:id="rId13"/>
    <p:sldId id="309" r:id="rId14"/>
    <p:sldId id="299" r:id="rId15"/>
    <p:sldId id="313" r:id="rId16"/>
    <p:sldId id="290" r:id="rId17"/>
    <p:sldId id="279" r:id="rId18"/>
    <p:sldId id="281" r:id="rId19"/>
    <p:sldId id="282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수정" initials="최수" lastIdx="1" clrIdx="0">
    <p:extLst>
      <p:ext uri="{19B8F6BF-5375-455C-9EA6-DF929625EA0E}">
        <p15:presenceInfo xmlns:p15="http://schemas.microsoft.com/office/powerpoint/2012/main" userId="efc0f4de6aeb60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4B4D"/>
    <a:srgbClr val="B24C5F"/>
    <a:srgbClr val="563E54"/>
    <a:srgbClr val="363750"/>
    <a:srgbClr val="223553"/>
    <a:srgbClr val="1E3652"/>
    <a:srgbClr val="E6E6E6"/>
    <a:srgbClr val="6C4158"/>
    <a:srgbClr val="9B4657"/>
    <a:srgbClr val="A04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68082" autoAdjust="0"/>
  </p:normalViewPr>
  <p:slideViewPr>
    <p:cSldViewPr>
      <p:cViewPr varScale="1">
        <p:scale>
          <a:sx n="53" d="100"/>
          <a:sy n="53" d="100"/>
        </p:scale>
        <p:origin x="432" y="62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2020-06-22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41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역할 분담입니다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김규리 팀원은 코끼리 충돌 시 점수 증가 오류를 수정하고</a:t>
            </a:r>
            <a:r>
              <a:rPr lang="en-US" altLang="ko-KR" dirty="0"/>
              <a:t>, </a:t>
            </a:r>
            <a:r>
              <a:rPr lang="ko-KR" altLang="en-US" dirty="0"/>
              <a:t>이미지 파일 생성 및 사이즈를 조절했습니다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타이틀을 수정하고</a:t>
            </a:r>
            <a:r>
              <a:rPr lang="en-US" altLang="ko-KR" dirty="0"/>
              <a:t>, instruction</a:t>
            </a:r>
            <a:r>
              <a:rPr lang="ko-KR" altLang="en-US" dirty="0"/>
              <a:t>부분과 목숨 개수를 추가했습니다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레벨업</a:t>
            </a:r>
            <a:r>
              <a:rPr lang="ko-KR" altLang="en-US" dirty="0"/>
              <a:t> 부분을 맡았습니다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송승민 팀원은 보상 아이템 부분을 담담하고</a:t>
            </a:r>
            <a:r>
              <a:rPr lang="en-US" altLang="ko-KR" dirty="0"/>
              <a:t>, </a:t>
            </a:r>
            <a:r>
              <a:rPr lang="ko-KR" altLang="en-US" dirty="0"/>
              <a:t>게임 배경의 목숨 아이템 이미지를 연결했습니다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최수정 팀원은 공격 대상</a:t>
            </a:r>
            <a:r>
              <a:rPr lang="en-US" altLang="ko-KR" dirty="0"/>
              <a:t>, </a:t>
            </a:r>
            <a:r>
              <a:rPr lang="ko-KR" altLang="en-US" dirty="0"/>
              <a:t>주체 수단을 변경하고</a:t>
            </a:r>
            <a:r>
              <a:rPr lang="en-US" altLang="ko-KR" dirty="0"/>
              <a:t>, </a:t>
            </a:r>
            <a:r>
              <a:rPr lang="ko-KR" altLang="en-US" dirty="0"/>
              <a:t>총알 위치를 수정했습니다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종료 조건을 변경하고 </a:t>
            </a:r>
            <a:r>
              <a:rPr lang="ko-KR" altLang="en-US" dirty="0" err="1"/>
              <a:t>레벨별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파일을 추가했습니다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장애물의 이동 반경과 이동 방향을 변경하고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장애물의 레이저를 제거하고</a:t>
            </a:r>
            <a:r>
              <a:rPr lang="en-US" altLang="ko-KR" dirty="0"/>
              <a:t>, </a:t>
            </a:r>
            <a:r>
              <a:rPr lang="ko-KR" altLang="en-US" dirty="0"/>
              <a:t>빅토리 오류를 수정했습니다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01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2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개선사항을 말씀드리겠습니다</a:t>
            </a:r>
            <a:r>
              <a:rPr lang="en-US" altLang="ko-KR" dirty="0"/>
              <a:t>. </a:t>
            </a:r>
            <a:r>
              <a:rPr lang="ko-KR" altLang="en-US" dirty="0"/>
              <a:t>이것은 제안서에 작성한 </a:t>
            </a:r>
            <a:r>
              <a:rPr lang="ko-KR" altLang="en-US" dirty="0" err="1"/>
              <a:t>개선사항입니다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오픈소스를 바꾸면서</a:t>
            </a:r>
            <a:r>
              <a:rPr lang="en-US" altLang="ko-KR" dirty="0"/>
              <a:t>, </a:t>
            </a:r>
            <a:r>
              <a:rPr lang="ko-KR" altLang="en-US" dirty="0"/>
              <a:t>개선 사항에 변동 및 추가가 발생했습니다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92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이것이 실제 개선된 사항입니다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10</a:t>
            </a:r>
            <a:r>
              <a:rPr lang="ko-KR" altLang="en-US" dirty="0"/>
              <a:t>번은 제안서에서 계획한 사항입니다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8</a:t>
            </a:r>
            <a:r>
              <a:rPr lang="ko-KR" altLang="en-US" dirty="0"/>
              <a:t>번은 이미 구현이 되어있었습니다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번 </a:t>
            </a:r>
            <a:r>
              <a:rPr lang="ko-KR" altLang="en-US" dirty="0" err="1"/>
              <a:t>레벨업</a:t>
            </a:r>
            <a:r>
              <a:rPr lang="ko-KR" altLang="en-US" dirty="0"/>
              <a:t> 개념 도입의 경우</a:t>
            </a:r>
            <a:r>
              <a:rPr lang="en-US" altLang="ko-KR" dirty="0"/>
              <a:t>, </a:t>
            </a:r>
            <a:r>
              <a:rPr lang="ko-KR" altLang="en-US" dirty="0"/>
              <a:t>시간이 지날수록 장애물의 이동 속도가 증가하는 것에서 빈도수 증가로 바뀌었고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결과 </a:t>
            </a:r>
            <a:r>
              <a:rPr lang="ko-KR" altLang="en-US" dirty="0" err="1"/>
              <a:t>레벨업</a:t>
            </a:r>
            <a:r>
              <a:rPr lang="ko-KR" altLang="en-US" dirty="0"/>
              <a:t> </a:t>
            </a:r>
            <a:r>
              <a:rPr lang="ko-KR" altLang="en-US" dirty="0" err="1"/>
              <a:t>할때마다</a:t>
            </a:r>
            <a:r>
              <a:rPr lang="ko-KR" altLang="en-US" dirty="0"/>
              <a:t> 장애물의 이동 속도가 아닌 빈도수가 증가합니다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기존 개선 사항에서 특정 점수에 도달하면 레벨업이 </a:t>
            </a:r>
            <a:r>
              <a:rPr lang="ko-KR" altLang="en-US" dirty="0" err="1"/>
              <a:t>되는것에서</a:t>
            </a:r>
            <a:r>
              <a:rPr lang="en-US" altLang="ko-KR" dirty="0"/>
              <a:t>, </a:t>
            </a:r>
            <a:r>
              <a:rPr lang="ko-KR" altLang="en-US" dirty="0"/>
              <a:t>각 레벨의 </a:t>
            </a:r>
            <a:r>
              <a:rPr lang="en-US" altLang="ko-KR" dirty="0"/>
              <a:t>xml</a:t>
            </a:r>
            <a:r>
              <a:rPr lang="ko-KR" altLang="en-US" dirty="0"/>
              <a:t>이 모두 끝나면 </a:t>
            </a:r>
            <a:r>
              <a:rPr lang="ko-KR" altLang="en-US" dirty="0" err="1"/>
              <a:t>레벨업</a:t>
            </a:r>
            <a:r>
              <a:rPr lang="ko-KR" altLang="en-US" dirty="0"/>
              <a:t> 되는 것으로 바꿨습니다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번 장애물 방향의 경우</a:t>
            </a:r>
            <a:r>
              <a:rPr lang="en-US" altLang="ko-KR" dirty="0"/>
              <a:t>, </a:t>
            </a:r>
            <a:r>
              <a:rPr lang="ko-KR" altLang="en-US" dirty="0"/>
              <a:t>일직선 방향에다가 지그재그 방향을 추가했습니다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번 보상 아이템 추가의 경우</a:t>
            </a:r>
            <a:r>
              <a:rPr lang="en-US" altLang="ko-KR" dirty="0"/>
              <a:t>, </a:t>
            </a:r>
            <a:r>
              <a:rPr lang="ko-KR" altLang="en-US" dirty="0"/>
              <a:t>제안서에서는 보상 아이템에 충돌해야</a:t>
            </a:r>
            <a:r>
              <a:rPr lang="en-US" altLang="ko-KR" dirty="0"/>
              <a:t>, </a:t>
            </a:r>
            <a:r>
              <a:rPr lang="ko-KR" altLang="en-US" dirty="0"/>
              <a:t>목숨이 </a:t>
            </a:r>
            <a:r>
              <a:rPr lang="en-US" altLang="ko-KR" dirty="0"/>
              <a:t>1</a:t>
            </a:r>
            <a:r>
              <a:rPr lang="ko-KR" altLang="en-US" dirty="0"/>
              <a:t>개 증가하는 방식이었습니다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</a:t>
            </a:r>
            <a:r>
              <a:rPr lang="en-US" altLang="ko-KR" dirty="0"/>
              <a:t>, </a:t>
            </a:r>
            <a:r>
              <a:rPr lang="ko-KR" altLang="en-US" dirty="0"/>
              <a:t>코끼리가 보상 아이템에 부딪히면</a:t>
            </a:r>
            <a:r>
              <a:rPr lang="en-US" altLang="ko-KR" dirty="0"/>
              <a:t>, </a:t>
            </a:r>
            <a:r>
              <a:rPr lang="ko-KR" altLang="en-US" dirty="0"/>
              <a:t>목숨이 </a:t>
            </a:r>
            <a:r>
              <a:rPr lang="en-US" altLang="ko-KR" dirty="0"/>
              <a:t>1 </a:t>
            </a:r>
            <a:r>
              <a:rPr lang="ko-KR" altLang="en-US" dirty="0"/>
              <a:t>증가하고</a:t>
            </a:r>
            <a:r>
              <a:rPr lang="en-US" altLang="ko-KR" dirty="0"/>
              <a:t>, </a:t>
            </a:r>
            <a:r>
              <a:rPr lang="ko-KR" altLang="en-US" dirty="0"/>
              <a:t>물방울로 맞출 경우 목숨을 </a:t>
            </a:r>
            <a:r>
              <a:rPr lang="en-US" altLang="ko-KR" dirty="0"/>
              <a:t>2</a:t>
            </a:r>
            <a:r>
              <a:rPr lang="ko-KR" altLang="en-US" dirty="0"/>
              <a:t>개 얻는 것으로 변경하였습니다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번부터 </a:t>
            </a:r>
            <a:r>
              <a:rPr lang="en-US" altLang="ko-KR" dirty="0"/>
              <a:t>14</a:t>
            </a:r>
            <a:r>
              <a:rPr lang="ko-KR" altLang="en-US" dirty="0"/>
              <a:t>번은 저희가 추가한 </a:t>
            </a:r>
            <a:r>
              <a:rPr lang="ko-KR" altLang="en-US" dirty="0" err="1"/>
              <a:t>개선사항입니다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번에서 난이도 조절을 위해 상하좌우에서 좌우로만 이동 가능하도록 변경하였습니다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번에서는 화면 밖으로 코끼리가 나가는 에러를 수정하였습니다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13</a:t>
            </a:r>
            <a:r>
              <a:rPr lang="ko-KR" altLang="en-US" dirty="0"/>
              <a:t>번 빅토리 화면 오류를 수정하여</a:t>
            </a:r>
            <a:r>
              <a:rPr lang="en-US" altLang="ko-KR" dirty="0"/>
              <a:t>, </a:t>
            </a:r>
            <a:r>
              <a:rPr lang="ko-KR" altLang="en-US" dirty="0"/>
              <a:t>마지막 레벨까지 완성하면 빅토리 화면이 실행되도록 구현하였습니다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14</a:t>
            </a:r>
            <a:r>
              <a:rPr lang="ko-KR" altLang="en-US" dirty="0"/>
              <a:t>번에서는 장애물과 코끼리가 </a:t>
            </a:r>
            <a:r>
              <a:rPr lang="ko-KR" altLang="en-US" dirty="0" err="1"/>
              <a:t>부딪혔을때</a:t>
            </a:r>
            <a:r>
              <a:rPr lang="en-US" altLang="ko-KR" dirty="0"/>
              <a:t>, </a:t>
            </a:r>
            <a:r>
              <a:rPr lang="ko-KR" altLang="en-US" dirty="0"/>
              <a:t>점수가 증가하는 오류가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충돌하는 장애물 종류에 따라서 점수가 감소하고</a:t>
            </a:r>
            <a:r>
              <a:rPr lang="en-US" altLang="ko-KR" dirty="0"/>
              <a:t>, </a:t>
            </a:r>
            <a:r>
              <a:rPr lang="ko-KR" altLang="en-US" dirty="0"/>
              <a:t>목숨 아이템이 부딪히는 경우</a:t>
            </a:r>
            <a:r>
              <a:rPr lang="en-US" altLang="ko-KR" dirty="0"/>
              <a:t>, </a:t>
            </a:r>
            <a:r>
              <a:rPr lang="ko-KR" altLang="en-US" dirty="0"/>
              <a:t>점수 변화가 없도록 구현하였습니다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64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GUI </a:t>
            </a:r>
            <a:r>
              <a:rPr lang="ko-KR" altLang="en-US" dirty="0"/>
              <a:t>구현입니다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메인 화면에서</a:t>
            </a:r>
            <a:r>
              <a:rPr lang="en-US" altLang="ko-KR" dirty="0"/>
              <a:t>, </a:t>
            </a:r>
            <a:r>
              <a:rPr lang="ko-KR" altLang="en-US" dirty="0"/>
              <a:t>게임 이름인 </a:t>
            </a:r>
            <a:r>
              <a:rPr lang="ko-KR" altLang="en-US" dirty="0" err="1"/>
              <a:t>아코</a:t>
            </a:r>
            <a:r>
              <a:rPr lang="ko-KR" altLang="en-US" dirty="0"/>
              <a:t> 슈팅 게임 이미지를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게임 화면에서는 코끼리</a:t>
            </a:r>
            <a:r>
              <a:rPr lang="en-US" altLang="ko-KR" dirty="0"/>
              <a:t>, </a:t>
            </a:r>
            <a:r>
              <a:rPr lang="ko-KR" altLang="en-US" dirty="0"/>
              <a:t>물방울</a:t>
            </a:r>
            <a:r>
              <a:rPr lang="en-US" altLang="ko-KR" dirty="0"/>
              <a:t>, </a:t>
            </a:r>
            <a:r>
              <a:rPr lang="ko-KR" altLang="en-US" dirty="0"/>
              <a:t>봉지</a:t>
            </a:r>
            <a:r>
              <a:rPr lang="en-US" altLang="ko-KR" dirty="0"/>
              <a:t>, </a:t>
            </a:r>
            <a:r>
              <a:rPr lang="ko-KR" altLang="en-US" dirty="0"/>
              <a:t>빨대</a:t>
            </a:r>
            <a:r>
              <a:rPr lang="en-US" altLang="ko-KR" dirty="0"/>
              <a:t>, </a:t>
            </a:r>
            <a:r>
              <a:rPr lang="ko-KR" altLang="en-US" dirty="0"/>
              <a:t>연꽃으로 변경한 것을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최대로 얻을 수 있는 목숨 개수도 알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64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레벨업</a:t>
            </a:r>
            <a:r>
              <a:rPr lang="ko-KR" altLang="en-US" dirty="0"/>
              <a:t> 도입 파트입니다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레벨 </a:t>
            </a:r>
            <a:r>
              <a:rPr lang="ko-KR" altLang="en-US" dirty="0" err="1"/>
              <a:t>시작시</a:t>
            </a:r>
            <a:r>
              <a:rPr lang="en-US" altLang="ko-KR" dirty="0"/>
              <a:t>, </a:t>
            </a:r>
            <a:r>
              <a:rPr lang="ko-KR" altLang="en-US" dirty="0"/>
              <a:t>이렇게 레벨을 알려주는 블록이 등장합니다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14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오류 수정입니다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 레벨까지 모두 끝내고 빅토리 화면이 나타나도록 고쳤습니다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장애물 충돌 시 점수가 감소하도록 고쳤습니다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96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개선 사항의 완성도인데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100</a:t>
            </a:r>
            <a:r>
              <a:rPr lang="ko-KR" altLang="en-US" dirty="0"/>
              <a:t>프로 완성했습니다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00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타임라인입니다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392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기대 효과 및 전망입니다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MIT License </a:t>
            </a:r>
            <a:r>
              <a:rPr lang="ko-KR" altLang="en-US" dirty="0"/>
              <a:t>이므로 추후에 사람들이 발전시켜 나갈 가능성이 큽니다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우주 쓰레기 문제의 심각성을 각인 시키고</a:t>
            </a:r>
            <a:r>
              <a:rPr lang="en-US" altLang="ko-KR" dirty="0"/>
              <a:t>, </a:t>
            </a:r>
            <a:r>
              <a:rPr lang="ko-KR" altLang="en-US" dirty="0"/>
              <a:t>동국인의 환경 문제 인식을 높일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동국대 트레이드 마크 </a:t>
            </a:r>
            <a:r>
              <a:rPr lang="en-US" altLang="ko-KR" dirty="0"/>
              <a:t>A-KO</a:t>
            </a:r>
            <a:r>
              <a:rPr lang="ko-KR" altLang="en-US" dirty="0"/>
              <a:t>를 알릴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8324E-35B4-48F1-9FD9-FC5D3774D133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9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599892" y="2204864"/>
            <a:ext cx="1944216" cy="936674"/>
          </a:xfr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2951820" y="3356992"/>
            <a:ext cx="3240360" cy="504626"/>
          </a:xfr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2951820" y="3937913"/>
            <a:ext cx="3240360" cy="665668"/>
          </a:xfrm>
        </p:spPr>
        <p:txBody>
          <a:bodyPr anchor="t"/>
          <a:lstStyle>
            <a:lvl1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267538" y="1480592"/>
            <a:ext cx="4608924" cy="3896816"/>
            <a:chOff x="2267332" y="1480592"/>
            <a:chExt cx="4608924" cy="3896816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2267744" y="1480592"/>
              <a:ext cx="4608512" cy="3896816"/>
              <a:chOff x="2195736" y="1556792"/>
              <a:chExt cx="4608512" cy="3896816"/>
            </a:xfrm>
          </p:grpSpPr>
          <p:sp>
            <p:nvSpPr>
              <p:cNvPr id="9" name="직사각형 8"/>
              <p:cNvSpPr/>
              <p:nvPr userDrawn="1"/>
            </p:nvSpPr>
            <p:spPr>
              <a:xfrm>
                <a:off x="2339752" y="1556792"/>
                <a:ext cx="4464496" cy="37444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2195736" y="1709192"/>
                <a:ext cx="4464496" cy="37444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" name="직선 연결선 3"/>
            <p:cNvCxnSpPr>
              <a:cxnSpLocks/>
            </p:cNvCxnSpPr>
            <p:nvPr userDrawn="1"/>
          </p:nvCxnSpPr>
          <p:spPr>
            <a:xfrm flipV="1">
              <a:off x="2267744" y="1480592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/>
            </p:cNvCxnSpPr>
            <p:nvPr userDrawn="1"/>
          </p:nvCxnSpPr>
          <p:spPr>
            <a:xfrm flipV="1">
              <a:off x="6732240" y="1480592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 userDrawn="1"/>
          </p:nvCxnSpPr>
          <p:spPr>
            <a:xfrm flipV="1">
              <a:off x="6732240" y="5225008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 userDrawn="1"/>
          </p:nvCxnSpPr>
          <p:spPr>
            <a:xfrm flipV="1">
              <a:off x="2267332" y="5225008"/>
              <a:ext cx="144016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0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764704"/>
            <a:ext cx="9144000" cy="609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227758" y="6165031"/>
            <a:ext cx="1664747" cy="288305"/>
          </a:xfrm>
        </p:spPr>
        <p:txBody>
          <a:bodyPr/>
          <a:lstStyle>
            <a:lvl1pPr marL="0" indent="0" algn="r">
              <a:buNone/>
              <a:defRPr sz="11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6156176" y="6381055"/>
            <a:ext cx="2736329" cy="288305"/>
          </a:xfrm>
        </p:spPr>
        <p:txBody>
          <a:bodyPr/>
          <a:lstStyle>
            <a:lvl1pPr marL="0" indent="0" algn="r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23364"/>
            <a:ext cx="8229600" cy="369332"/>
          </a:xfrm>
        </p:spPr>
        <p:txBody>
          <a:bodyPr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33872" y="908720"/>
            <a:ext cx="3528442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227758" y="6165031"/>
            <a:ext cx="1664747" cy="288305"/>
          </a:xfrm>
        </p:spPr>
        <p:txBody>
          <a:bodyPr/>
          <a:lstStyle>
            <a:lvl1pPr marL="0" indent="0" algn="r">
              <a:buNone/>
              <a:defRPr sz="11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6156176" y="6381055"/>
            <a:ext cx="2736329" cy="288305"/>
          </a:xfrm>
        </p:spPr>
        <p:txBody>
          <a:bodyPr/>
          <a:lstStyle>
            <a:lvl1pPr marL="0" indent="0" algn="r">
              <a:buNone/>
              <a:defRPr sz="1100" b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2020-06-22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D-DGU/2020-1-OSSP2-CarpeDiem-5" TargetMode="External"/><Relationship Id="rId2" Type="http://schemas.openxmlformats.org/officeDocument/2006/relationships/hyperlink" Target="https://github.com/brandonto/sdl-space-shoote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자유형: 도형 21"/>
          <p:cNvSpPr/>
          <p:nvPr/>
        </p:nvSpPr>
        <p:spPr>
          <a:xfrm>
            <a:off x="0" y="-1"/>
            <a:ext cx="9144000" cy="6858000"/>
          </a:xfrm>
          <a:custGeom>
            <a:avLst/>
            <a:gdLst>
              <a:gd name="connsiteX0" fmla="*/ 2794488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2173585 h 6858000"/>
              <a:gd name="connsiteX3" fmla="*/ 6349512 w 9144000"/>
              <a:gd name="connsiteY3" fmla="*/ 6858000 h 6858000"/>
              <a:gd name="connsiteX4" fmla="*/ 0 w 9144000"/>
              <a:gd name="connsiteY4" fmla="*/ 6858000 h 6858000"/>
              <a:gd name="connsiteX5" fmla="*/ 0 w 9144000"/>
              <a:gd name="connsiteY5" fmla="*/ 4684416 h 6858000"/>
              <a:gd name="connsiteX6" fmla="*/ 2794488 w 9144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58000">
                <a:moveTo>
                  <a:pt x="2794488" y="0"/>
                </a:moveTo>
                <a:lnTo>
                  <a:pt x="9144000" y="0"/>
                </a:lnTo>
                <a:lnTo>
                  <a:pt x="9144000" y="2173585"/>
                </a:lnTo>
                <a:lnTo>
                  <a:pt x="6349512" y="6858000"/>
                </a:lnTo>
                <a:lnTo>
                  <a:pt x="0" y="6858000"/>
                </a:lnTo>
                <a:lnTo>
                  <a:pt x="0" y="4684416"/>
                </a:lnTo>
                <a:lnTo>
                  <a:pt x="2794488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55576" y="0"/>
            <a:ext cx="1728192" cy="2880320"/>
            <a:chOff x="953725" y="0"/>
            <a:chExt cx="1728192" cy="2880320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953725" y="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cxnSpLocks/>
            </p:cNvCxnSpPr>
            <p:nvPr/>
          </p:nvCxnSpPr>
          <p:spPr>
            <a:xfrm flipH="1">
              <a:off x="1663454" y="0"/>
              <a:ext cx="717514" cy="1195857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6660232" y="3977680"/>
            <a:ext cx="1728192" cy="2880320"/>
            <a:chOff x="6462083" y="3977680"/>
            <a:chExt cx="1728192" cy="2880320"/>
          </a:xfrm>
        </p:grpSpPr>
        <p:cxnSp>
          <p:nvCxnSpPr>
            <p:cNvPr id="17" name="직선 연결선 16"/>
            <p:cNvCxnSpPr/>
            <p:nvPr/>
          </p:nvCxnSpPr>
          <p:spPr>
            <a:xfrm flipH="1">
              <a:off x="6462083" y="3977680"/>
              <a:ext cx="1728192" cy="2880320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cxnSpLocks/>
            </p:cNvCxnSpPr>
            <p:nvPr/>
          </p:nvCxnSpPr>
          <p:spPr>
            <a:xfrm flipH="1">
              <a:off x="6732240" y="5755568"/>
              <a:ext cx="661459" cy="1102432"/>
            </a:xfrm>
            <a:prstGeom prst="line">
              <a:avLst/>
            </a:prstGeom>
            <a:ln w="6350">
              <a:solidFill>
                <a:schemeClr val="tx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C9C652-7F43-4361-ABFC-EE9133B0F33D}"/>
              </a:ext>
            </a:extLst>
          </p:cNvPr>
          <p:cNvGrpSpPr/>
          <p:nvPr/>
        </p:nvGrpSpPr>
        <p:grpSpPr>
          <a:xfrm>
            <a:off x="1286319" y="2302751"/>
            <a:ext cx="6678488" cy="4196553"/>
            <a:chOff x="1286319" y="2302751"/>
            <a:chExt cx="6678488" cy="4196553"/>
          </a:xfrm>
        </p:grpSpPr>
        <p:grpSp>
          <p:nvGrpSpPr>
            <p:cNvPr id="8" name="그룹 7"/>
            <p:cNvGrpSpPr/>
            <p:nvPr/>
          </p:nvGrpSpPr>
          <p:grpSpPr>
            <a:xfrm>
              <a:off x="1286319" y="2302751"/>
              <a:ext cx="6678488" cy="4196553"/>
              <a:chOff x="8431" y="2475528"/>
              <a:chExt cx="6678488" cy="4196553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349896" y="5870611"/>
                <a:ext cx="3888432" cy="801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ko-KR" sz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2018112088 </a:t>
                </a:r>
                <a:r>
                  <a:rPr kumimoji="0" lang="ko-KR" altLang="en-US" sz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김규리</a:t>
                </a:r>
                <a:endParaRPr kumimoji="0"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ko-KR" sz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2018112042 </a:t>
                </a:r>
                <a:r>
                  <a:rPr kumimoji="0" lang="ko-KR" altLang="en-US" sz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송승민</a:t>
                </a:r>
                <a:endParaRPr kumimoji="0"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en-US" altLang="ko-KR" sz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2018112011 </a:t>
                </a:r>
                <a:r>
                  <a:rPr kumimoji="0" lang="ko-KR" altLang="en-US" sz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최수정</a:t>
                </a:r>
                <a:endParaRPr kumimoji="0" lang="en-US" altLang="ko-KR" sz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3075" name="Rectangle 4"/>
              <p:cNvSpPr>
                <a:spLocks noChangeArrowheads="1"/>
              </p:cNvSpPr>
              <p:nvPr/>
            </p:nvSpPr>
            <p:spPr bwMode="auto">
              <a:xfrm>
                <a:off x="899973" y="2475528"/>
                <a:ext cx="4752528" cy="311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ko-KR" altLang="en-US" sz="1400" spc="1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공개  </a:t>
                </a:r>
                <a:r>
                  <a:rPr kumimoji="0" lang="en-US" altLang="ko-KR" sz="1400" spc="1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SW</a:t>
                </a:r>
                <a:r>
                  <a:rPr kumimoji="0" lang="ko-KR" altLang="en-US" sz="1400" spc="1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프로젝트</a:t>
                </a:r>
              </a:p>
            </p:txBody>
          </p:sp>
          <p:sp>
            <p:nvSpPr>
              <p:cNvPr id="3077" name="Text Box 10"/>
              <p:cNvSpPr txBox="1">
                <a:spLocks noChangeArrowheads="1"/>
              </p:cNvSpPr>
              <p:nvPr/>
            </p:nvSpPr>
            <p:spPr bwMode="auto">
              <a:xfrm>
                <a:off x="8431" y="2846402"/>
                <a:ext cx="6678488" cy="914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t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ko-KR" sz="54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A-KO shooting game </a:t>
                </a:r>
                <a:endParaRPr kumimoji="0" lang="ko-KR" altLang="en-US" sz="54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3082" name="Text Box 9"/>
              <p:cNvSpPr txBox="1">
                <a:spLocks noChangeArrowheads="1"/>
              </p:cNvSpPr>
              <p:nvPr/>
            </p:nvSpPr>
            <p:spPr bwMode="auto">
              <a:xfrm>
                <a:off x="1529916" y="5712321"/>
                <a:ext cx="3528392" cy="216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kumimoji="0" lang="en-US" altLang="ko-KR" sz="11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5 </a:t>
                </a:r>
                <a:r>
                  <a:rPr kumimoji="0" lang="ko-KR" altLang="en-US" sz="11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조</a:t>
                </a:r>
                <a:endParaRPr kumimoji="0" lang="en-US" altLang="ko-KR" sz="11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37261330-D5D4-4F75-AE80-47C6FC03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99" y="3661521"/>
              <a:ext cx="4752528" cy="806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800" spc="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CARPE DIEM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 spc="1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슈팅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3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DE4A2D-AC5A-42B0-96F9-8517110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 구현도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67D24C-8313-4C35-B0A5-B7B5899D0DB7}"/>
              </a:ext>
            </a:extLst>
          </p:cNvPr>
          <p:cNvGrpSpPr/>
          <p:nvPr/>
        </p:nvGrpSpPr>
        <p:grpSpPr>
          <a:xfrm>
            <a:off x="490439" y="875946"/>
            <a:ext cx="8424936" cy="5670120"/>
            <a:chOff x="395536" y="1071248"/>
            <a:chExt cx="8424936" cy="56701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6267FE-B150-430B-855C-735503631583}"/>
                </a:ext>
              </a:extLst>
            </p:cNvPr>
            <p:cNvSpPr/>
            <p:nvPr/>
          </p:nvSpPr>
          <p:spPr>
            <a:xfrm>
              <a:off x="395536" y="1440580"/>
              <a:ext cx="8424936" cy="5300788"/>
            </a:xfrm>
            <a:prstGeom prst="rect">
              <a:avLst/>
            </a:prstGeom>
            <a:noFill/>
            <a:ln w="101600">
              <a:solidFill>
                <a:srgbClr val="B24C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8" name="텍스트 개체 틀 4">
              <a:extLst>
                <a:ext uri="{FF2B5EF4-FFF2-40B4-BE49-F238E27FC236}">
                  <a16:creationId xmlns:a16="http://schemas.microsoft.com/office/drawing/2014/main" id="{29D8B40F-A368-4197-82DF-905F3A807F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7544" y="1573708"/>
              <a:ext cx="4080991" cy="516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latinLnBrk="0">
                <a:buAutoNum type="arabicParenR"/>
              </a:pPr>
              <a:r>
                <a:rPr lang="en-US" altLang="ko-KR" sz="1400" dirty="0"/>
                <a:t>GUI </a:t>
              </a:r>
              <a:r>
                <a:rPr lang="ko-KR" altLang="en-US" sz="1400" dirty="0"/>
                <a:t>구현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cmd</a:t>
              </a:r>
              <a:r>
                <a:rPr lang="ko-KR" altLang="en-US" sz="1400" dirty="0"/>
                <a:t>창 →</a:t>
              </a:r>
              <a:r>
                <a:rPr lang="en-US" altLang="ko-KR" sz="1400" dirty="0"/>
                <a:t> GUI </a:t>
              </a:r>
              <a:r>
                <a:rPr lang="ko-KR" altLang="en-US" sz="1400" dirty="0"/>
                <a:t>구현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2) </a:t>
              </a:r>
              <a:r>
                <a:rPr lang="ko-KR" altLang="en-US" sz="1400" b="1" strike="sngStrike" dirty="0">
                  <a:solidFill>
                    <a:srgbClr val="FF0000"/>
                  </a:solidFill>
                </a:rPr>
                <a:t>화면 비율에 따라서 자동 조절 </a:t>
              </a:r>
              <a:r>
                <a:rPr lang="en-US" altLang="ko-KR" sz="1400" dirty="0"/>
                <a:t>( </a:t>
              </a:r>
              <a:r>
                <a:rPr lang="ko-KR" altLang="en-US" sz="1400" dirty="0"/>
                <a:t>이미 구현됨</a:t>
              </a:r>
              <a:r>
                <a:rPr lang="en-US" altLang="ko-KR" sz="1400" dirty="0"/>
                <a:t>. )</a:t>
              </a:r>
              <a:endParaRPr lang="ko-KR" altLang="en-US" sz="1400" dirty="0"/>
            </a:p>
            <a:p>
              <a:pPr marL="0" indent="0" latinLnBrk="0">
                <a:buNone/>
              </a:pPr>
              <a:r>
                <a:rPr lang="en-US" altLang="ko-KR" sz="1400" dirty="0"/>
                <a:t>3) </a:t>
              </a:r>
              <a:r>
                <a:rPr lang="ko-KR" altLang="en-US" sz="1400" dirty="0"/>
                <a:t>공격 대상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 별 →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빨대와 봉지로 변경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4) </a:t>
              </a:r>
              <a:r>
                <a:rPr lang="ko-KR" altLang="en-US" sz="1400" dirty="0"/>
                <a:t>공격 주체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 우주선 →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코끼리로 변경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5) </a:t>
              </a:r>
              <a:r>
                <a:rPr lang="ko-KR" altLang="en-US" sz="1400" dirty="0"/>
                <a:t>공격 수단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 총알 →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물대포로</a:t>
              </a:r>
              <a:r>
                <a:rPr lang="ko-KR" altLang="en-US" sz="1400" dirty="0"/>
                <a:t> 변경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6) </a:t>
              </a:r>
              <a:r>
                <a:rPr lang="ko-KR" altLang="en-US" sz="1400" dirty="0"/>
                <a:t>게임 종료 조건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장애물에 닿으면 코끼리 목숨</a:t>
              </a:r>
              <a:r>
                <a:rPr lang="en-US" altLang="ko-KR" sz="1400" dirty="0"/>
                <a:t>-1 </a:t>
              </a:r>
              <a:r>
                <a:rPr lang="ko-KR" altLang="en-US" sz="1400" dirty="0"/>
                <a:t>→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목숨 모두 사라지면 종료</a:t>
              </a:r>
              <a:br>
                <a:rPr lang="ko-KR" altLang="en-US" sz="1400" dirty="0"/>
              </a:br>
              <a:r>
                <a:rPr lang="en-US" altLang="ko-KR" sz="1400" dirty="0"/>
                <a:t>7) </a:t>
              </a:r>
              <a:r>
                <a:rPr lang="ko-KR" altLang="en-US" sz="1400" dirty="0" err="1"/>
                <a:t>레벨업</a:t>
              </a:r>
              <a:r>
                <a:rPr lang="ko-KR" altLang="en-US" sz="1400" dirty="0"/>
                <a:t> 개념 도입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시간이 지날수록 장애물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빈도수</a:t>
              </a:r>
              <a:r>
                <a:rPr lang="ko-KR" altLang="en-US" sz="1400" dirty="0"/>
                <a:t> 증가 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레벨업</a:t>
              </a:r>
              <a:r>
                <a:rPr lang="ko-KR" altLang="en-US" sz="1400" dirty="0"/>
                <a:t> 할 때마다 장애물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빨대와 봉지</a:t>
              </a:r>
              <a:r>
                <a:rPr lang="en-US" altLang="ko-KR" sz="1400" dirty="0"/>
                <a:t>)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빈도수</a:t>
              </a:r>
              <a:r>
                <a:rPr lang="ko-KR" altLang="en-US" sz="1400" dirty="0"/>
                <a:t> 증가</a:t>
              </a:r>
              <a:br>
                <a:rPr lang="ko-KR" altLang="en-US" sz="1400" dirty="0"/>
              </a:b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각 레벨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xml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이 모두 끝나면 </a:t>
              </a:r>
              <a:r>
                <a:rPr lang="ko-KR" altLang="en-US" sz="1400" dirty="0"/>
                <a:t>레벨 업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매번 게임 시작마다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단계부터 시작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레벨업</a:t>
              </a:r>
              <a:r>
                <a:rPr lang="ko-KR" altLang="en-US" sz="1400" dirty="0"/>
                <a:t> 시 점수를 계속 누적 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38080F-2F33-49F6-B241-69ECD6D3CB49}"/>
                </a:ext>
              </a:extLst>
            </p:cNvPr>
            <p:cNvSpPr/>
            <p:nvPr/>
          </p:nvSpPr>
          <p:spPr>
            <a:xfrm>
              <a:off x="3131840" y="1071248"/>
              <a:ext cx="2520280" cy="369332"/>
            </a:xfrm>
            <a:prstGeom prst="rect">
              <a:avLst/>
            </a:prstGeom>
            <a:solidFill>
              <a:srgbClr val="B24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실제 개선 사항</a:t>
              </a:r>
            </a:p>
          </p:txBody>
        </p:sp>
        <p:sp>
          <p:nvSpPr>
            <p:cNvPr id="10" name="텍스트 개체 틀 4">
              <a:extLst>
                <a:ext uri="{FF2B5EF4-FFF2-40B4-BE49-F238E27FC236}">
                  <a16:creationId xmlns:a16="http://schemas.microsoft.com/office/drawing/2014/main" id="{45A75296-AD27-451C-811D-908EAE3C30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08004" y="1573708"/>
              <a:ext cx="4080991" cy="516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en-US" altLang="ko-KR" sz="1400" dirty="0"/>
                <a:t>8) </a:t>
              </a:r>
              <a:r>
                <a:rPr lang="ko-KR" altLang="en-US" sz="1400" dirty="0"/>
                <a:t>공격 수단 조건 변경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b="1" strike="sngStrike" dirty="0">
                  <a:solidFill>
                    <a:srgbClr val="FF0000"/>
                  </a:solidFill>
                </a:rPr>
                <a:t>총알 개수 무제한 </a:t>
              </a:r>
              <a:r>
                <a:rPr lang="en-US" altLang="ko-KR" sz="1400" dirty="0"/>
                <a:t>( </a:t>
              </a:r>
              <a:r>
                <a:rPr lang="ko-KR" altLang="en-US" sz="1400" dirty="0"/>
                <a:t>이미 구현됨</a:t>
              </a:r>
              <a:r>
                <a:rPr lang="en-US" altLang="ko-KR" sz="1400" dirty="0"/>
                <a:t>. )</a:t>
              </a:r>
              <a:endParaRPr lang="ko-KR" altLang="en-US" sz="1400" dirty="0"/>
            </a:p>
            <a:p>
              <a:pPr marL="0" indent="0" latinLnBrk="0">
                <a:buNone/>
              </a:pPr>
              <a:r>
                <a:rPr lang="en-US" altLang="ko-KR" sz="1400" dirty="0"/>
                <a:t>9) </a:t>
              </a:r>
              <a:r>
                <a:rPr lang="ko-KR" altLang="en-US" sz="1400" dirty="0"/>
                <a:t>장애물 방향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en-US" altLang="ko-KR" sz="1400" b="1" dirty="0" err="1">
                  <a:solidFill>
                    <a:srgbClr val="FF0000"/>
                  </a:solidFill>
                </a:rPr>
                <a:t>ZigZag</a:t>
              </a:r>
              <a:r>
                <a:rPr lang="ko-KR" altLang="en-US" sz="1400" dirty="0"/>
                <a:t> 방향 추가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10) </a:t>
              </a:r>
              <a:r>
                <a:rPr lang="ko-KR" altLang="en-US" sz="1400" dirty="0"/>
                <a:t>보상 아이템 추가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>
                  <a:solidFill>
                    <a:schemeClr val="accent3"/>
                  </a:solidFill>
                </a:rPr>
                <a:t>보상 아이템 부딪혀 획득 시 목숨</a:t>
              </a:r>
              <a:r>
                <a:rPr lang="en-US" altLang="ko-KR" sz="1400" dirty="0">
                  <a:solidFill>
                    <a:schemeClr val="accent3"/>
                  </a:solidFill>
                </a:rPr>
                <a:t>+1 / 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물방울을 맞출 시 목숨</a:t>
              </a:r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</a:rPr>
                <a:t>+2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획득 방법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코끼리에 아이템이 닿는 경우 </a:t>
              </a:r>
              <a:r>
                <a:rPr lang="en-US" altLang="ko-KR" sz="1400" dirty="0"/>
                <a:t>/ 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물방울로 맞추는 경우 아이템 획득</a:t>
              </a:r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endParaRPr lang="ko-KR" alt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11) 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난이도 조절을 위한 이동 방향 변경 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▶ 상하좌우 → 좌우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12) 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화면 반경 변경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▶ 화면 밖으로 나가는 에러 수정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13) Victory 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실행 시 오류 수정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▶ 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victory 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화면이 실행되도록 구현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</a:rPr>
                <a:t>14) 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장애물과 부딪혔을 때 점수 증가 오류 수정 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▶ 코끼리와 부딪히는 장애물 종류에 따라 점수 감소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</a:rPr>
                <a:t>▶ 목숨 아이템이 부딪히는 경우 점수 변화 없도록 구현</a:t>
              </a:r>
              <a:endParaRPr lang="en-US" altLang="ko-KR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55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 </a:t>
            </a:r>
            <a:r>
              <a:rPr lang="en-US" altLang="ko-KR" dirty="0"/>
              <a:t>– GUI </a:t>
            </a:r>
            <a:r>
              <a:rPr lang="ko-KR" altLang="en-US" dirty="0"/>
              <a:t>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FF868-DFCA-4010-9160-8A4422F28A96}"/>
              </a:ext>
            </a:extLst>
          </p:cNvPr>
          <p:cNvSpPr txBox="1"/>
          <p:nvPr/>
        </p:nvSpPr>
        <p:spPr>
          <a:xfrm>
            <a:off x="1331640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메인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A7A00-0559-4B67-A219-5F62E8E591F6}"/>
              </a:ext>
            </a:extLst>
          </p:cNvPr>
          <p:cNvSpPr txBox="1"/>
          <p:nvPr/>
        </p:nvSpPr>
        <p:spPr>
          <a:xfrm>
            <a:off x="5868144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게임 화면</a:t>
            </a:r>
          </a:p>
        </p:txBody>
      </p:sp>
      <p:pic>
        <p:nvPicPr>
          <p:cNvPr id="5121" name="_x214828824">
            <a:extLst>
              <a:ext uri="{FF2B5EF4-FFF2-40B4-BE49-F238E27FC236}">
                <a16:creationId xmlns:a16="http://schemas.microsoft.com/office/drawing/2014/main" id="{EBB1C61F-17B4-4338-99D4-7E34A6C86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3" t="6245" r="17448" b="6616"/>
          <a:stretch/>
        </p:blipFill>
        <p:spPr bwMode="auto">
          <a:xfrm>
            <a:off x="518381" y="2564904"/>
            <a:ext cx="352839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1E23EE-D063-4099-AAF7-BA47AE12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0" r="9676"/>
          <a:stretch/>
        </p:blipFill>
        <p:spPr>
          <a:xfrm>
            <a:off x="5148064" y="2564904"/>
            <a:ext cx="3558057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7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 </a:t>
            </a:r>
            <a:r>
              <a:rPr lang="en-US" altLang="ko-KR" dirty="0"/>
              <a:t>– </a:t>
            </a:r>
            <a:r>
              <a:rPr lang="ko-KR" altLang="en-US" dirty="0"/>
              <a:t>레벨 업 도입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23C53-1E10-4A32-9383-4D5AA376FD0C}"/>
              </a:ext>
            </a:extLst>
          </p:cNvPr>
          <p:cNvSpPr txBox="1"/>
          <p:nvPr/>
        </p:nvSpPr>
        <p:spPr>
          <a:xfrm>
            <a:off x="1755730" y="1061664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Level</a:t>
            </a:r>
            <a:r>
              <a:rPr lang="ko-KR" alt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accent3"/>
                </a:solidFill>
                <a:latin typeface="+mn-lt"/>
              </a:rPr>
              <a:t>1</a:t>
            </a:r>
            <a:endParaRPr lang="ko-KR" alt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FB62-F1AA-4ED5-A6F4-D143B3E08BFE}"/>
              </a:ext>
            </a:extLst>
          </p:cNvPr>
          <p:cNvSpPr txBox="1"/>
          <p:nvPr/>
        </p:nvSpPr>
        <p:spPr>
          <a:xfrm>
            <a:off x="126169" y="3808077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Level 3</a:t>
            </a:r>
            <a:endParaRPr lang="ko-KR" alt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8F902-9D0F-4374-B72C-4E9169197B65}"/>
              </a:ext>
            </a:extLst>
          </p:cNvPr>
          <p:cNvSpPr txBox="1"/>
          <p:nvPr/>
        </p:nvSpPr>
        <p:spPr>
          <a:xfrm>
            <a:off x="3344009" y="3808077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Level 4</a:t>
            </a:r>
            <a:endParaRPr lang="ko-KR" altLang="en-US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4F86E-7E39-460F-9F10-43A79FBC07FC}"/>
              </a:ext>
            </a:extLst>
          </p:cNvPr>
          <p:cNvSpPr txBox="1"/>
          <p:nvPr/>
        </p:nvSpPr>
        <p:spPr>
          <a:xfrm>
            <a:off x="4623357" y="990301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Level 2</a:t>
            </a:r>
            <a:endParaRPr lang="ko-KR" altLang="en-US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3" name="_x214834584">
            <a:extLst>
              <a:ext uri="{FF2B5EF4-FFF2-40B4-BE49-F238E27FC236}">
                <a16:creationId xmlns:a16="http://schemas.microsoft.com/office/drawing/2014/main" id="{E4ACAF68-4588-4228-A654-216FA3877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5" y="1486943"/>
            <a:ext cx="2496453" cy="1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4833576">
            <a:extLst>
              <a:ext uri="{FF2B5EF4-FFF2-40B4-BE49-F238E27FC236}">
                <a16:creationId xmlns:a16="http://schemas.microsoft.com/office/drawing/2014/main" id="{83BEFC6B-81E2-43F3-B2E6-353FD9035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1" r="9828"/>
          <a:stretch/>
        </p:blipFill>
        <p:spPr bwMode="auto">
          <a:xfrm>
            <a:off x="4894929" y="1471527"/>
            <a:ext cx="2376264" cy="18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214834800">
            <a:extLst>
              <a:ext uri="{FF2B5EF4-FFF2-40B4-BE49-F238E27FC236}">
                <a16:creationId xmlns:a16="http://schemas.microsoft.com/office/drawing/2014/main" id="{A7EC1526-3033-4178-97C4-365C48B80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9990"/>
          <a:stretch/>
        </p:blipFill>
        <p:spPr bwMode="auto">
          <a:xfrm>
            <a:off x="225244" y="4280774"/>
            <a:ext cx="2690572" cy="201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C34A57-3E9B-4191-BD26-995513953CDD}"/>
              </a:ext>
            </a:extLst>
          </p:cNvPr>
          <p:cNvSpPr txBox="1"/>
          <p:nvPr/>
        </p:nvSpPr>
        <p:spPr>
          <a:xfrm>
            <a:off x="6215490" y="3808077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boss</a:t>
            </a:r>
            <a:endParaRPr lang="ko-KR" altLang="en-US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_x214831704">
            <a:extLst>
              <a:ext uri="{FF2B5EF4-FFF2-40B4-BE49-F238E27FC236}">
                <a16:creationId xmlns:a16="http://schemas.microsoft.com/office/drawing/2014/main" id="{1DA23BDD-AA87-4CF5-82DC-0E02E1E2C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6" r="9787"/>
          <a:stretch/>
        </p:blipFill>
        <p:spPr bwMode="auto">
          <a:xfrm>
            <a:off x="3347863" y="4289303"/>
            <a:ext cx="2690573" cy="201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_x214835088">
            <a:extLst>
              <a:ext uri="{FF2B5EF4-FFF2-40B4-BE49-F238E27FC236}">
                <a16:creationId xmlns:a16="http://schemas.microsoft.com/office/drawing/2014/main" id="{A1E3CE38-6DFA-4CED-B633-C3EE381A3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8" r="10357"/>
          <a:stretch/>
        </p:blipFill>
        <p:spPr bwMode="auto">
          <a:xfrm>
            <a:off x="6262868" y="4278340"/>
            <a:ext cx="2690571" cy="20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 </a:t>
            </a:r>
            <a:r>
              <a:rPr lang="en-US" altLang="ko-KR" dirty="0"/>
              <a:t>– </a:t>
            </a:r>
            <a:r>
              <a:rPr lang="ko-KR" altLang="en-US" dirty="0"/>
              <a:t>오류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86EEC-C3E8-4177-8078-B1C0ACDE301F}"/>
              </a:ext>
            </a:extLst>
          </p:cNvPr>
          <p:cNvSpPr txBox="1"/>
          <p:nvPr/>
        </p:nvSpPr>
        <p:spPr>
          <a:xfrm>
            <a:off x="1403648" y="1547500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3"/>
                </a:solidFill>
              </a:rPr>
              <a:t>Victory </a:t>
            </a:r>
            <a:r>
              <a:rPr lang="ko-KR" altLang="en-US" b="1" dirty="0">
                <a:solidFill>
                  <a:schemeClr val="accent3"/>
                </a:solidFill>
              </a:rPr>
              <a:t>오류 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C738A-DA5A-44D6-BAD6-D5C2AC6EDD4C}"/>
              </a:ext>
            </a:extLst>
          </p:cNvPr>
          <p:cNvSpPr txBox="1"/>
          <p:nvPr/>
        </p:nvSpPr>
        <p:spPr>
          <a:xfrm>
            <a:off x="5652120" y="105825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장애물 충돌 시 점수 증가 오류 수정</a:t>
            </a:r>
          </a:p>
        </p:txBody>
      </p:sp>
      <p:pic>
        <p:nvPicPr>
          <p:cNvPr id="4097" name="_x214829040">
            <a:extLst>
              <a:ext uri="{FF2B5EF4-FFF2-40B4-BE49-F238E27FC236}">
                <a16:creationId xmlns:a16="http://schemas.microsoft.com/office/drawing/2014/main" id="{36B88B84-CE34-4570-9CCD-348BA11F7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5813" r="17197" b="7047"/>
          <a:stretch/>
        </p:blipFill>
        <p:spPr bwMode="auto">
          <a:xfrm>
            <a:off x="328034" y="2264587"/>
            <a:ext cx="4038286" cy="29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14836672">
            <a:extLst>
              <a:ext uri="{FF2B5EF4-FFF2-40B4-BE49-F238E27FC236}">
                <a16:creationId xmlns:a16="http://schemas.microsoft.com/office/drawing/2014/main" id="{418F8DE6-0C30-458E-83DE-C909C7ED4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t="5303" r="17328" b="11333"/>
          <a:stretch/>
        </p:blipFill>
        <p:spPr bwMode="auto">
          <a:xfrm>
            <a:off x="5543986" y="4365104"/>
            <a:ext cx="2674812" cy="18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14827816">
            <a:extLst>
              <a:ext uri="{FF2B5EF4-FFF2-40B4-BE49-F238E27FC236}">
                <a16:creationId xmlns:a16="http://schemas.microsoft.com/office/drawing/2014/main" id="{8A3E37B2-76E0-49F4-8C71-5FB64D3B4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t="4904" r="17328" b="6830"/>
          <a:stretch/>
        </p:blipFill>
        <p:spPr bwMode="auto">
          <a:xfrm>
            <a:off x="5538850" y="1916832"/>
            <a:ext cx="2674812" cy="20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FC755A-F27C-4315-80B3-043133200E7B}"/>
              </a:ext>
            </a:extLst>
          </p:cNvPr>
          <p:cNvSpPr/>
          <p:nvPr/>
        </p:nvSpPr>
        <p:spPr>
          <a:xfrm rot="5400000">
            <a:off x="6727068" y="3959242"/>
            <a:ext cx="298376" cy="369332"/>
          </a:xfrm>
          <a:prstGeom prst="rightArrow">
            <a:avLst/>
          </a:prstGeom>
          <a:solidFill>
            <a:srgbClr val="BA4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83E00B18-69CA-4462-BDF2-1CC8AAC89F86}"/>
              </a:ext>
            </a:extLst>
          </p:cNvPr>
          <p:cNvSpPr/>
          <p:nvPr/>
        </p:nvSpPr>
        <p:spPr>
          <a:xfrm>
            <a:off x="7482322" y="1827896"/>
            <a:ext cx="834094" cy="376968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1BDDFCA1-A743-4702-9EA4-EC9425CF2960}"/>
              </a:ext>
            </a:extLst>
          </p:cNvPr>
          <p:cNvSpPr/>
          <p:nvPr/>
        </p:nvSpPr>
        <p:spPr>
          <a:xfrm>
            <a:off x="7483743" y="4276169"/>
            <a:ext cx="834094" cy="376968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5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DE4A2D-AC5A-42B0-96F9-8517110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 수행 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0035C2-EF1A-4768-9D69-7D12823F5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91122"/>
              </p:ext>
            </p:extLst>
          </p:nvPr>
        </p:nvGraphicFramePr>
        <p:xfrm>
          <a:off x="611561" y="1268760"/>
          <a:ext cx="7869559" cy="5162226"/>
        </p:xfrm>
        <a:graphic>
          <a:graphicData uri="http://schemas.openxmlformats.org/drawingml/2006/table">
            <a:tbl>
              <a:tblPr/>
              <a:tblGrid>
                <a:gridCol w="537357">
                  <a:extLst>
                    <a:ext uri="{9D8B030D-6E8A-4147-A177-3AD203B41FA5}">
                      <a16:colId xmlns:a16="http://schemas.microsoft.com/office/drawing/2014/main" val="422414832"/>
                    </a:ext>
                  </a:extLst>
                </a:gridCol>
                <a:gridCol w="1958632">
                  <a:extLst>
                    <a:ext uri="{9D8B030D-6E8A-4147-A177-3AD203B41FA5}">
                      <a16:colId xmlns:a16="http://schemas.microsoft.com/office/drawing/2014/main" val="276770875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3059025741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3185076227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3302224507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3526577770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3468759963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1312496190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2514495298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3030346705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2467451899"/>
                    </a:ext>
                  </a:extLst>
                </a:gridCol>
                <a:gridCol w="537357">
                  <a:extLst>
                    <a:ext uri="{9D8B030D-6E8A-4147-A177-3AD203B41FA5}">
                      <a16:colId xmlns:a16="http://schemas.microsoft.com/office/drawing/2014/main" val="710614586"/>
                    </a:ext>
                  </a:extLst>
                </a:gridCol>
              </a:tblGrid>
              <a:tr h="254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개선 사항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394161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gui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857535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82267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41465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공격 대상 변경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623075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506223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00349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공격 주체 변경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339118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18936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16064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공격 수단 변경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5466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66188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026373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게임 종료 조건 변경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526839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97457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606693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레벨업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개념 도입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37461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71271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262190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장애물 방향 추가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05589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152636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40848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보상 아이템 추가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203161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31801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524799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이동 방향 변경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12865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49056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34183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이동 반경 변경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769833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28681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1957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victory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실행 오류 수정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269347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4142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82156"/>
                  </a:ext>
                </a:extLst>
              </a:tr>
              <a:tr h="13379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장애물과 부딪혔을 때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점수 증가 오류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379486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4B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50340"/>
                  </a:ext>
                </a:extLst>
              </a:tr>
              <a:tr h="133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명조"/>
                      </a:endParaRPr>
                    </a:p>
                  </a:txBody>
                  <a:tcPr marL="35489" marR="35489" marT="9812" marB="981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5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1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0EF900-A47C-4CC0-A5E0-A2EAFEBC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Timeline 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F36DEFD-959A-406C-A1F2-035BF6F9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2778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C88A80-14BA-43A4-B1DF-63749E8F0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7"/>
          <a:stretch/>
        </p:blipFill>
        <p:spPr>
          <a:xfrm>
            <a:off x="224126" y="1074604"/>
            <a:ext cx="6535493" cy="54600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12CA5B-12B7-49E5-9A8E-E1ABEEFF2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22" t="84362"/>
          <a:stretch/>
        </p:blipFill>
        <p:spPr>
          <a:xfrm>
            <a:off x="7029840" y="5543908"/>
            <a:ext cx="1836204" cy="8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7EEDAA-AA27-46A1-A8C6-F9FFBFDB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 </a:t>
            </a:r>
            <a:r>
              <a:rPr lang="en-US" altLang="ko-KR" dirty="0"/>
              <a:t>/ </a:t>
            </a:r>
            <a:r>
              <a:rPr lang="ko-KR" altLang="en-US" dirty="0"/>
              <a:t>전망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9522A2-2C4C-47B3-B9C4-A90CF2C96F5E}"/>
              </a:ext>
            </a:extLst>
          </p:cNvPr>
          <p:cNvSpPr/>
          <p:nvPr/>
        </p:nvSpPr>
        <p:spPr>
          <a:xfrm>
            <a:off x="565212" y="2060848"/>
            <a:ext cx="8013576" cy="3384376"/>
          </a:xfrm>
          <a:prstGeom prst="rect">
            <a:avLst/>
          </a:prstGeom>
          <a:noFill/>
          <a:ln w="57150">
            <a:solidFill>
              <a:srgbClr val="B24C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B19255-750F-4BE0-8D7D-85A9F2230D68}"/>
              </a:ext>
            </a:extLst>
          </p:cNvPr>
          <p:cNvSpPr/>
          <p:nvPr/>
        </p:nvSpPr>
        <p:spPr>
          <a:xfrm>
            <a:off x="749388" y="2729390"/>
            <a:ext cx="7731732" cy="2047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MIT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License 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이므로 추후에 사람들이 발전시켜 나갈 가능성이 크다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2000" b="1" kern="0" dirty="0">
              <a:solidFill>
                <a:srgbClr val="000000"/>
              </a:solidFill>
              <a:latin typeface="명조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우주 쓰레기 문제의 심각성을 각인 시키고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동국인의 환경 문제 인식을 높인다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동국대 트레이드 마크 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A-KO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알린다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60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D470FC28-8001-41B2-802A-5CB04FE9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422" y="332656"/>
            <a:ext cx="4860032" cy="8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400" b="1" dirty="0"/>
              <a:t>역할 분담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93A6133-7FFD-44F3-8192-92746900B648}"/>
              </a:ext>
            </a:extLst>
          </p:cNvPr>
          <p:cNvSpPr/>
          <p:nvPr/>
        </p:nvSpPr>
        <p:spPr>
          <a:xfrm>
            <a:off x="535131" y="1628800"/>
            <a:ext cx="1098818" cy="1080121"/>
          </a:xfrm>
          <a:prstGeom prst="ellipse">
            <a:avLst/>
          </a:prstGeom>
          <a:solidFill>
            <a:schemeClr val="tx1"/>
          </a:solidFill>
          <a:ln>
            <a:solidFill>
              <a:srgbClr val="1E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E36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김규리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CE9FF5-B84B-42EF-9EF8-BF8F3EDA46A1}"/>
              </a:ext>
            </a:extLst>
          </p:cNvPr>
          <p:cNvSpPr/>
          <p:nvPr/>
        </p:nvSpPr>
        <p:spPr>
          <a:xfrm>
            <a:off x="1742433" y="1477659"/>
            <a:ext cx="6840760" cy="1481784"/>
          </a:xfrm>
          <a:prstGeom prst="roundRect">
            <a:avLst/>
          </a:prstGeom>
          <a:solidFill>
            <a:schemeClr val="tx1"/>
          </a:solidFill>
          <a:ln>
            <a:solidFill>
              <a:srgbClr val="1E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코끼리 충돌 시 점수 증가 오류 수정</a:t>
            </a:r>
          </a:p>
          <a:p>
            <a:pPr marL="28575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파일 생성 및 사이즈 조절 </a:t>
            </a:r>
          </a:p>
          <a:p>
            <a:pPr marL="28575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game title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instruction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 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목숨 개수 수정</a:t>
            </a:r>
          </a:p>
          <a:p>
            <a:pPr marL="28575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level up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지연 줄이기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1E527C-5432-4328-9D69-3F8FFD3EF314}"/>
              </a:ext>
            </a:extLst>
          </p:cNvPr>
          <p:cNvSpPr/>
          <p:nvPr/>
        </p:nvSpPr>
        <p:spPr>
          <a:xfrm>
            <a:off x="547969" y="3292109"/>
            <a:ext cx="1098818" cy="1080121"/>
          </a:xfrm>
          <a:prstGeom prst="ellipse">
            <a:avLst/>
          </a:prstGeom>
          <a:solidFill>
            <a:schemeClr val="tx1"/>
          </a:solidFill>
          <a:ln>
            <a:solidFill>
              <a:srgbClr val="1E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E36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송승민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8466DD-51D9-403A-9A87-75FC1B9D0D3E}"/>
              </a:ext>
            </a:extLst>
          </p:cNvPr>
          <p:cNvSpPr/>
          <p:nvPr/>
        </p:nvSpPr>
        <p:spPr>
          <a:xfrm>
            <a:off x="1755271" y="3140968"/>
            <a:ext cx="6840760" cy="1481784"/>
          </a:xfrm>
          <a:prstGeom prst="roundRect">
            <a:avLst/>
          </a:prstGeom>
          <a:solidFill>
            <a:schemeClr val="tx1"/>
          </a:solidFill>
          <a:ln>
            <a:solidFill>
              <a:srgbClr val="1E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보상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목숨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아이템 기능 추가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배경의 목숨 아이템 이미지 연결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lvl="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lvl="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751995-25F9-4CB7-AC2D-EA20610C1CA3}"/>
              </a:ext>
            </a:extLst>
          </p:cNvPr>
          <p:cNvSpPr/>
          <p:nvPr/>
        </p:nvSpPr>
        <p:spPr>
          <a:xfrm>
            <a:off x="567109" y="4948293"/>
            <a:ext cx="1098818" cy="1080121"/>
          </a:xfrm>
          <a:prstGeom prst="ellipse">
            <a:avLst/>
          </a:prstGeom>
          <a:solidFill>
            <a:schemeClr val="tx1"/>
          </a:solidFill>
          <a:ln>
            <a:solidFill>
              <a:srgbClr val="1E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1E365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568B59-8324-4DC6-BFB8-E6E48D6E95F3}"/>
              </a:ext>
            </a:extLst>
          </p:cNvPr>
          <p:cNvSpPr/>
          <p:nvPr/>
        </p:nvSpPr>
        <p:spPr>
          <a:xfrm>
            <a:off x="1774411" y="4797152"/>
            <a:ext cx="6840760" cy="1481784"/>
          </a:xfrm>
          <a:prstGeom prst="roundRect">
            <a:avLst/>
          </a:prstGeom>
          <a:solidFill>
            <a:schemeClr val="tx1"/>
          </a:solidFill>
          <a:ln>
            <a:solidFill>
              <a:srgbClr val="1E3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공격 대상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주체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수단 변경 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총알 위치 수정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게임 종료 조건 변경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및 레벨 별 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xml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파일 추가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장애물 </a:t>
            </a:r>
            <a:r>
              <a:rPr lang="en-US" altLang="ko-KR" dirty="0" err="1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ZigZag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설정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이동 반경 변경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/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이동 방향 변경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lvl="0" indent="-285750" algn="ctr" defTabSz="457200" eaLnBrk="1" fontAlgn="auto" latin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장애물 레이저 제거 </a:t>
            </a:r>
            <a:r>
              <a:rPr lang="en-US" altLang="ko-KR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 Victory </a:t>
            </a:r>
            <a:r>
              <a:rPr lang="ko-KR" altLang="en-US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오류 수정</a:t>
            </a:r>
            <a:endParaRPr lang="en-US" altLang="ko-KR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D470FC28-8001-41B2-802A-5CB04FE9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422" y="3028265"/>
            <a:ext cx="4860032" cy="8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5400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08658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0036C-5E0F-4C2A-94D7-1D05F71B7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892" y="2708350"/>
            <a:ext cx="1944216" cy="936674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END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BC938-EF2E-4E33-8043-F583A1C29B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1820" y="3860478"/>
            <a:ext cx="3240360" cy="504626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7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D470FC28-8001-41B2-802A-5CB04FE9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422" y="332656"/>
            <a:ext cx="4860032" cy="8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400" b="1" dirty="0"/>
              <a:t>목차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B1015A-C1B8-4252-8122-3F15758A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484784"/>
            <a:ext cx="3888432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소개</a:t>
            </a:r>
            <a:endParaRPr kumimoji="0"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규칙</a:t>
            </a:r>
            <a:endParaRPr kumimoji="0"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개선 사항</a:t>
            </a:r>
            <a:endParaRPr kumimoji="0"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Timeline</a:t>
            </a:r>
          </a:p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기대 효과 </a:t>
            </a: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전망</a:t>
            </a:r>
            <a:endParaRPr kumimoji="0"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 분담</a:t>
            </a:r>
            <a:endParaRPr kumimoji="0"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ctr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시연</a:t>
            </a:r>
            <a:endParaRPr kumimoji="0"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7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D470FC28-8001-41B2-802A-5CB04FE9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422" y="332656"/>
            <a:ext cx="4860032" cy="8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400" b="1" dirty="0"/>
              <a:t>게임 소개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B1015A-C1B8-4252-8122-3F15758A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86" y="2492896"/>
            <a:ext cx="813690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종류 </a:t>
            </a: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shooting game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</a:t>
            </a: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A-KO shooting game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 소스 </a:t>
            </a: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fr-FR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https://github.com/brandonto/sdl-space-shooter</a:t>
            </a:r>
            <a:r>
              <a:rPr lang="fr-FR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 </a:t>
            </a:r>
            <a:r>
              <a:rPr kumimoji="0" lang="ko-KR" altLang="en-US" sz="2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깃헙</a:t>
            </a:r>
            <a:r>
              <a:rPr kumimoji="0"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주소 </a:t>
            </a:r>
            <a:r>
              <a:rPr kumimoji="0"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en-US" altLang="ko-KR" sz="24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https://github.com/CSID-DGU/2020-1-OSSP2-CarpeDiem-5</a:t>
            </a:r>
            <a:endParaRPr kumimoji="0"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endParaRPr kumimoji="0" lang="en-US" altLang="ko-KR" sz="2400" dirty="0"/>
          </a:p>
        </p:txBody>
      </p:sp>
      <p:pic>
        <p:nvPicPr>
          <p:cNvPr id="1025" name="_x217100848">
            <a:extLst>
              <a:ext uri="{FF2B5EF4-FFF2-40B4-BE49-F238E27FC236}">
                <a16:creationId xmlns:a16="http://schemas.microsoft.com/office/drawing/2014/main" id="{7C68DDF4-E2F2-4BD4-9564-F187F9DD7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t="7065" r="17985" b="8151"/>
          <a:stretch/>
        </p:blipFill>
        <p:spPr bwMode="auto">
          <a:xfrm>
            <a:off x="5508104" y="1556792"/>
            <a:ext cx="2911543" cy="21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5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43A72C-8F0C-48B3-8441-55DEF0DB68D3}"/>
              </a:ext>
            </a:extLst>
          </p:cNvPr>
          <p:cNvGrpSpPr/>
          <p:nvPr/>
        </p:nvGrpSpPr>
        <p:grpSpPr>
          <a:xfrm>
            <a:off x="395536" y="909400"/>
            <a:ext cx="8617480" cy="2595935"/>
            <a:chOff x="395536" y="909400"/>
            <a:chExt cx="8617480" cy="25959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532E12-FF0F-48AE-BA10-ACA5AA1C13F4}"/>
                </a:ext>
              </a:extLst>
            </p:cNvPr>
            <p:cNvSpPr/>
            <p:nvPr/>
          </p:nvSpPr>
          <p:spPr>
            <a:xfrm>
              <a:off x="395536" y="1278731"/>
              <a:ext cx="8424936" cy="2088232"/>
            </a:xfrm>
            <a:prstGeom prst="rect">
              <a:avLst/>
            </a:prstGeom>
            <a:noFill/>
            <a:ln w="101600">
              <a:solidFill>
                <a:srgbClr val="B24C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6" name="텍스트 개체 틀 4">
              <a:extLst>
                <a:ext uri="{FF2B5EF4-FFF2-40B4-BE49-F238E27FC236}">
                  <a16:creationId xmlns:a16="http://schemas.microsoft.com/office/drawing/2014/main" id="{550999BA-D742-451C-8977-98A0F3DA2A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383" y="1488838"/>
              <a:ext cx="8558633" cy="201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0"/>
              <a:r>
                <a:rPr lang="ko-KR" altLang="en-US" dirty="0"/>
                <a:t>코끼리로 날라오는 봉지와 빨대를 공격해 점수를 얻는 방식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여러 방향에서 날아오는 봉지와 빨대를 코끼리가 </a:t>
              </a:r>
              <a:r>
                <a:rPr lang="ko-KR" altLang="en-US" dirty="0" err="1"/>
                <a:t>물대포로</a:t>
              </a:r>
              <a:r>
                <a:rPr lang="ko-KR" altLang="en-US" dirty="0"/>
                <a:t> 공격하여 점수를 얻음</a:t>
              </a:r>
              <a:r>
                <a:rPr lang="en-US" altLang="ko-KR" dirty="0"/>
                <a:t>. </a:t>
              </a:r>
              <a:r>
                <a:rPr lang="ko-KR" altLang="en-US" dirty="0"/>
                <a:t>이때</a:t>
              </a:r>
              <a:r>
                <a:rPr lang="en-US" altLang="ko-KR" dirty="0"/>
                <a:t>, </a:t>
              </a:r>
              <a:r>
                <a:rPr lang="ko-KR" altLang="en-US" dirty="0"/>
                <a:t>장애물은 직선과 대각선으로 랜덤으로 날아오고</a:t>
              </a:r>
              <a:r>
                <a:rPr lang="en-US" altLang="ko-KR" dirty="0"/>
                <a:t>, </a:t>
              </a:r>
              <a:r>
                <a:rPr lang="ko-KR" altLang="en-US" dirty="0"/>
                <a:t>공격은 직선으로만 가능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봉지를 공격하면 </a:t>
              </a:r>
              <a:r>
                <a:rPr lang="en-US" altLang="ko-KR" dirty="0"/>
                <a:t>+20</a:t>
              </a:r>
              <a:r>
                <a:rPr lang="ko-KR" altLang="en-US" dirty="0"/>
                <a:t>점</a:t>
              </a:r>
              <a:r>
                <a:rPr lang="en-US" altLang="ko-KR" dirty="0"/>
                <a:t>, </a:t>
              </a:r>
              <a:r>
                <a:rPr lang="ko-KR" altLang="en-US" dirty="0"/>
                <a:t>빨대를 공격하면 </a:t>
              </a:r>
              <a:r>
                <a:rPr lang="en-US" altLang="ko-KR" dirty="0"/>
                <a:t>+10</a:t>
              </a:r>
              <a:r>
                <a:rPr lang="ko-KR" altLang="en-US" dirty="0"/>
                <a:t>점 획득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각 레벨마다 일정 수준 점수</a:t>
              </a:r>
              <a:r>
                <a:rPr lang="en-US" altLang="ko-KR" dirty="0"/>
                <a:t>(max) </a:t>
              </a:r>
              <a:r>
                <a:rPr lang="ko-KR" altLang="en-US" dirty="0"/>
                <a:t>도달 시 다음 레벨로 진행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 err="1"/>
                <a:t>레벨업</a:t>
              </a:r>
              <a:r>
                <a:rPr lang="ko-KR" altLang="en-US" dirty="0"/>
                <a:t> 시 장애물이 날라오는 속도가 증가</a:t>
              </a:r>
              <a:r>
                <a:rPr lang="en-US" altLang="ko-KR" dirty="0"/>
                <a:t>. 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다음 레벨로 이동할 때</a:t>
              </a:r>
              <a:r>
                <a:rPr lang="en-US" altLang="ko-KR" dirty="0"/>
                <a:t>. , </a:t>
              </a:r>
              <a:r>
                <a:rPr lang="ko-KR" altLang="en-US" dirty="0"/>
                <a:t>게임을 멈추지 않고</a:t>
              </a:r>
              <a:r>
                <a:rPr lang="en-US" altLang="ko-KR" dirty="0"/>
                <a:t>, </a:t>
              </a:r>
              <a:r>
                <a:rPr lang="ko-KR" altLang="en-US" dirty="0" err="1"/>
                <a:t>레벨업</a:t>
              </a:r>
              <a:r>
                <a:rPr lang="ko-KR" altLang="en-US" dirty="0"/>
                <a:t> 표시만 하고 게임을 계속 진행</a:t>
              </a:r>
            </a:p>
            <a:p>
              <a:pPr lvl="0" latinLnBrk="0"/>
              <a:r>
                <a:rPr lang="ko-KR" altLang="en-US" dirty="0"/>
                <a:t>목숨 아이템</a:t>
              </a:r>
              <a:r>
                <a:rPr lang="en-US" altLang="ko-KR" dirty="0"/>
                <a:t>(</a:t>
              </a:r>
              <a:r>
                <a:rPr lang="ko-KR" altLang="en-US" dirty="0"/>
                <a:t>연꽃</a:t>
              </a:r>
              <a:r>
                <a:rPr lang="en-US" altLang="ko-KR" dirty="0"/>
                <a:t>)</a:t>
              </a:r>
              <a:r>
                <a:rPr lang="ko-KR" altLang="en-US" dirty="0"/>
                <a:t>을 먹으면 목숨이 </a:t>
              </a:r>
              <a:r>
                <a:rPr lang="en-US" altLang="ko-KR" dirty="0"/>
                <a:t>1</a:t>
              </a:r>
              <a:r>
                <a:rPr lang="ko-KR" altLang="en-US" dirty="0"/>
                <a:t>개 증가하고</a:t>
              </a:r>
              <a:r>
                <a:rPr lang="en-US" altLang="ko-KR" dirty="0"/>
                <a:t>, </a:t>
              </a:r>
              <a:r>
                <a:rPr lang="ko-KR" altLang="en-US" dirty="0"/>
                <a:t>목숨이 다 소진되면 게임 종료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A19AFC-AF0D-4DE3-A592-0C2499DE2BDC}"/>
                </a:ext>
              </a:extLst>
            </p:cNvPr>
            <p:cNvSpPr/>
            <p:nvPr/>
          </p:nvSpPr>
          <p:spPr>
            <a:xfrm>
              <a:off x="3264116" y="909400"/>
              <a:ext cx="2220508" cy="369331"/>
            </a:xfrm>
            <a:prstGeom prst="rect">
              <a:avLst/>
            </a:prstGeom>
            <a:solidFill>
              <a:srgbClr val="B24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제안서 기입 규칙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503ACE-9964-4F61-B3C7-628A1098A9E7}"/>
              </a:ext>
            </a:extLst>
          </p:cNvPr>
          <p:cNvGrpSpPr/>
          <p:nvPr/>
        </p:nvGrpSpPr>
        <p:grpSpPr>
          <a:xfrm>
            <a:off x="395536" y="3825210"/>
            <a:ext cx="8617480" cy="2716362"/>
            <a:chOff x="395536" y="909400"/>
            <a:chExt cx="8617480" cy="259593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98DF70-73D8-4F93-9E54-CF63687FCBD0}"/>
                </a:ext>
              </a:extLst>
            </p:cNvPr>
            <p:cNvSpPr/>
            <p:nvPr/>
          </p:nvSpPr>
          <p:spPr>
            <a:xfrm>
              <a:off x="395536" y="1278731"/>
              <a:ext cx="8424936" cy="2226604"/>
            </a:xfrm>
            <a:prstGeom prst="rect">
              <a:avLst/>
            </a:prstGeom>
            <a:noFill/>
            <a:ln w="101600">
              <a:solidFill>
                <a:srgbClr val="B24C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9" name="텍스트 개체 틀 4">
              <a:extLst>
                <a:ext uri="{FF2B5EF4-FFF2-40B4-BE49-F238E27FC236}">
                  <a16:creationId xmlns:a16="http://schemas.microsoft.com/office/drawing/2014/main" id="{4F1BA613-855C-4E64-95E1-8783F29047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383" y="1488838"/>
              <a:ext cx="8558633" cy="2016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0"/>
              <a:r>
                <a:rPr lang="ko-KR" altLang="en-US" dirty="0"/>
                <a:t>코끼리로 날라오는 봉지와 빨대를 공격해 점수를 얻는 방식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여러 방향에서 날아오는 봉지와 빨대를 코끼리가 </a:t>
              </a:r>
              <a:r>
                <a:rPr lang="ko-KR" altLang="en-US" dirty="0" err="1"/>
                <a:t>물대포로</a:t>
              </a:r>
              <a:r>
                <a:rPr lang="ko-KR" altLang="en-US" dirty="0"/>
                <a:t> 공격하여 점수를 얻음</a:t>
              </a:r>
              <a:r>
                <a:rPr lang="en-US" altLang="ko-KR" dirty="0"/>
                <a:t>. </a:t>
              </a:r>
              <a:r>
                <a:rPr lang="ko-KR" altLang="en-US" dirty="0"/>
                <a:t>이때</a:t>
              </a:r>
              <a:r>
                <a:rPr lang="en-US" altLang="ko-KR" dirty="0"/>
                <a:t>, </a:t>
              </a:r>
              <a:r>
                <a:rPr lang="ko-KR" altLang="en-US" dirty="0"/>
                <a:t>장애물은 직선과 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ZigZag</a:t>
              </a:r>
              <a:r>
                <a:rPr lang="ko-KR" altLang="en-US" dirty="0"/>
                <a:t>으로 랜덤으로 날아오고</a:t>
              </a:r>
              <a:r>
                <a:rPr lang="en-US" altLang="ko-KR" dirty="0"/>
                <a:t>, </a:t>
              </a:r>
              <a:r>
                <a:rPr lang="ko-KR" altLang="en-US" dirty="0"/>
                <a:t>공격은 직선으로만 가능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봉지를 공격하면 </a:t>
              </a:r>
              <a:r>
                <a:rPr lang="en-US" altLang="ko-KR" dirty="0"/>
                <a:t>+</a:t>
              </a:r>
              <a:r>
                <a:rPr lang="en-US" altLang="ko-KR" b="1" dirty="0">
                  <a:solidFill>
                    <a:srgbClr val="FF0000"/>
                  </a:solidFill>
                </a:rPr>
                <a:t>100</a:t>
              </a:r>
              <a:r>
                <a:rPr lang="ko-KR" altLang="en-US" dirty="0"/>
                <a:t>점</a:t>
              </a:r>
              <a:r>
                <a:rPr lang="en-US" altLang="ko-KR" dirty="0"/>
                <a:t>, </a:t>
              </a:r>
              <a:r>
                <a:rPr lang="ko-KR" altLang="en-US" dirty="0"/>
                <a:t>빨대를 공격하면 </a:t>
              </a:r>
              <a:r>
                <a:rPr lang="en-US" altLang="ko-KR" dirty="0"/>
                <a:t>+</a:t>
              </a:r>
              <a:r>
                <a:rPr lang="en-US" altLang="ko-KR" b="1" dirty="0">
                  <a:solidFill>
                    <a:srgbClr val="FF0000"/>
                  </a:solidFill>
                </a:rPr>
                <a:t>200</a:t>
              </a:r>
              <a:r>
                <a:rPr lang="ko-KR" altLang="en-US" dirty="0"/>
                <a:t>점 획득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b="1" dirty="0">
                  <a:solidFill>
                    <a:srgbClr val="FF0000"/>
                  </a:solidFill>
                </a:rPr>
                <a:t>각 레벨에 할당된 장애물이 모두 소진되는 경우 </a:t>
              </a:r>
              <a:r>
                <a:rPr lang="ko-KR" altLang="en-US" dirty="0"/>
                <a:t>다음 레벨로 진행된다</a:t>
              </a:r>
              <a:r>
                <a:rPr lang="en-US" altLang="ko-KR" dirty="0"/>
                <a:t>. </a:t>
              </a:r>
              <a:endParaRPr lang="ko-KR" altLang="en-US" dirty="0"/>
            </a:p>
            <a:p>
              <a:pPr lvl="0" latinLnBrk="0"/>
              <a:r>
                <a:rPr lang="ko-KR" altLang="en-US" dirty="0" err="1"/>
                <a:t>레벨업</a:t>
              </a:r>
              <a:r>
                <a:rPr lang="ko-KR" altLang="en-US" dirty="0"/>
                <a:t> 시 장애물이 날라오는 </a:t>
              </a:r>
              <a:r>
                <a:rPr lang="ko-KR" altLang="en-US" b="1" dirty="0">
                  <a:solidFill>
                    <a:srgbClr val="FF0000"/>
                  </a:solidFill>
                </a:rPr>
                <a:t>빈도</a:t>
              </a:r>
              <a:r>
                <a:rPr lang="ko-KR" altLang="en-US" dirty="0"/>
                <a:t> 증가</a:t>
              </a:r>
            </a:p>
            <a:p>
              <a:pPr lvl="0" latinLnBrk="0"/>
              <a:r>
                <a:rPr lang="ko-KR" altLang="en-US" dirty="0"/>
                <a:t>다음 레벨로 이동할 때</a:t>
              </a:r>
              <a:r>
                <a:rPr lang="en-US" altLang="ko-KR" dirty="0"/>
                <a:t>, </a:t>
              </a:r>
              <a:r>
                <a:rPr lang="ko-KR" altLang="en-US" dirty="0"/>
                <a:t>게임을 멈추지 않고</a:t>
              </a:r>
              <a:r>
                <a:rPr lang="en-US" altLang="ko-KR" dirty="0"/>
                <a:t>, </a:t>
              </a:r>
              <a:r>
                <a:rPr lang="ko-KR" altLang="en-US" dirty="0" err="1"/>
                <a:t>레벨업</a:t>
              </a:r>
              <a:r>
                <a:rPr lang="ko-KR" altLang="en-US" dirty="0"/>
                <a:t> 표시만 하고 게임을 계속 진행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lvl="0" latinLnBrk="0"/>
              <a:r>
                <a:rPr lang="ko-KR" altLang="en-US" dirty="0"/>
                <a:t>목숨 아이템</a:t>
              </a:r>
              <a:r>
                <a:rPr lang="en-US" altLang="ko-KR" dirty="0"/>
                <a:t>(</a:t>
              </a:r>
              <a:r>
                <a:rPr lang="ko-KR" altLang="en-US" dirty="0"/>
                <a:t>연꽃</a:t>
              </a:r>
              <a:r>
                <a:rPr lang="en-US" altLang="ko-KR" dirty="0"/>
                <a:t>)</a:t>
              </a:r>
              <a:r>
                <a:rPr lang="ko-KR" altLang="en-US" dirty="0"/>
                <a:t>을 부딪혀 먹으면 목숨이 </a:t>
              </a:r>
              <a:r>
                <a:rPr lang="en-US" altLang="ko-KR" dirty="0"/>
                <a:t>1</a:t>
              </a:r>
              <a:r>
                <a:rPr lang="ko-KR" altLang="en-US" dirty="0"/>
                <a:t>개 증가하고 </a:t>
              </a:r>
              <a:r>
                <a:rPr lang="ko-KR" altLang="en-US" b="1" dirty="0">
                  <a:solidFill>
                    <a:srgbClr val="FF0000"/>
                  </a:solidFill>
                </a:rPr>
                <a:t>물총으로 맞추면 목숨이 </a:t>
              </a:r>
              <a:r>
                <a:rPr lang="en-US" altLang="ko-KR" b="1" dirty="0">
                  <a:solidFill>
                    <a:srgbClr val="FF0000"/>
                  </a:solidFill>
                </a:rPr>
                <a:t>2</a:t>
              </a:r>
              <a:r>
                <a:rPr lang="ko-KR" altLang="en-US" b="1" dirty="0">
                  <a:solidFill>
                    <a:srgbClr val="FF0000"/>
                  </a:solidFill>
                </a:rPr>
                <a:t>개 증가</a:t>
              </a:r>
              <a:r>
                <a:rPr lang="ko-KR" altLang="en-US" dirty="0"/>
                <a:t>한다</a:t>
              </a:r>
              <a:r>
                <a:rPr lang="en-US" altLang="ko-KR" dirty="0"/>
                <a:t>. </a:t>
              </a:r>
            </a:p>
            <a:p>
              <a:pPr lvl="0" latinLnBrk="0"/>
              <a:r>
                <a:rPr lang="ko-KR" altLang="en-US" dirty="0"/>
                <a:t>목숨이 다 소진되면 게임 종료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D1417F-38BE-4990-BD63-D73CBA853C31}"/>
                </a:ext>
              </a:extLst>
            </p:cNvPr>
            <p:cNvSpPr/>
            <p:nvPr/>
          </p:nvSpPr>
          <p:spPr>
            <a:xfrm>
              <a:off x="3264116" y="909400"/>
              <a:ext cx="2220508" cy="369331"/>
            </a:xfrm>
            <a:prstGeom prst="rect">
              <a:avLst/>
            </a:prstGeom>
            <a:solidFill>
              <a:srgbClr val="B24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실제 게임 규칙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1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12478"/>
            <a:ext cx="8229600" cy="369332"/>
          </a:xfrm>
        </p:spPr>
        <p:txBody>
          <a:bodyPr/>
          <a:lstStyle/>
          <a:p>
            <a:r>
              <a:rPr lang="ko-KR" altLang="en-US" dirty="0"/>
              <a:t>게임 규칙 상세 설명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BC6370-90BA-4FE3-B382-DBE775C1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0D42D-5EBE-4855-B18F-15BB2DE5FDB3}"/>
              </a:ext>
            </a:extLst>
          </p:cNvPr>
          <p:cNvSpPr txBox="1"/>
          <p:nvPr/>
        </p:nvSpPr>
        <p:spPr>
          <a:xfrm>
            <a:off x="1435600" y="9433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봉지 공격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6C0A3-207C-4AB3-AC44-03BED1C2E822}"/>
              </a:ext>
            </a:extLst>
          </p:cNvPr>
          <p:cNvSpPr txBox="1"/>
          <p:nvPr/>
        </p:nvSpPr>
        <p:spPr>
          <a:xfrm>
            <a:off x="5921489" y="9087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봉지 공격 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70BC3-56B1-4F45-A3BB-F20CB5A7AD59}"/>
              </a:ext>
            </a:extLst>
          </p:cNvPr>
          <p:cNvSpPr txBox="1"/>
          <p:nvPr/>
        </p:nvSpPr>
        <p:spPr>
          <a:xfrm>
            <a:off x="1435600" y="383997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빨대 공격 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1FA07-EF78-4F3E-AE5D-55365D99CDD6}"/>
              </a:ext>
            </a:extLst>
          </p:cNvPr>
          <p:cNvSpPr txBox="1"/>
          <p:nvPr/>
        </p:nvSpPr>
        <p:spPr>
          <a:xfrm>
            <a:off x="5921489" y="383997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</a:rPr>
              <a:t>봉지 공격 후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E2BE7E-5A59-40A9-94DA-88B4EA4E5B37}"/>
              </a:ext>
            </a:extLst>
          </p:cNvPr>
          <p:cNvSpPr/>
          <p:nvPr/>
        </p:nvSpPr>
        <p:spPr>
          <a:xfrm>
            <a:off x="4009168" y="2102803"/>
            <a:ext cx="1152128" cy="369332"/>
          </a:xfrm>
          <a:prstGeom prst="rightArrow">
            <a:avLst/>
          </a:prstGeom>
          <a:solidFill>
            <a:srgbClr val="BA4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358CBF8-6E33-4173-9938-8B080D9D253E}"/>
              </a:ext>
            </a:extLst>
          </p:cNvPr>
          <p:cNvSpPr/>
          <p:nvPr/>
        </p:nvSpPr>
        <p:spPr>
          <a:xfrm>
            <a:off x="4009168" y="5071763"/>
            <a:ext cx="1152128" cy="369332"/>
          </a:xfrm>
          <a:prstGeom prst="rightArrow">
            <a:avLst/>
          </a:prstGeom>
          <a:solidFill>
            <a:srgbClr val="BA4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A77F86-EDD0-4390-8A5B-E6DF9D6215FD}"/>
              </a:ext>
            </a:extLst>
          </p:cNvPr>
          <p:cNvPicPr/>
          <p:nvPr/>
        </p:nvPicPr>
        <p:blipFill rotWithShape="1">
          <a:blip r:embed="rId2"/>
          <a:srcRect l="16841" t="4726" r="16843" b="6549"/>
          <a:stretch/>
        </p:blipFill>
        <p:spPr>
          <a:xfrm>
            <a:off x="827585" y="1323256"/>
            <a:ext cx="2880320" cy="22092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23E9F6-A254-476A-95C4-10D5FCE84987}"/>
              </a:ext>
            </a:extLst>
          </p:cNvPr>
          <p:cNvPicPr/>
          <p:nvPr/>
        </p:nvPicPr>
        <p:blipFill rotWithShape="1">
          <a:blip r:embed="rId3"/>
          <a:srcRect l="16327" t="4986" r="17029" b="7255"/>
          <a:stretch/>
        </p:blipFill>
        <p:spPr>
          <a:xfrm>
            <a:off x="5436097" y="1332796"/>
            <a:ext cx="2763594" cy="21997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AD303E-C25D-4671-8F83-F7D346386A5D}"/>
              </a:ext>
            </a:extLst>
          </p:cNvPr>
          <p:cNvPicPr/>
          <p:nvPr/>
        </p:nvPicPr>
        <p:blipFill rotWithShape="1">
          <a:blip r:embed="rId4"/>
          <a:srcRect l="16471" t="5377" r="16916" b="6806"/>
          <a:stretch/>
        </p:blipFill>
        <p:spPr>
          <a:xfrm>
            <a:off x="827585" y="4321570"/>
            <a:ext cx="2880320" cy="22092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F1B11D-271D-4347-A896-A28973474D55}"/>
              </a:ext>
            </a:extLst>
          </p:cNvPr>
          <p:cNvPicPr/>
          <p:nvPr/>
        </p:nvPicPr>
        <p:blipFill rotWithShape="1">
          <a:blip r:embed="rId5"/>
          <a:srcRect l="16885" t="5125" r="16770" b="5776"/>
          <a:stretch/>
        </p:blipFill>
        <p:spPr>
          <a:xfrm>
            <a:off x="5462559" y="4321570"/>
            <a:ext cx="2763594" cy="2209242"/>
          </a:xfrm>
          <a:prstGeom prst="rect">
            <a:avLst/>
          </a:prstGeom>
        </p:spPr>
      </p:pic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E828E7EC-6A03-46F4-B0E9-085B719FF834}"/>
              </a:ext>
            </a:extLst>
          </p:cNvPr>
          <p:cNvSpPr/>
          <p:nvPr/>
        </p:nvSpPr>
        <p:spPr>
          <a:xfrm>
            <a:off x="2940397" y="1113260"/>
            <a:ext cx="914403" cy="654143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68546B3F-06E7-4383-9D18-96198A4481D9}"/>
              </a:ext>
            </a:extLst>
          </p:cNvPr>
          <p:cNvSpPr/>
          <p:nvPr/>
        </p:nvSpPr>
        <p:spPr>
          <a:xfrm>
            <a:off x="7406273" y="1080374"/>
            <a:ext cx="914403" cy="654143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018A99C3-155F-4F98-BA54-D9B82125B001}"/>
              </a:ext>
            </a:extLst>
          </p:cNvPr>
          <p:cNvSpPr/>
          <p:nvPr/>
        </p:nvSpPr>
        <p:spPr>
          <a:xfrm>
            <a:off x="2956670" y="4097442"/>
            <a:ext cx="914403" cy="654143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63A22541-2763-4C09-9F2F-1050A654234D}"/>
              </a:ext>
            </a:extLst>
          </p:cNvPr>
          <p:cNvSpPr/>
          <p:nvPr/>
        </p:nvSpPr>
        <p:spPr>
          <a:xfrm>
            <a:off x="7406273" y="4097047"/>
            <a:ext cx="914403" cy="654143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규칙 상세 설명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642D11-0F7B-4415-B03E-DE04C8ACD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64" r="3568" b="29461"/>
          <a:stretch/>
        </p:blipFill>
        <p:spPr>
          <a:xfrm>
            <a:off x="964122" y="1599613"/>
            <a:ext cx="2815790" cy="47817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42EA5E-CE73-4C1A-AFB7-7E6EC8654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55" t="35771" b="656"/>
          <a:stretch/>
        </p:blipFill>
        <p:spPr>
          <a:xfrm>
            <a:off x="5589060" y="1634164"/>
            <a:ext cx="2727247" cy="4747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E0A4E-7453-4D2C-9E1B-3CF4AE988410}"/>
              </a:ext>
            </a:extLst>
          </p:cNvPr>
          <p:cNvSpPr txBox="1"/>
          <p:nvPr/>
        </p:nvSpPr>
        <p:spPr>
          <a:xfrm>
            <a:off x="827584" y="107658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Level2 </a:t>
            </a:r>
            <a:r>
              <a:rPr lang="ko-KR" altLang="en-US" dirty="0">
                <a:solidFill>
                  <a:schemeClr val="accent3"/>
                </a:solidFill>
                <a:latin typeface="+mn-lt"/>
              </a:rPr>
              <a:t>부분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58688-F223-4B0B-AE30-D40AACA4EA9D}"/>
              </a:ext>
            </a:extLst>
          </p:cNvPr>
          <p:cNvSpPr txBox="1"/>
          <p:nvPr/>
        </p:nvSpPr>
        <p:spPr>
          <a:xfrm>
            <a:off x="5333020" y="107658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+mn-lt"/>
              </a:rPr>
              <a:t>boss </a:t>
            </a:r>
            <a:r>
              <a:rPr lang="ko-KR" altLang="en-US" dirty="0">
                <a:solidFill>
                  <a:schemeClr val="accent3"/>
                </a:solidFill>
                <a:latin typeface="+mn-lt"/>
              </a:rPr>
              <a:t>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9C319-B4CB-48B5-A2E3-712933CBE6EA}"/>
              </a:ext>
            </a:extLst>
          </p:cNvPr>
          <p:cNvSpPr txBox="1"/>
          <p:nvPr/>
        </p:nvSpPr>
        <p:spPr>
          <a:xfrm>
            <a:off x="4103378" y="3573015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BA4B4D"/>
                </a:solidFill>
                <a:latin typeface="+mn-lt"/>
              </a:rPr>
              <a:t>vs</a:t>
            </a:r>
            <a:endParaRPr lang="ko-KR" altLang="en-US" sz="4800" b="1" dirty="0">
              <a:solidFill>
                <a:srgbClr val="BA4B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23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규칙 상세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5F602-69D4-40EC-BF70-A81DEF02E569}"/>
              </a:ext>
            </a:extLst>
          </p:cNvPr>
          <p:cNvSpPr txBox="1"/>
          <p:nvPr/>
        </p:nvSpPr>
        <p:spPr>
          <a:xfrm>
            <a:off x="755576" y="15914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Level 1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0D65C-B3DB-4982-9C95-0C726BFA2BA7}"/>
              </a:ext>
            </a:extLst>
          </p:cNvPr>
          <p:cNvSpPr txBox="1"/>
          <p:nvPr/>
        </p:nvSpPr>
        <p:spPr>
          <a:xfrm>
            <a:off x="5652120" y="15914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</a:rPr>
              <a:t>Level 2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85E39B4-DCD2-4921-B503-D48556BF2C04}"/>
              </a:ext>
            </a:extLst>
          </p:cNvPr>
          <p:cNvSpPr/>
          <p:nvPr/>
        </p:nvSpPr>
        <p:spPr>
          <a:xfrm>
            <a:off x="4366319" y="3645024"/>
            <a:ext cx="548527" cy="369332"/>
          </a:xfrm>
          <a:prstGeom prst="rightArrow">
            <a:avLst/>
          </a:prstGeom>
          <a:solidFill>
            <a:srgbClr val="BA4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81ADF9-F9AE-4B17-9069-7363468C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6" t="6400" r="11157" b="2922"/>
          <a:stretch/>
        </p:blipFill>
        <p:spPr>
          <a:xfrm>
            <a:off x="255820" y="2430180"/>
            <a:ext cx="3837337" cy="2799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32D689-9806-411A-BEEE-23FAE933FE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5" r="10358"/>
          <a:stretch/>
        </p:blipFill>
        <p:spPr>
          <a:xfrm>
            <a:off x="5081806" y="2430180"/>
            <a:ext cx="3837337" cy="2799020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43FB0B54-948C-419D-AA78-A0F2D95FC27F}"/>
              </a:ext>
            </a:extLst>
          </p:cNvPr>
          <p:cNvSpPr/>
          <p:nvPr/>
        </p:nvSpPr>
        <p:spPr>
          <a:xfrm>
            <a:off x="2998168" y="1960816"/>
            <a:ext cx="1368152" cy="1044116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D7D5681D-934E-4D4A-9BEF-EC3B113AC3C6}"/>
              </a:ext>
            </a:extLst>
          </p:cNvPr>
          <p:cNvSpPr/>
          <p:nvPr/>
        </p:nvSpPr>
        <p:spPr>
          <a:xfrm>
            <a:off x="7717950" y="1988207"/>
            <a:ext cx="1368152" cy="1044116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5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08EDB6-EED5-47C5-85E6-5527E23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규칙 상세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853B6-B434-4AC7-B4DD-5357A008D1DC}"/>
              </a:ext>
            </a:extLst>
          </p:cNvPr>
          <p:cNvSpPr txBox="1"/>
          <p:nvPr/>
        </p:nvSpPr>
        <p:spPr>
          <a:xfrm>
            <a:off x="891190" y="995844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  <a:latin typeface="+mn-lt"/>
              </a:rPr>
              <a:t>목숨 아이템 충돌 섭취 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2D252-2752-4CB1-BFCF-9723FA0F36FA}"/>
              </a:ext>
            </a:extLst>
          </p:cNvPr>
          <p:cNvSpPr txBox="1"/>
          <p:nvPr/>
        </p:nvSpPr>
        <p:spPr>
          <a:xfrm>
            <a:off x="899592" y="3741440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  <a:latin typeface="+mn-lt"/>
              </a:rPr>
              <a:t>목숨 아이템 </a:t>
            </a:r>
            <a:r>
              <a:rPr lang="ko-KR" altLang="en-US" b="1">
                <a:solidFill>
                  <a:schemeClr val="accent3"/>
                </a:solidFill>
                <a:latin typeface="+mn-lt"/>
              </a:rPr>
              <a:t>공격 섭취 전</a:t>
            </a:r>
            <a:endParaRPr lang="ko-KR" altLang="en-US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64A4D-E602-41B1-8B08-4BD97AF8AD0E}"/>
              </a:ext>
            </a:extLst>
          </p:cNvPr>
          <p:cNvSpPr txBox="1"/>
          <p:nvPr/>
        </p:nvSpPr>
        <p:spPr>
          <a:xfrm>
            <a:off x="5355688" y="3741440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  <a:latin typeface="+mn-lt"/>
              </a:rPr>
              <a:t>목숨 아이템 공격 섭취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A292A-0631-4E71-A024-C87421323D7D}"/>
              </a:ext>
            </a:extLst>
          </p:cNvPr>
          <p:cNvSpPr txBox="1"/>
          <p:nvPr/>
        </p:nvSpPr>
        <p:spPr>
          <a:xfrm>
            <a:off x="5364088" y="995844"/>
            <a:ext cx="28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/>
                </a:solidFill>
                <a:latin typeface="+mn-lt"/>
              </a:rPr>
              <a:t>목숨 아이템 충돌 섭취 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6CD3E3-1935-461F-B47D-D5EF75992DA6}"/>
              </a:ext>
            </a:extLst>
          </p:cNvPr>
          <p:cNvPicPr/>
          <p:nvPr/>
        </p:nvPicPr>
        <p:blipFill rotWithShape="1">
          <a:blip r:embed="rId2"/>
          <a:srcRect l="16505" t="5092" r="16505" b="6649"/>
          <a:stretch/>
        </p:blipFill>
        <p:spPr>
          <a:xfrm>
            <a:off x="899591" y="1446476"/>
            <a:ext cx="2888721" cy="2150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93D20D-864A-4DAB-B562-A4599C5DCBF9}"/>
              </a:ext>
            </a:extLst>
          </p:cNvPr>
          <p:cNvPicPr/>
          <p:nvPr/>
        </p:nvPicPr>
        <p:blipFill rotWithShape="1">
          <a:blip r:embed="rId3"/>
          <a:srcRect l="16878" t="4150" r="16390" b="6599"/>
          <a:stretch/>
        </p:blipFill>
        <p:spPr>
          <a:xfrm>
            <a:off x="5334085" y="1416930"/>
            <a:ext cx="2918725" cy="2150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7E1C9C-6EB1-40DE-9426-739502D76002}"/>
              </a:ext>
            </a:extLst>
          </p:cNvPr>
          <p:cNvPicPr/>
          <p:nvPr/>
        </p:nvPicPr>
        <p:blipFill rotWithShape="1">
          <a:blip r:embed="rId4"/>
          <a:srcRect l="16129" t="4148" r="16129" b="6262"/>
          <a:stretch/>
        </p:blipFill>
        <p:spPr>
          <a:xfrm>
            <a:off x="829979" y="4230380"/>
            <a:ext cx="3065703" cy="2150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F9E86A-DFC3-49A6-8C2E-DDA58D492150}"/>
              </a:ext>
            </a:extLst>
          </p:cNvPr>
          <p:cNvPicPr/>
          <p:nvPr/>
        </p:nvPicPr>
        <p:blipFill rotWithShape="1">
          <a:blip r:embed="rId5"/>
          <a:srcRect l="16324" t="5047" r="16462" b="5768"/>
          <a:stretch/>
        </p:blipFill>
        <p:spPr>
          <a:xfrm>
            <a:off x="5248319" y="4230380"/>
            <a:ext cx="3068097" cy="222295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3F2B37FB-1E18-490F-A570-FDB0ABC8BAA7}"/>
              </a:ext>
            </a:extLst>
          </p:cNvPr>
          <p:cNvSpPr/>
          <p:nvPr/>
        </p:nvSpPr>
        <p:spPr>
          <a:xfrm>
            <a:off x="829979" y="1371139"/>
            <a:ext cx="834094" cy="376968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0F2F1156-3FA7-4C00-91E0-AA46CF684B32}"/>
              </a:ext>
            </a:extLst>
          </p:cNvPr>
          <p:cNvSpPr/>
          <p:nvPr/>
        </p:nvSpPr>
        <p:spPr>
          <a:xfrm>
            <a:off x="5248319" y="1377600"/>
            <a:ext cx="834094" cy="376968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44FD879-ABC0-4C63-A91C-FB71A7F18219}"/>
              </a:ext>
            </a:extLst>
          </p:cNvPr>
          <p:cNvSpPr/>
          <p:nvPr/>
        </p:nvSpPr>
        <p:spPr>
          <a:xfrm>
            <a:off x="755576" y="4138312"/>
            <a:ext cx="834094" cy="376968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D52ED287-98ED-4CB7-923D-DD6BDBD2A6DA}"/>
              </a:ext>
            </a:extLst>
          </p:cNvPr>
          <p:cNvSpPr/>
          <p:nvPr/>
        </p:nvSpPr>
        <p:spPr>
          <a:xfrm>
            <a:off x="5248319" y="4138312"/>
            <a:ext cx="834094" cy="376968"/>
          </a:xfrm>
          <a:prstGeom prst="donut">
            <a:avLst>
              <a:gd name="adj" fmla="val 689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23C9DD4-E07B-4C05-86C1-A26DB808FCEF}"/>
              </a:ext>
            </a:extLst>
          </p:cNvPr>
          <p:cNvSpPr/>
          <p:nvPr/>
        </p:nvSpPr>
        <p:spPr>
          <a:xfrm>
            <a:off x="4009168" y="2271227"/>
            <a:ext cx="1152128" cy="369332"/>
          </a:xfrm>
          <a:prstGeom prst="rightArrow">
            <a:avLst/>
          </a:prstGeom>
          <a:solidFill>
            <a:srgbClr val="BA4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CF1606B-BEF4-44C7-A2F5-1690BDD87586}"/>
              </a:ext>
            </a:extLst>
          </p:cNvPr>
          <p:cNvSpPr/>
          <p:nvPr/>
        </p:nvSpPr>
        <p:spPr>
          <a:xfrm>
            <a:off x="4009168" y="5240187"/>
            <a:ext cx="1152128" cy="369332"/>
          </a:xfrm>
          <a:prstGeom prst="rightArrow">
            <a:avLst/>
          </a:prstGeom>
          <a:solidFill>
            <a:srgbClr val="BA4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953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DE4A2D-AC5A-42B0-96F9-8517110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 구현도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4DC723-3767-445A-822D-8053F65F9B1A}"/>
              </a:ext>
            </a:extLst>
          </p:cNvPr>
          <p:cNvGrpSpPr/>
          <p:nvPr/>
        </p:nvGrpSpPr>
        <p:grpSpPr>
          <a:xfrm>
            <a:off x="490439" y="875946"/>
            <a:ext cx="8424936" cy="5670120"/>
            <a:chOff x="395536" y="1071248"/>
            <a:chExt cx="8424936" cy="56701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C264CD-5D23-4449-84EE-1CE0C1CBF77F}"/>
                </a:ext>
              </a:extLst>
            </p:cNvPr>
            <p:cNvSpPr/>
            <p:nvPr/>
          </p:nvSpPr>
          <p:spPr>
            <a:xfrm>
              <a:off x="395536" y="1440580"/>
              <a:ext cx="8424936" cy="5300788"/>
            </a:xfrm>
            <a:prstGeom prst="rect">
              <a:avLst/>
            </a:prstGeom>
            <a:noFill/>
            <a:ln w="101600">
              <a:solidFill>
                <a:srgbClr val="B24C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4" name="텍스트 개체 틀 4">
              <a:extLst>
                <a:ext uri="{FF2B5EF4-FFF2-40B4-BE49-F238E27FC236}">
                  <a16:creationId xmlns:a16="http://schemas.microsoft.com/office/drawing/2014/main" id="{7B2A01F8-0D57-4583-B536-0C6B5D7C2D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7544" y="1573708"/>
              <a:ext cx="4080991" cy="516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latinLnBrk="0">
                <a:buAutoNum type="arabicParenR"/>
              </a:pPr>
              <a:r>
                <a:rPr lang="en-US" altLang="ko-KR" sz="1400" dirty="0"/>
                <a:t>GUI </a:t>
              </a:r>
              <a:r>
                <a:rPr lang="ko-KR" altLang="en-US" sz="1400" dirty="0"/>
                <a:t>구현</a:t>
              </a:r>
              <a:r>
                <a:rPr lang="en-US" altLang="ko-KR" sz="1400" dirty="0"/>
                <a:t>: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cmd</a:t>
              </a:r>
              <a:r>
                <a:rPr lang="ko-KR" altLang="en-US" sz="1400" dirty="0"/>
                <a:t>창 →</a:t>
              </a:r>
              <a:r>
                <a:rPr lang="en-US" altLang="ko-KR" sz="1400" dirty="0"/>
                <a:t> GUI </a:t>
              </a:r>
              <a:r>
                <a:rPr lang="ko-KR" altLang="en-US" sz="1400" dirty="0"/>
                <a:t>구현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2) </a:t>
              </a:r>
              <a:r>
                <a:rPr lang="ko-KR" altLang="en-US" sz="1400" dirty="0">
                  <a:solidFill>
                    <a:schemeClr val="accent3"/>
                  </a:solidFill>
                </a:rPr>
                <a:t>화면 비율에 따라서 자동 조절</a:t>
              </a:r>
              <a:endParaRPr lang="ko-KR" altLang="en-US" sz="1400" dirty="0"/>
            </a:p>
            <a:p>
              <a:pPr marL="0" indent="0" latinLnBrk="0">
                <a:buNone/>
              </a:pPr>
              <a:r>
                <a:rPr lang="en-US" altLang="ko-KR" sz="1400" dirty="0"/>
                <a:t>3) </a:t>
              </a:r>
              <a:r>
                <a:rPr lang="ko-KR" altLang="en-US" sz="1400" dirty="0"/>
                <a:t>공격 대상</a:t>
              </a:r>
              <a:r>
                <a:rPr lang="en-US" altLang="ko-KR" sz="1400" dirty="0"/>
                <a:t>: 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 별 →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빨대와 봉지로 변경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4) </a:t>
              </a:r>
              <a:r>
                <a:rPr lang="ko-KR" altLang="en-US" sz="1400" dirty="0"/>
                <a:t>공격 주체</a:t>
              </a:r>
              <a:r>
                <a:rPr lang="en-US" altLang="ko-KR" sz="1400" dirty="0"/>
                <a:t>: 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 우주선 →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코끼리로 변경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5) </a:t>
              </a:r>
              <a:r>
                <a:rPr lang="ko-KR" altLang="en-US" sz="1400" dirty="0"/>
                <a:t>공격 수단</a:t>
              </a:r>
              <a:r>
                <a:rPr lang="en-US" altLang="ko-KR" sz="1400" dirty="0"/>
                <a:t>: 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 총알 →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물대포로</a:t>
              </a:r>
              <a:r>
                <a:rPr lang="ko-KR" altLang="en-US" sz="1400" dirty="0"/>
                <a:t> 변경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6) </a:t>
              </a:r>
              <a:r>
                <a:rPr lang="ko-KR" altLang="en-US" sz="1400" dirty="0"/>
                <a:t>게임 종료 조건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장애물에 닿으면 코끼리 목숨</a:t>
              </a:r>
              <a:r>
                <a:rPr lang="en-US" altLang="ko-KR" sz="1400" dirty="0"/>
                <a:t>-1 </a:t>
              </a:r>
              <a:r>
                <a:rPr lang="ko-KR" altLang="en-US" sz="1400" dirty="0"/>
                <a:t>→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목숨 모두 사라지면 종료</a:t>
              </a:r>
              <a:br>
                <a:rPr lang="ko-KR" altLang="en-US" sz="1400" dirty="0"/>
              </a:br>
              <a:r>
                <a:rPr lang="en-US" altLang="ko-KR" sz="1400" dirty="0"/>
                <a:t>7) </a:t>
              </a:r>
              <a:r>
                <a:rPr lang="ko-KR" altLang="en-US" sz="1400" dirty="0" err="1"/>
                <a:t>레벨업</a:t>
              </a:r>
              <a:r>
                <a:rPr lang="ko-KR" altLang="en-US" sz="1400" dirty="0"/>
                <a:t> 개념 도입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시간이 지날수록 장애물 </a:t>
              </a:r>
              <a:r>
                <a:rPr lang="ko-KR" altLang="en-US" sz="1400" dirty="0">
                  <a:solidFill>
                    <a:schemeClr val="accent3"/>
                  </a:solidFill>
                </a:rPr>
                <a:t>이동 속도 </a:t>
              </a:r>
              <a:r>
                <a:rPr lang="ko-KR" altLang="en-US" sz="1400" dirty="0"/>
                <a:t>증가 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레벨업</a:t>
              </a:r>
              <a:r>
                <a:rPr lang="ko-KR" altLang="en-US" sz="1400" dirty="0"/>
                <a:t> 할 때마다 장애물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빨대와 봉지</a:t>
              </a:r>
              <a:r>
                <a:rPr lang="en-US" altLang="ko-KR" sz="1400" dirty="0"/>
                <a:t>) </a:t>
              </a:r>
              <a:r>
                <a:rPr lang="ko-KR" altLang="en-US" sz="1400" dirty="0">
                  <a:solidFill>
                    <a:schemeClr val="accent3"/>
                  </a:solidFill>
                </a:rPr>
                <a:t>속도</a:t>
              </a:r>
              <a:r>
                <a:rPr lang="ko-KR" altLang="en-US" sz="1400" dirty="0"/>
                <a:t> 증가</a:t>
              </a:r>
              <a:br>
                <a:rPr lang="ko-KR" altLang="en-US" sz="1400" dirty="0"/>
              </a:b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특정 점수</a:t>
              </a:r>
              <a:r>
                <a:rPr lang="en-US" altLang="ko-KR" sz="1400" dirty="0"/>
                <a:t>(max) </a:t>
              </a:r>
              <a:r>
                <a:rPr lang="ko-KR" altLang="en-US" sz="1400" dirty="0"/>
                <a:t>도달 시 레벨 업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매번 게임 시작마다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단계부터 시작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레벨업</a:t>
              </a:r>
              <a:r>
                <a:rPr lang="ko-KR" altLang="en-US" sz="1400" dirty="0"/>
                <a:t> 시 점수를 계속 누적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2224051-AB3F-4085-B1C7-75B0CFA9393D}"/>
                </a:ext>
              </a:extLst>
            </p:cNvPr>
            <p:cNvSpPr/>
            <p:nvPr/>
          </p:nvSpPr>
          <p:spPr>
            <a:xfrm>
              <a:off x="3131840" y="1071248"/>
              <a:ext cx="2520280" cy="319210"/>
            </a:xfrm>
            <a:prstGeom prst="rect">
              <a:avLst/>
            </a:prstGeom>
            <a:solidFill>
              <a:srgbClr val="B24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제안서 개선 사항</a:t>
              </a:r>
            </a:p>
          </p:txBody>
        </p:sp>
        <p:sp>
          <p:nvSpPr>
            <p:cNvPr id="16" name="텍스트 개체 틀 4">
              <a:extLst>
                <a:ext uri="{FF2B5EF4-FFF2-40B4-BE49-F238E27FC236}">
                  <a16:creationId xmlns:a16="http://schemas.microsoft.com/office/drawing/2014/main" id="{0CEA244E-D16E-4616-90FE-F4DA3DADD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608004" y="1573708"/>
              <a:ext cx="4080991" cy="516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71450" indent="-1714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en-US" altLang="ko-KR" sz="1400" dirty="0"/>
                <a:t>8) </a:t>
              </a:r>
              <a:r>
                <a:rPr lang="ko-KR" altLang="en-US" sz="1400" dirty="0"/>
                <a:t>공격 수단 조건 변경</a:t>
              </a: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총알 개수 무제한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9) </a:t>
              </a:r>
              <a:r>
                <a:rPr lang="ko-KR" altLang="en-US" sz="1400" dirty="0"/>
                <a:t>장애물 방향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위에서 아래로 일직선 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>
                  <a:solidFill>
                    <a:schemeClr val="accent3"/>
                  </a:solidFill>
                </a:rPr>
                <a:t>대각선</a:t>
              </a:r>
              <a:r>
                <a:rPr lang="ko-KR" altLang="en-US" sz="1400" dirty="0"/>
                <a:t> 방향 추가</a:t>
              </a:r>
            </a:p>
            <a:p>
              <a:pPr marL="0" indent="0" latinLnBrk="0">
                <a:buNone/>
              </a:pPr>
              <a:r>
                <a:rPr lang="en-US" altLang="ko-KR" sz="1400" dirty="0"/>
                <a:t>10) </a:t>
              </a:r>
              <a:r>
                <a:rPr lang="ko-KR" altLang="en-US" sz="1400" dirty="0"/>
                <a:t>보상 아이템 추가</a:t>
              </a:r>
              <a:endParaRPr lang="en-US" altLang="ko-KR" sz="1400" dirty="0"/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>
                  <a:solidFill>
                    <a:schemeClr val="accent3"/>
                  </a:solidFill>
                </a:rPr>
                <a:t>보상 아이템 부딪혀 획득 시 목숨</a:t>
              </a:r>
              <a:r>
                <a:rPr lang="en-US" altLang="ko-KR" sz="1400" dirty="0">
                  <a:solidFill>
                    <a:schemeClr val="accent3"/>
                  </a:solidFill>
                </a:rPr>
                <a:t>+</a:t>
              </a:r>
              <a:endParaRPr lang="ko-KR" altLang="en-US" sz="1400" b="1" dirty="0">
                <a:solidFill>
                  <a:srgbClr val="FF0000"/>
                </a:solidFill>
              </a:endParaRPr>
            </a:p>
            <a:p>
              <a:pPr marL="0" indent="0" latinLnBrk="0">
                <a:buNone/>
              </a:pPr>
              <a:r>
                <a:rPr lang="ko-KR" altLang="en-US" sz="1400" dirty="0"/>
                <a:t>▶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획득 방법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코끼리에 아이템이 닿는 경우 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64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1439</Words>
  <Application>Microsoft Office PowerPoint</Application>
  <PresentationFormat>화면 슬라이드 쇼(4:3)</PresentationFormat>
  <Paragraphs>241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맑은 고딕</vt:lpstr>
      <vt:lpstr>명조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게임 규칙</vt:lpstr>
      <vt:lpstr>게임 규칙 상세 설명</vt:lpstr>
      <vt:lpstr>게임 규칙 상세 설명</vt:lpstr>
      <vt:lpstr>게임 규칙 상세 설명</vt:lpstr>
      <vt:lpstr>게임 규칙 상세 설명</vt:lpstr>
      <vt:lpstr>개선 사항 구현도</vt:lpstr>
      <vt:lpstr>개선 사항 구현도</vt:lpstr>
      <vt:lpstr>개선 사항 – GUI 구현 </vt:lpstr>
      <vt:lpstr>개선 사항 – 레벨 업 도입</vt:lpstr>
      <vt:lpstr>개선 사항 – 오류 수정</vt:lpstr>
      <vt:lpstr>개선 사항 수행 표</vt:lpstr>
      <vt:lpstr>Timeline </vt:lpstr>
      <vt:lpstr>기대 효과 / 전망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파워포인트배경(붉은빛의 밤하늘)</dc:title>
  <dc:creator>㈜비즈폼</dc:creator>
  <dc:description>무단 복제 배포시 법적 불이익을 받을 수 있습니다.</dc:description>
  <cp:lastModifiedBy>nancy000209@gmail.com</cp:lastModifiedBy>
  <cp:revision>528</cp:revision>
  <dcterms:created xsi:type="dcterms:W3CDTF">2013-12-05T04:50:26Z</dcterms:created>
  <dcterms:modified xsi:type="dcterms:W3CDTF">2020-06-22T09:50:02Z</dcterms:modified>
  <cp:category>본 문서의 저작권은 비즈폼에 있습니다.</cp:category>
</cp:coreProperties>
</file>