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6" r:id="rId6"/>
    <p:sldId id="267" r:id="rId7"/>
    <p:sldId id="269" r:id="rId8"/>
    <p:sldId id="265" r:id="rId9"/>
    <p:sldId id="270" r:id="rId10"/>
    <p:sldId id="271" r:id="rId11"/>
    <p:sldId id="272" r:id="rId12"/>
    <p:sldId id="262" r:id="rId13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5"/>
    </p:embeddedFont>
    <p:embeddedFont>
      <p:font typeface="KoPubWorld돋움체 Light" panose="00000300000000000000" pitchFamily="2" charset="-127"/>
      <p:regular r:id="rId16"/>
    </p:embeddedFont>
    <p:embeddedFont>
      <p:font typeface="KoPubWorld바탕체 Bold" panose="00000800000000000000" pitchFamily="2" charset="-127"/>
      <p:bold r:id="rId17"/>
    </p:embeddedFont>
    <p:embeddedFont>
      <p:font typeface="KoPubWorld바탕체 Light" panose="00000300000000000000" pitchFamily="2" charset="-127"/>
      <p:regular r:id="rId18"/>
    </p:embeddedFont>
    <p:embeddedFont>
      <p:font typeface="KoPubWorld바탕체 Medium" panose="00000600000000000000" pitchFamily="2" charset="-127"/>
      <p:regular r:id="rId19"/>
    </p:embeddedFont>
    <p:embeddedFont>
      <p:font typeface="둥근모꼴" panose="020B0500000000000000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269D-6A51-4676-8171-49E50C72747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CA5AC-AEA7-4BF9-9E0F-2F5B716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제안서를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CA5AC-AEA7-4BF9-9E0F-2F5B716104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2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0B4AF-9685-411F-9C50-187F7EA3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511E3-70AD-4269-B56D-BBBCB863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6739-D71F-4C78-B0C0-E5B43FC6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E7F82-719F-4371-A5F6-0C29F80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200F1-5A1F-4F9B-8D69-B6438D9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19A2-8BF5-4E12-9DFD-43FB1B3A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E4394-DD32-4266-B228-6A1A5D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9E0BD-0C72-44C7-8FF7-53A5F544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13A4A-D286-4A64-AA72-CB3A1C5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8CA23-8EC2-41C5-9931-B58FF7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89F4B1-10D4-4F2E-9EB7-E85D17F2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4285-59A5-40A6-BB21-17BAFA02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B6A6-005C-4DAC-91B4-FCBE2938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46CFC-1A84-4542-A1E7-C99ED85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CC8A-2F94-4466-B85D-2D3D8CD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15C22-D672-42D1-8C85-962ADE8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AFD4E-84EB-4703-B1D6-1E062AF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D2F4-97D8-497D-9464-BB815951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263F-A3A3-401D-8C07-AAFF02A6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B9BD-E94A-46E5-8974-F6497CA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2FEA-10AB-4E9B-B142-3A56DFF8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3E2BC-24E1-4826-84E6-E5924566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DDCD-3ADD-4B7D-81FF-373BE51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9DD36-98BE-4095-BDB8-8E65161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5FB84-CF34-4539-A209-14879E3A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2B76-C34E-4977-B88A-DF7CDA7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22C7B-04E3-45A0-B50E-0149FF8E3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A263-0CE7-4316-9722-B995FEE6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A5AAC-05F7-4A91-8322-47BB48FB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32BE9-FB44-4FCA-876F-96FC4E01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1E195-3B35-4539-BB26-3AF8D7B8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9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9952-E485-415C-8ABA-24CE1474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DB1C5-3AC3-4CE3-AEAC-C70265AE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25975-BA26-42FA-B3DF-B263FFD0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82D08-CC88-4864-9091-0D940851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AF14E-8C36-4E71-9A8D-AC12CF2FC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2AEA5-1FFD-4F42-9BF1-6A52E9B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7EAED-279A-4435-A431-D7C38971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761FB-2732-4FD6-B991-8C85560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F429-9B5F-4FB7-B064-7FA6BF6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4B2670-C10B-4359-95A6-F82ADEB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8864A-22E0-445B-93BB-A94DE92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64B47-369D-42BB-B6B0-5523E96A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4F216-75B5-4A29-B34B-315BE4A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CAF4E-281B-4E86-B93D-B9007DEA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2297B-2259-492E-88EB-109E17F9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36A5-0FB3-4E63-9310-597AB0C0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339EC-4032-4918-AAEE-A62C0EDB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A00AD-5BA4-461C-B598-DA6F01F6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4807-6FD3-4A71-872C-2D257916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0F34E-2C16-4BE6-9552-6787842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035DB-323A-4178-8C10-57FEFC6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B66A-C529-458D-A155-403B736B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D1AB7-39C6-45A5-BB94-16D94EA4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827FF-1392-4B45-97BA-D71F867A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A1F94-2CEC-4EFA-83E7-97CD74A2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B4889-E7F0-42DE-8CCC-824586A1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B2F3C-468F-4E27-8971-4287DD2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96516-5BEC-47B8-95B0-68740CD5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A060-E555-4BA0-AA70-AC18E2A1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864D7-6D1B-4F23-8165-0432AD55D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1F08-A9AB-4FB6-B40E-8926F6E5559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55C3-60E7-4DE4-B91C-F2B9C0EB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72AC5-800D-4FD5-BFF5-9F039D57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C0EF-5C27-4842-8195-10F276626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8884920" y="0"/>
            <a:ext cx="330708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AC4A59D-3C81-4DCA-9D8E-3C009D20FC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9471660" y="4202916"/>
            <a:ext cx="2273136" cy="2446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F4307-34CF-4670-AB68-D5EAE9C2E1F3}"/>
              </a:ext>
            </a:extLst>
          </p:cNvPr>
          <p:cNvSpPr txBox="1"/>
          <p:nvPr/>
        </p:nvSpPr>
        <p:spPr>
          <a:xfrm>
            <a:off x="5440680" y="5426318"/>
            <a:ext cx="33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경영학부 김병권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국제통상학과 김기호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법학과 </a:t>
            </a:r>
            <a:r>
              <a:rPr lang="ko-KR" altLang="en-US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이예성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산업시스템공학과 </a:t>
            </a:r>
            <a:r>
              <a:rPr lang="ko-KR" altLang="en-US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윤건식</a:t>
            </a:r>
            <a:endParaRPr lang="ko-KR" altLang="en-US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95F36-76AA-45D9-9A83-A974C4A50D08}"/>
              </a:ext>
            </a:extLst>
          </p:cNvPr>
          <p:cNvSpPr txBox="1"/>
          <p:nvPr/>
        </p:nvSpPr>
        <p:spPr>
          <a:xfrm>
            <a:off x="320040" y="381000"/>
            <a:ext cx="73761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늙은코끼리</a:t>
            </a:r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(6)</a:t>
            </a:r>
          </a:p>
          <a:p>
            <a:r>
              <a:rPr lang="en-US" altLang="ko-KR" sz="4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T-REX RUSH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16709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장애물 추가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423F5-871C-426D-9A91-6A1A49BBBC5C}"/>
              </a:ext>
            </a:extLst>
          </p:cNvPr>
          <p:cNvSpPr txBox="1"/>
          <p:nvPr/>
        </p:nvSpPr>
        <p:spPr>
          <a:xfrm>
            <a:off x="2354628" y="5191534"/>
            <a:ext cx="74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밟으면 크게 점프하는 </a:t>
            </a:r>
            <a:r>
              <a:rPr lang="ko-KR" altLang="en-US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점프대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오브젝트를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E92E0-59A3-47D9-9A06-F3C2E83ACCA0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B3760-DD4B-4A09-967E-99C01FB132BE}"/>
              </a:ext>
            </a:extLst>
          </p:cNvPr>
          <p:cNvGrpSpPr/>
          <p:nvPr/>
        </p:nvGrpSpPr>
        <p:grpSpPr>
          <a:xfrm>
            <a:off x="1922513" y="2447337"/>
            <a:ext cx="8346973" cy="1525247"/>
            <a:chOff x="2219732" y="2453864"/>
            <a:chExt cx="8346973" cy="15252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2F348-9DAD-42E5-A41C-8ABAF05747D7}"/>
                </a:ext>
              </a:extLst>
            </p:cNvPr>
            <p:cNvSpPr txBox="1"/>
            <p:nvPr/>
          </p:nvSpPr>
          <p:spPr>
            <a:xfrm>
              <a:off x="3058160" y="3655946"/>
              <a:ext cx="22106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▲임시 이미지 입니다</a:t>
              </a:r>
              <a:r>
                <a:rPr lang="en-US" altLang="ko-KR" sz="15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…</a:t>
              </a:r>
              <a:endPara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26898E-8747-403E-A65E-CC7A7F8F8AA3}"/>
                </a:ext>
              </a:extLst>
            </p:cNvPr>
            <p:cNvSpPr/>
            <p:nvPr/>
          </p:nvSpPr>
          <p:spPr>
            <a:xfrm>
              <a:off x="2219732" y="2457020"/>
              <a:ext cx="3876268" cy="1148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494EF62-8EEA-4A4E-8F58-CC65CDD0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69" y="2898402"/>
              <a:ext cx="2714625" cy="3333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FA0566-A429-4B55-9F2A-1090EE9D38C6}"/>
                </a:ext>
              </a:extLst>
            </p:cNvPr>
            <p:cNvSpPr/>
            <p:nvPr/>
          </p:nvSpPr>
          <p:spPr>
            <a:xfrm>
              <a:off x="6690437" y="2453864"/>
              <a:ext cx="3876268" cy="1148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DEFEC0-F685-44F4-A4DD-604177493884}"/>
                </a:ext>
              </a:extLst>
            </p:cNvPr>
            <p:cNvSpPr txBox="1"/>
            <p:nvPr/>
          </p:nvSpPr>
          <p:spPr>
            <a:xfrm>
              <a:off x="7355917" y="3655946"/>
              <a:ext cx="25453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▲추가예정 이미지 입니다</a:t>
              </a:r>
              <a:endPara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20" name="그림 19" descr="소화전, 표지판이(가) 표시된 사진&#10;&#10;자동 생성된 설명">
            <a:extLst>
              <a:ext uri="{FF2B5EF4-FFF2-40B4-BE49-F238E27FC236}">
                <a16:creationId xmlns:a16="http://schemas.microsoft.com/office/drawing/2014/main" id="{9F2B19A8-52C1-4FAB-8C12-879582320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52" y="2255777"/>
            <a:ext cx="1531200" cy="153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28185C-F49F-4427-AF6F-DA24212577E4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03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 개선사항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960282-6AC9-4C57-B217-0D46F0B7344B}"/>
              </a:ext>
            </a:extLst>
          </p:cNvPr>
          <p:cNvSpPr txBox="1"/>
          <p:nvPr/>
        </p:nvSpPr>
        <p:spPr>
          <a:xfrm>
            <a:off x="913319" y="5248829"/>
            <a:ext cx="1035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이외에도 계획에 없었던 아래와 같은 추가 사항이 있었습니다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/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1)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창 크기 조절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2)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최소해상도 변경 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3)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고정화면비 적용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4)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일시정지 창 추가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F3CC9-860D-4544-BA73-5A0FF8358179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93BB95-9EEA-46CE-B043-79B46C26F265}"/>
              </a:ext>
            </a:extLst>
          </p:cNvPr>
          <p:cNvGrpSpPr/>
          <p:nvPr/>
        </p:nvGrpSpPr>
        <p:grpSpPr>
          <a:xfrm>
            <a:off x="2304339" y="2035891"/>
            <a:ext cx="7583322" cy="2310135"/>
            <a:chOff x="2205829" y="2035891"/>
            <a:chExt cx="7583322" cy="23101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F5B7B9-4BCB-44E1-98DF-40543053204B}"/>
                </a:ext>
              </a:extLst>
            </p:cNvPr>
            <p:cNvSpPr/>
            <p:nvPr/>
          </p:nvSpPr>
          <p:spPr>
            <a:xfrm>
              <a:off x="2481697" y="2273174"/>
              <a:ext cx="7307454" cy="20728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7342A67-44A2-4FC7-B0D9-464BFC1CD8BE}"/>
                </a:ext>
              </a:extLst>
            </p:cNvPr>
            <p:cNvSpPr/>
            <p:nvPr/>
          </p:nvSpPr>
          <p:spPr>
            <a:xfrm>
              <a:off x="2339675" y="2153731"/>
              <a:ext cx="7307454" cy="20728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C7312A-56B2-4706-A2DA-3A173869F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92" t="40879" r="32912" b="28896"/>
            <a:stretch/>
          </p:blipFill>
          <p:spPr>
            <a:xfrm>
              <a:off x="2205829" y="2035891"/>
              <a:ext cx="7266040" cy="20728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339EF49-6A91-46B7-B838-FC2889DD7AEB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0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387096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최종 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18C894A-2B3D-4E4E-96F1-DB03A40D4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C5A9FB-4404-4BEE-BB99-4987F242827A}"/>
              </a:ext>
            </a:extLst>
          </p:cNvPr>
          <p:cNvSpPr/>
          <p:nvPr/>
        </p:nvSpPr>
        <p:spPr>
          <a:xfrm>
            <a:off x="350520" y="1694014"/>
            <a:ext cx="9545320" cy="907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595F78-BA48-4D94-B3A9-A874FB218E39}"/>
              </a:ext>
            </a:extLst>
          </p:cNvPr>
          <p:cNvSpPr/>
          <p:nvPr/>
        </p:nvSpPr>
        <p:spPr>
          <a:xfrm>
            <a:off x="350520" y="2824771"/>
            <a:ext cx="11490960" cy="907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02C76-1959-471F-B7AA-F35080A11569}"/>
              </a:ext>
            </a:extLst>
          </p:cNvPr>
          <p:cNvSpPr/>
          <p:nvPr/>
        </p:nvSpPr>
        <p:spPr>
          <a:xfrm>
            <a:off x="350520" y="3951967"/>
            <a:ext cx="11490960" cy="907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AB85B-F85A-4CF6-898E-F8A5DFE0E594}"/>
              </a:ext>
            </a:extLst>
          </p:cNvPr>
          <p:cNvSpPr/>
          <p:nvPr/>
        </p:nvSpPr>
        <p:spPr>
          <a:xfrm>
            <a:off x="350520" y="5101413"/>
            <a:ext cx="11490960" cy="9070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F80CF-98CB-40E8-A8A0-A0E81700F8B4}"/>
              </a:ext>
            </a:extLst>
          </p:cNvPr>
          <p:cNvSpPr txBox="1"/>
          <p:nvPr/>
        </p:nvSpPr>
        <p:spPr>
          <a:xfrm>
            <a:off x="1158240" y="1478516"/>
            <a:ext cx="987552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이미지 보완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기능을 우선적으로 구현하면서 사용한 임시 아이템 이미지들을 새로운 이미지로 교체합니다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endParaRPr lang="en-US" altLang="ko-KR" sz="1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코드 최적화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불필요하게 반복되는 코드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숫자 하드코딩 등을 정리합니다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랭킹보드 보완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랭킹보드를 스크롤 가능하도록 수정합니다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장애물 추가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15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점프대</a:t>
            </a:r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이외의 추가 장애물을 구현합니다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전체화면 기능 추가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r>
              <a:rPr lang="ko-KR" altLang="en-US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전체화면이 가능하도록 기능을 추가합니다</a:t>
            </a:r>
            <a:r>
              <a:rPr lang="en-US" altLang="ko-KR" sz="15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algn="ctr" latinLnBrk="0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 latinLnBrk="0"/>
            <a:r>
              <a:rPr lang="en-US" altLang="ko-KR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README </a:t>
            </a:r>
            <a:r>
              <a:rPr lang="ko-KR" altLang="en-US" sz="2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제작</a:t>
            </a:r>
            <a:endParaRPr lang="en-US" altLang="ko-KR" sz="25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 latinLnBrk="0"/>
            <a:endParaRPr lang="en-US" altLang="ko-KR" sz="15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586CA-C862-4D86-B1AD-DCB4D775BBC3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기존 계획표와 비교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일람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E28C8-6FBD-4EE7-8169-FB3B876C0198}"/>
              </a:ext>
            </a:extLst>
          </p:cNvPr>
          <p:cNvSpPr txBox="1"/>
          <p:nvPr/>
        </p:nvSpPr>
        <p:spPr>
          <a:xfrm>
            <a:off x="2073310" y="5688087"/>
            <a:ext cx="228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+ </a:t>
            </a:r>
            <a:r>
              <a:rPr lang="ko-KR" altLang="en-US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창모드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관련 기능</a:t>
            </a:r>
            <a:endParaRPr lang="en-US" altLang="ko-KR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+ </a:t>
            </a:r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일시정지 추가</a:t>
            </a: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285C6765-3C17-40A4-B4C3-D43856ED1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70772"/>
              </p:ext>
            </p:extLst>
          </p:nvPr>
        </p:nvGraphicFramePr>
        <p:xfrm>
          <a:off x="2073310" y="1411114"/>
          <a:ext cx="8045380" cy="4180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9340">
                  <a:extLst>
                    <a:ext uri="{9D8B030D-6E8A-4147-A177-3AD203B41FA5}">
                      <a16:colId xmlns:a16="http://schemas.microsoft.com/office/drawing/2014/main" val="150726857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2557274612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166207557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74943526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4293986374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2522549397"/>
                    </a:ext>
                  </a:extLst>
                </a:gridCol>
                <a:gridCol w="1149340">
                  <a:extLst>
                    <a:ext uri="{9D8B030D-6E8A-4147-A177-3AD203B41FA5}">
                      <a16:colId xmlns:a16="http://schemas.microsoft.com/office/drawing/2014/main" val="3565674328"/>
                    </a:ext>
                  </a:extLst>
                </a:gridCol>
              </a:tblGrid>
              <a:tr h="34655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14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주차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62463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모듈화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69387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사운드 추가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5711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목숨 기능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86709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랭킹 기능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78130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메인 메뉴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99612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마우스 입력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1380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아이템 추가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13736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장애물 추가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631003"/>
                  </a:ext>
                </a:extLst>
              </a:tr>
              <a:tr h="346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UI </a:t>
                      </a:r>
                      <a:r>
                        <a:rPr lang="ko-KR" altLang="en-US" sz="11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개선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14885"/>
                  </a:ext>
                </a:extLst>
              </a:tr>
              <a:tr h="341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인디케이터</a:t>
                      </a:r>
                      <a:r>
                        <a:rPr lang="ko-KR" altLang="en-US" sz="9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 추가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33035"/>
                  </a:ext>
                </a:extLst>
              </a:tr>
              <a:tr h="37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버그 테스트 및 최종 보완</a:t>
                      </a:r>
                    </a:p>
                  </a:txBody>
                  <a:tcPr marL="85222" marR="85222" marT="42611" marB="42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222" marR="85222" marT="42611" marB="426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6508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214F64-A7EE-4385-ABA4-B67E90BCED06}"/>
              </a:ext>
            </a:extLst>
          </p:cNvPr>
          <p:cNvSpPr/>
          <p:nvPr/>
        </p:nvSpPr>
        <p:spPr>
          <a:xfrm>
            <a:off x="8132130" y="1038255"/>
            <a:ext cx="469258" cy="226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89141-56CA-4ED1-ACB9-7E3470476B5B}"/>
              </a:ext>
            </a:extLst>
          </p:cNvPr>
          <p:cNvSpPr txBox="1"/>
          <p:nvPr/>
        </p:nvSpPr>
        <p:spPr>
          <a:xfrm>
            <a:off x="8601388" y="1021864"/>
            <a:ext cx="2281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: </a:t>
            </a:r>
            <a:r>
              <a:rPr lang="ko-KR" altLang="en-US" sz="13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추가 완료된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6921D-934D-491B-9DEA-43583DCDBB72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모듈화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F92E20-22A6-4892-BD66-0DE8C894AFD7}"/>
              </a:ext>
            </a:extLst>
          </p:cNvPr>
          <p:cNvSpPr/>
          <p:nvPr/>
        </p:nvSpPr>
        <p:spPr>
          <a:xfrm>
            <a:off x="1033984" y="1829939"/>
            <a:ext cx="10233719" cy="335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F7F66D-51A2-420F-8AAA-912F4C6C53A8}"/>
              </a:ext>
            </a:extLst>
          </p:cNvPr>
          <p:cNvGrpSpPr/>
          <p:nvPr/>
        </p:nvGrpSpPr>
        <p:grpSpPr>
          <a:xfrm>
            <a:off x="1264920" y="2277100"/>
            <a:ext cx="6475467" cy="2019839"/>
            <a:chOff x="2779624" y="1970452"/>
            <a:chExt cx="6475467" cy="201983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C043FC4-0D00-4E79-9E9E-AA1BB0A81768}"/>
                </a:ext>
              </a:extLst>
            </p:cNvPr>
            <p:cNvGrpSpPr/>
            <p:nvPr/>
          </p:nvGrpSpPr>
          <p:grpSpPr>
            <a:xfrm>
              <a:off x="6090058" y="2146199"/>
              <a:ext cx="859356" cy="697781"/>
              <a:chOff x="3006353" y="1661049"/>
              <a:chExt cx="859356" cy="69778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FF151C-B1F5-4734-852D-234EAF7EC192}"/>
                  </a:ext>
                </a:extLst>
              </p:cNvPr>
              <p:cNvSpPr/>
              <p:nvPr/>
            </p:nvSpPr>
            <p:spPr>
              <a:xfrm>
                <a:off x="3006353" y="1727766"/>
                <a:ext cx="859356" cy="63106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56887EEE-A5A9-4BC4-B2D7-626EA6DCC4D6}"/>
                  </a:ext>
                </a:extLst>
              </p:cNvPr>
              <p:cNvSpPr/>
              <p:nvPr/>
            </p:nvSpPr>
            <p:spPr>
              <a:xfrm>
                <a:off x="3006353" y="1661049"/>
                <a:ext cx="330945" cy="123119"/>
              </a:xfrm>
              <a:prstGeom prst="round2Same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B5BABC1-892E-4175-AFF6-BFF2D97F850D}"/>
                </a:ext>
              </a:extLst>
            </p:cNvPr>
            <p:cNvGrpSpPr/>
            <p:nvPr/>
          </p:nvGrpSpPr>
          <p:grpSpPr>
            <a:xfrm>
              <a:off x="6090249" y="3292510"/>
              <a:ext cx="859356" cy="697781"/>
              <a:chOff x="3006353" y="1661049"/>
              <a:chExt cx="859356" cy="69778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578CB0-6D57-465C-A61B-3E385E108993}"/>
                  </a:ext>
                </a:extLst>
              </p:cNvPr>
              <p:cNvSpPr/>
              <p:nvPr/>
            </p:nvSpPr>
            <p:spPr>
              <a:xfrm>
                <a:off x="3006353" y="1727766"/>
                <a:ext cx="859356" cy="63106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위쪽 모서리 19">
                <a:extLst>
                  <a:ext uri="{FF2B5EF4-FFF2-40B4-BE49-F238E27FC236}">
                    <a16:creationId xmlns:a16="http://schemas.microsoft.com/office/drawing/2014/main" id="{92D60FCF-D2E4-4DD7-B8E4-AA143C545A12}"/>
                  </a:ext>
                </a:extLst>
              </p:cNvPr>
              <p:cNvSpPr/>
              <p:nvPr/>
            </p:nvSpPr>
            <p:spPr>
              <a:xfrm>
                <a:off x="3006353" y="1661049"/>
                <a:ext cx="330945" cy="123119"/>
              </a:xfrm>
              <a:prstGeom prst="round2Same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0D45319-A423-4791-A68C-997D4F432C86}"/>
                </a:ext>
              </a:extLst>
            </p:cNvPr>
            <p:cNvSpPr/>
            <p:nvPr/>
          </p:nvSpPr>
          <p:spPr>
            <a:xfrm rot="5400000">
              <a:off x="3679322" y="1926292"/>
              <a:ext cx="2010548" cy="2098867"/>
            </a:xfrm>
            <a:custGeom>
              <a:avLst/>
              <a:gdLst>
                <a:gd name="connsiteX0" fmla="*/ 1344680 w 2689357"/>
                <a:gd name="connsiteY0" fmla="*/ 0 h 2280345"/>
                <a:gd name="connsiteX1" fmla="*/ 1725219 w 2689357"/>
                <a:gd name="connsiteY1" fmla="*/ 656103 h 2280345"/>
                <a:gd name="connsiteX2" fmla="*/ 1535401 w 2689357"/>
                <a:gd name="connsiteY2" fmla="*/ 656103 h 2280345"/>
                <a:gd name="connsiteX3" fmla="*/ 2689357 w 2689357"/>
                <a:gd name="connsiteY3" fmla="*/ 2280345 h 2280345"/>
                <a:gd name="connsiteX4" fmla="*/ 0 w 2689357"/>
                <a:gd name="connsiteY4" fmla="*/ 2280345 h 2280345"/>
                <a:gd name="connsiteX5" fmla="*/ 1153957 w 2689357"/>
                <a:gd name="connsiteY5" fmla="*/ 656103 h 2280345"/>
                <a:gd name="connsiteX6" fmla="*/ 964140 w 2689357"/>
                <a:gd name="connsiteY6" fmla="*/ 656103 h 2280345"/>
                <a:gd name="connsiteX0" fmla="*/ 1344680 w 2689357"/>
                <a:gd name="connsiteY0" fmla="*/ 0 h 2280345"/>
                <a:gd name="connsiteX1" fmla="*/ 1725219 w 2689357"/>
                <a:gd name="connsiteY1" fmla="*/ 656103 h 2280345"/>
                <a:gd name="connsiteX2" fmla="*/ 1535401 w 2689357"/>
                <a:gd name="connsiteY2" fmla="*/ 656103 h 2280345"/>
                <a:gd name="connsiteX3" fmla="*/ 2689357 w 2689357"/>
                <a:gd name="connsiteY3" fmla="*/ 2280345 h 2280345"/>
                <a:gd name="connsiteX4" fmla="*/ 0 w 2689357"/>
                <a:gd name="connsiteY4" fmla="*/ 2280345 h 2280345"/>
                <a:gd name="connsiteX5" fmla="*/ 1153957 w 2689357"/>
                <a:gd name="connsiteY5" fmla="*/ 656103 h 2280345"/>
                <a:gd name="connsiteX6" fmla="*/ 964140 w 2689357"/>
                <a:gd name="connsiteY6" fmla="*/ 656103 h 2280345"/>
                <a:gd name="connsiteX7" fmla="*/ 1344680 w 2689357"/>
                <a:gd name="connsiteY7" fmla="*/ 0 h 2280345"/>
                <a:gd name="connsiteX0" fmla="*/ 1344680 w 2689357"/>
                <a:gd name="connsiteY0" fmla="*/ 0 h 2280345"/>
                <a:gd name="connsiteX1" fmla="*/ 1725219 w 2689357"/>
                <a:gd name="connsiteY1" fmla="*/ 656103 h 2280345"/>
                <a:gd name="connsiteX2" fmla="*/ 1535401 w 2689357"/>
                <a:gd name="connsiteY2" fmla="*/ 656103 h 2280345"/>
                <a:gd name="connsiteX3" fmla="*/ 2689357 w 2689357"/>
                <a:gd name="connsiteY3" fmla="*/ 2280345 h 2280345"/>
                <a:gd name="connsiteX4" fmla="*/ 0 w 2689357"/>
                <a:gd name="connsiteY4" fmla="*/ 2280345 h 2280345"/>
                <a:gd name="connsiteX5" fmla="*/ 1153957 w 2689357"/>
                <a:gd name="connsiteY5" fmla="*/ 656103 h 2280345"/>
                <a:gd name="connsiteX6" fmla="*/ 964140 w 2689357"/>
                <a:gd name="connsiteY6" fmla="*/ 656103 h 2280345"/>
                <a:gd name="connsiteX7" fmla="*/ 1344680 w 2689357"/>
                <a:gd name="connsiteY7" fmla="*/ 0 h 2280345"/>
                <a:gd name="connsiteX0" fmla="*/ 1344680 w 2689357"/>
                <a:gd name="connsiteY0" fmla="*/ 0 h 2280345"/>
                <a:gd name="connsiteX1" fmla="*/ 1725219 w 2689357"/>
                <a:gd name="connsiteY1" fmla="*/ 656103 h 2280345"/>
                <a:gd name="connsiteX2" fmla="*/ 1535401 w 2689357"/>
                <a:gd name="connsiteY2" fmla="*/ 656103 h 2280345"/>
                <a:gd name="connsiteX3" fmla="*/ 2689357 w 2689357"/>
                <a:gd name="connsiteY3" fmla="*/ 2280345 h 2280345"/>
                <a:gd name="connsiteX4" fmla="*/ 0 w 2689357"/>
                <a:gd name="connsiteY4" fmla="*/ 2280345 h 2280345"/>
                <a:gd name="connsiteX5" fmla="*/ 1153957 w 2689357"/>
                <a:gd name="connsiteY5" fmla="*/ 656103 h 2280345"/>
                <a:gd name="connsiteX6" fmla="*/ 964140 w 2689357"/>
                <a:gd name="connsiteY6" fmla="*/ 656103 h 2280345"/>
                <a:gd name="connsiteX7" fmla="*/ 1344680 w 2689357"/>
                <a:gd name="connsiteY7" fmla="*/ 0 h 2280345"/>
                <a:gd name="connsiteX0" fmla="*/ 1344680 w 2689357"/>
                <a:gd name="connsiteY0" fmla="*/ 0 h 2280345"/>
                <a:gd name="connsiteX1" fmla="*/ 1725219 w 2689357"/>
                <a:gd name="connsiteY1" fmla="*/ 656103 h 2280345"/>
                <a:gd name="connsiteX2" fmla="*/ 1535401 w 2689357"/>
                <a:gd name="connsiteY2" fmla="*/ 656103 h 2280345"/>
                <a:gd name="connsiteX3" fmla="*/ 2689357 w 2689357"/>
                <a:gd name="connsiteY3" fmla="*/ 2280345 h 2280345"/>
                <a:gd name="connsiteX4" fmla="*/ 0 w 2689357"/>
                <a:gd name="connsiteY4" fmla="*/ 2280345 h 2280345"/>
                <a:gd name="connsiteX5" fmla="*/ 1153957 w 2689357"/>
                <a:gd name="connsiteY5" fmla="*/ 656103 h 2280345"/>
                <a:gd name="connsiteX6" fmla="*/ 964140 w 2689357"/>
                <a:gd name="connsiteY6" fmla="*/ 656103 h 2280345"/>
                <a:gd name="connsiteX7" fmla="*/ 1344680 w 2689357"/>
                <a:gd name="connsiteY7" fmla="*/ 0 h 228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9357" h="2280345">
                  <a:moveTo>
                    <a:pt x="1344680" y="0"/>
                  </a:moveTo>
                  <a:lnTo>
                    <a:pt x="1725219" y="656103"/>
                  </a:lnTo>
                  <a:lnTo>
                    <a:pt x="1535401" y="656103"/>
                  </a:lnTo>
                  <a:cubicBezTo>
                    <a:pt x="1542863" y="1353727"/>
                    <a:pt x="1756065" y="2013251"/>
                    <a:pt x="2689357" y="2280345"/>
                  </a:cubicBezTo>
                  <a:lnTo>
                    <a:pt x="0" y="2280345"/>
                  </a:lnTo>
                  <a:cubicBezTo>
                    <a:pt x="882492" y="1942131"/>
                    <a:pt x="1089345" y="1235617"/>
                    <a:pt x="1153957" y="656103"/>
                  </a:cubicBezTo>
                  <a:lnTo>
                    <a:pt x="964140" y="656103"/>
                  </a:lnTo>
                  <a:lnTo>
                    <a:pt x="1344680" y="0"/>
                  </a:lnTo>
                  <a:close/>
                </a:path>
              </a:pathLst>
            </a:custGeom>
            <a:gradFill>
              <a:gsLst>
                <a:gs pos="82000">
                  <a:schemeClr val="bg1"/>
                </a:gs>
                <a:gs pos="40000">
                  <a:srgbClr val="FFC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791112-F3FB-49CB-853D-7EAAF2085E98}"/>
                </a:ext>
              </a:extLst>
            </p:cNvPr>
            <p:cNvGrpSpPr/>
            <p:nvPr/>
          </p:nvGrpSpPr>
          <p:grpSpPr>
            <a:xfrm>
              <a:off x="3027485" y="2503359"/>
              <a:ext cx="859356" cy="697781"/>
              <a:chOff x="3006353" y="1661049"/>
              <a:chExt cx="859356" cy="69778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D6DA15-58E8-472B-9BDF-6127735E7CBC}"/>
                  </a:ext>
                </a:extLst>
              </p:cNvPr>
              <p:cNvSpPr/>
              <p:nvPr/>
            </p:nvSpPr>
            <p:spPr>
              <a:xfrm>
                <a:off x="3006353" y="1727766"/>
                <a:ext cx="859356" cy="63106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AF6A3290-1A47-4DA5-BE47-8BD5A635CF05}"/>
                  </a:ext>
                </a:extLst>
              </p:cNvPr>
              <p:cNvSpPr/>
              <p:nvPr/>
            </p:nvSpPr>
            <p:spPr>
              <a:xfrm>
                <a:off x="3006353" y="1661049"/>
                <a:ext cx="330945" cy="123119"/>
              </a:xfrm>
              <a:prstGeom prst="round2Same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C897F-A76D-47A5-898F-6FD7CC7BC18E}"/>
                </a:ext>
              </a:extLst>
            </p:cNvPr>
            <p:cNvSpPr txBox="1"/>
            <p:nvPr/>
          </p:nvSpPr>
          <p:spPr>
            <a:xfrm>
              <a:off x="2779624" y="3320431"/>
              <a:ext cx="135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./Main.py</a:t>
              </a:r>
              <a:endPara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2A3BC-85A3-41D0-8EB9-CF911AEEB6E9}"/>
                </a:ext>
              </a:extLst>
            </p:cNvPr>
            <p:cNvSpPr txBox="1"/>
            <p:nvPr/>
          </p:nvSpPr>
          <p:spPr>
            <a:xfrm>
              <a:off x="6231592" y="2375480"/>
              <a:ext cx="86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SRC</a:t>
              </a:r>
              <a:endParaRPr lang="ko-KR" altLang="en-US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12BED-01B6-4B22-9838-705E6389716F}"/>
                </a:ext>
              </a:extLst>
            </p:cNvPr>
            <p:cNvSpPr txBox="1"/>
            <p:nvPr/>
          </p:nvSpPr>
          <p:spPr>
            <a:xfrm>
              <a:off x="6959653" y="2197261"/>
              <a:ext cx="2295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./src/ptera.py …</a:t>
              </a:r>
            </a:p>
            <a:p>
              <a:r>
                <a:rPr lang="en-US" altLang="ko-KR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./src/setting.py …</a:t>
              </a:r>
              <a:endPara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75BA7C-66F1-42E3-A305-E33BB43AF88D}"/>
                </a:ext>
              </a:extLst>
            </p:cNvPr>
            <p:cNvSpPr txBox="1"/>
            <p:nvPr/>
          </p:nvSpPr>
          <p:spPr>
            <a:xfrm>
              <a:off x="6959653" y="3505097"/>
              <a:ext cx="135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./Main.py</a:t>
              </a:r>
              <a:endPara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74B20B-3044-4419-A67F-9E4314DC58F4}"/>
              </a:ext>
            </a:extLst>
          </p:cNvPr>
          <p:cNvSpPr txBox="1"/>
          <p:nvPr/>
        </p:nvSpPr>
        <p:spPr>
          <a:xfrm>
            <a:off x="2360569" y="5400708"/>
            <a:ext cx="7838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모듈화를 진행했습니다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관리가 용이하도록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Main.py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에 </a:t>
            </a:r>
            <a:r>
              <a:rPr lang="ko-KR" altLang="en-US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모여있던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코드들을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class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별로 분리했습니다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4EBC0-C965-4BBB-B0FA-5CB794A6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04" y="1935541"/>
            <a:ext cx="2567779" cy="2927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CEDA76-AE6E-4C2B-8AFD-DB71B919E9C0}"/>
              </a:ext>
            </a:extLst>
          </p:cNvPr>
          <p:cNvSpPr txBox="1"/>
          <p:nvPr/>
        </p:nvSpPr>
        <p:spPr>
          <a:xfrm>
            <a:off x="8681274" y="4856550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Code on GitHub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2F872-7BF2-4630-A039-FE53C7A61B1F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BE875-EAAE-4C08-BD6E-ADC85C260CCC}"/>
              </a:ext>
            </a:extLst>
          </p:cNvPr>
          <p:cNvSpPr txBox="1"/>
          <p:nvPr/>
        </p:nvSpPr>
        <p:spPr>
          <a:xfrm>
            <a:off x="2946826" y="3150240"/>
            <a:ext cx="1582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모듈화 진행</a:t>
            </a:r>
          </a:p>
        </p:txBody>
      </p:sp>
    </p:spTree>
    <p:extLst>
      <p:ext uri="{BB962C8B-B14F-4D97-AF65-F5344CB8AC3E}">
        <p14:creationId xmlns:p14="http://schemas.microsoft.com/office/powerpoint/2010/main" val="22608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사운드 추가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DB9F0-4633-4F30-8B7F-F75AB3D24D01}"/>
              </a:ext>
            </a:extLst>
          </p:cNvPr>
          <p:cNvSpPr txBox="1"/>
          <p:nvPr/>
        </p:nvSpPr>
        <p:spPr>
          <a:xfrm>
            <a:off x="2354628" y="5191534"/>
            <a:ext cx="747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BGM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과 아이템 획득 사운드를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또한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BGM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을 켜고 끄는 기능을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61CE1-0D62-4DD8-89CA-D6CF9E15AAC8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B15E11-87D8-4739-AC91-15EEB2B82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6" t="29686" r="39528" b="33185"/>
          <a:stretch/>
        </p:blipFill>
        <p:spPr>
          <a:xfrm>
            <a:off x="6745597" y="2125217"/>
            <a:ext cx="3726666" cy="19552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D428BDF-4DEA-4D2A-856D-E2578DEDF82C}"/>
              </a:ext>
            </a:extLst>
          </p:cNvPr>
          <p:cNvSpPr/>
          <p:nvPr/>
        </p:nvSpPr>
        <p:spPr>
          <a:xfrm>
            <a:off x="8007076" y="3381845"/>
            <a:ext cx="782320" cy="78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85A09-27E9-407A-979E-771AF6CB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0" t="14354" r="33875" b="60148"/>
          <a:stretch/>
        </p:blipFill>
        <p:spPr>
          <a:xfrm>
            <a:off x="1628739" y="2125217"/>
            <a:ext cx="4877878" cy="19501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6C7FF8-7AD8-4006-BEC0-119F309411D5}"/>
              </a:ext>
            </a:extLst>
          </p:cNvPr>
          <p:cNvSpPr txBox="1"/>
          <p:nvPr/>
        </p:nvSpPr>
        <p:spPr>
          <a:xfrm>
            <a:off x="2962359" y="4105938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SOUNDS FOLDER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835DE-4438-487D-888E-69BB4ACB40E4}"/>
              </a:ext>
            </a:extLst>
          </p:cNvPr>
          <p:cNvSpPr txBox="1"/>
          <p:nvPr/>
        </p:nvSpPr>
        <p:spPr>
          <a:xfrm>
            <a:off x="7503611" y="410593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BGM ON/OFF BUTTON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9CE9B-644E-4407-A001-22540140D30C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3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E6D021-5E36-4ACC-B0A1-1F34A9837ADF}"/>
              </a:ext>
            </a:extLst>
          </p:cNvPr>
          <p:cNvSpPr txBox="1"/>
          <p:nvPr/>
        </p:nvSpPr>
        <p:spPr>
          <a:xfrm>
            <a:off x="1346631" y="5012810"/>
            <a:ext cx="948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목숨과 게임 화면 내 목숨 </a:t>
            </a:r>
            <a:r>
              <a:rPr lang="ko-KR" altLang="en-US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인디케이터를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장애물에 부딪혔을 때 캐릭터가 깜박거리도록 그래픽 리소스를 수정 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C7CEC-6EC1-4CC6-B78A-B2ABE813734D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9CAD92-F887-4BFE-9A85-CF5DD94F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04479"/>
            <a:ext cx="3086100" cy="2476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9BE509C-03ED-4449-86E8-E5590C842852}"/>
              </a:ext>
            </a:extLst>
          </p:cNvPr>
          <p:cNvSpPr/>
          <p:nvPr/>
        </p:nvSpPr>
        <p:spPr>
          <a:xfrm>
            <a:off x="1572308" y="1809226"/>
            <a:ext cx="1272492" cy="78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59EA6-6534-4619-89B7-054B3D114E0B}"/>
              </a:ext>
            </a:extLst>
          </p:cNvPr>
          <p:cNvSpPr txBox="1"/>
          <p:nvPr/>
        </p:nvSpPr>
        <p:spPr>
          <a:xfrm>
            <a:off x="2164931" y="4353122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LIFE INDICATOR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5B4A7-1EA6-41FD-B59A-5226E8686222}"/>
              </a:ext>
            </a:extLst>
          </p:cNvPr>
          <p:cNvSpPr txBox="1"/>
          <p:nvPr/>
        </p:nvSpPr>
        <p:spPr>
          <a:xfrm>
            <a:off x="7001612" y="3900003"/>
            <a:ext cx="276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DINO.png modification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1CD91-FC5D-4DD1-897B-26607FEA14D7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F6B8BE-7B01-4F12-BCEA-004AC12146D0}"/>
              </a:ext>
            </a:extLst>
          </p:cNvPr>
          <p:cNvGrpSpPr/>
          <p:nvPr/>
        </p:nvGrpSpPr>
        <p:grpSpPr>
          <a:xfrm>
            <a:off x="6201141" y="2623348"/>
            <a:ext cx="4476266" cy="1148080"/>
            <a:chOff x="6446292" y="2653580"/>
            <a:chExt cx="4476266" cy="1148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EEA4EFF-D3EA-47B7-8EDC-CEFD14F51798}"/>
                </a:ext>
              </a:extLst>
            </p:cNvPr>
            <p:cNvSpPr/>
            <p:nvPr/>
          </p:nvSpPr>
          <p:spPr>
            <a:xfrm>
              <a:off x="6446292" y="2653580"/>
              <a:ext cx="4476266" cy="1148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id="{F9C886D5-29BD-409D-845A-B36DDE9B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360" y="2899489"/>
              <a:ext cx="3647440" cy="65626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E01DA3E-9F49-4236-B7F0-A28C22C60291}"/>
                </a:ext>
              </a:extLst>
            </p:cNvPr>
            <p:cNvSpPr/>
            <p:nvPr/>
          </p:nvSpPr>
          <p:spPr>
            <a:xfrm>
              <a:off x="9907398" y="2885813"/>
              <a:ext cx="662730" cy="6711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57AFD0-BCFB-480F-8CF8-50D04FF59218}"/>
              </a:ext>
            </a:extLst>
          </p:cNvPr>
          <p:cNvSpPr txBox="1"/>
          <p:nvPr/>
        </p:nvSpPr>
        <p:spPr>
          <a:xfrm rot="649346">
            <a:off x="9411612" y="2482325"/>
            <a:ext cx="156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ADDED!</a:t>
            </a:r>
            <a:endParaRPr lang="ko-KR" altLang="en-US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2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랭킹보드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94BA1-4204-4F84-BD9F-C64CFD5B2C64}"/>
              </a:ext>
            </a:extLst>
          </p:cNvPr>
          <p:cNvSpPr txBox="1"/>
          <p:nvPr/>
        </p:nvSpPr>
        <p:spPr>
          <a:xfrm>
            <a:off x="1663912" y="5118483"/>
            <a:ext cx="885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파일 기반 데이터베이스를 구축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랭킹보드를 구현했습니다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 </a:t>
            </a:r>
          </a:p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게임을 종료해도 데이터가 파일에 저장되어 초기화되지 않으며</a:t>
            </a:r>
            <a:endParaRPr lang="en-US" altLang="ko-KR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게임 내에 데이터를 초기화할 수 있는 버튼을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C9457D-E70C-4C08-912E-1CF9DA3B2C20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27CD80-1AC5-4B77-AA40-23716F555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6" t="29686" r="39528" b="33185"/>
          <a:stretch/>
        </p:blipFill>
        <p:spPr>
          <a:xfrm>
            <a:off x="6745597" y="2125217"/>
            <a:ext cx="3726666" cy="19552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A041096-66CC-41C7-A21E-349C7B196595}"/>
              </a:ext>
            </a:extLst>
          </p:cNvPr>
          <p:cNvSpPr/>
          <p:nvPr/>
        </p:nvSpPr>
        <p:spPr>
          <a:xfrm>
            <a:off x="8547969" y="3394031"/>
            <a:ext cx="782320" cy="78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16856-7FC3-466A-8FEF-50FC0C17E561}"/>
              </a:ext>
            </a:extLst>
          </p:cNvPr>
          <p:cNvSpPr txBox="1"/>
          <p:nvPr/>
        </p:nvSpPr>
        <p:spPr>
          <a:xfrm>
            <a:off x="7503611" y="410593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SCORE RESET BUTTON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9E2F4D-AA14-475C-93D2-4B24B333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9" y="2235499"/>
            <a:ext cx="2876550" cy="68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FCD523C-B7B5-4F23-96E9-B815F4E1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11" y="3080991"/>
            <a:ext cx="1914525" cy="94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3AE24B-4992-48F1-80E6-AE79A7F012F5}"/>
              </a:ext>
            </a:extLst>
          </p:cNvPr>
          <p:cNvSpPr txBox="1"/>
          <p:nvPr/>
        </p:nvSpPr>
        <p:spPr>
          <a:xfrm>
            <a:off x="2713654" y="410593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SCOREBOARD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D3F17-1650-4DED-B227-CEB25FDD56AA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8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83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메인메뉴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&amp;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마우스 입력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7FE5C8-2082-4FF6-81B5-230BDB366CDF}"/>
              </a:ext>
            </a:extLst>
          </p:cNvPr>
          <p:cNvSpPr txBox="1"/>
          <p:nvPr/>
        </p:nvSpPr>
        <p:spPr>
          <a:xfrm>
            <a:off x="1564840" y="5199840"/>
            <a:ext cx="9050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바로 게임이 시작되는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기존과 다르게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메인메뉴를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제작했습니다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또한 마우스 클릭으로 게임실행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랭킹보드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크레딧 창으로 진입 가능합니다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7316D-ABFC-4093-8632-691FF5DD55E1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917AA1-7463-4B4F-A644-9F9B3E9BB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6" t="29686" r="20942" b="33185"/>
          <a:stretch/>
        </p:blipFill>
        <p:spPr>
          <a:xfrm>
            <a:off x="3356695" y="2165090"/>
            <a:ext cx="5466723" cy="19552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601FCB-F919-46C7-A17E-BF801139A2D3}"/>
              </a:ext>
            </a:extLst>
          </p:cNvPr>
          <p:cNvSpPr txBox="1"/>
          <p:nvPr/>
        </p:nvSpPr>
        <p:spPr>
          <a:xfrm>
            <a:off x="4984737" y="415883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MAIN MENU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AACA7-8154-4D22-B8FE-DB977ABB5D8E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5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인디케이터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추가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9A60E-5FC4-4994-B12E-14A20403D551}"/>
              </a:ext>
            </a:extLst>
          </p:cNvPr>
          <p:cNvSpPr txBox="1"/>
          <p:nvPr/>
        </p:nvSpPr>
        <p:spPr>
          <a:xfrm>
            <a:off x="1975336" y="5153673"/>
            <a:ext cx="822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현재 게이머의 </a:t>
            </a:r>
            <a:r>
              <a:rPr lang="en-US" altLang="ko-KR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Gamespeed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를 보여주는 가속 </a:t>
            </a:r>
            <a:r>
              <a:rPr lang="ko-KR" altLang="en-US" sz="2000" dirty="0" err="1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인디케이터를</a:t>
            </a:r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2851E-299D-47FC-BA79-417F40347667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2DBB81A-ACA4-412D-9E3E-2897751D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834626"/>
            <a:ext cx="3086100" cy="2476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DBF79A9-8EC1-49F9-B3F1-D684619A2768}"/>
              </a:ext>
            </a:extLst>
          </p:cNvPr>
          <p:cNvSpPr/>
          <p:nvPr/>
        </p:nvSpPr>
        <p:spPr>
          <a:xfrm>
            <a:off x="4418378" y="2205987"/>
            <a:ext cx="1587452" cy="487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F5E8-4313-4CEC-B47E-8D3CAAB880D5}"/>
              </a:ext>
            </a:extLst>
          </p:cNvPr>
          <p:cNvSpPr txBox="1"/>
          <p:nvPr/>
        </p:nvSpPr>
        <p:spPr>
          <a:xfrm>
            <a:off x="4990681" y="428326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SPEED INDICATOR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28E16-E6A8-467D-B435-C175D2D26067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7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B33FE5-00C8-44A2-A152-0C6571139A65}"/>
              </a:ext>
            </a:extLst>
          </p:cNvPr>
          <p:cNvSpPr/>
          <p:nvPr/>
        </p:nvSpPr>
        <p:spPr>
          <a:xfrm flipH="1">
            <a:off x="350520" y="838200"/>
            <a:ext cx="11490960" cy="5593080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D541-BF3A-4705-983D-B33A143D29F6}"/>
              </a:ext>
            </a:extLst>
          </p:cNvPr>
          <p:cNvSpPr/>
          <p:nvPr/>
        </p:nvSpPr>
        <p:spPr>
          <a:xfrm>
            <a:off x="853440" y="397939"/>
            <a:ext cx="6797040" cy="8669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2ECCA-AE85-43D0-826A-E5DEF56478E2}"/>
              </a:ext>
            </a:extLst>
          </p:cNvPr>
          <p:cNvSpPr txBox="1"/>
          <p:nvPr/>
        </p:nvSpPr>
        <p:spPr>
          <a:xfrm>
            <a:off x="1264920" y="638145"/>
            <a:ext cx="431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추가된 기능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&lt;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아이템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&gt;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A7A8-94E4-432B-9CAB-9DB1292C250B}"/>
              </a:ext>
            </a:extLst>
          </p:cNvPr>
          <p:cNvSpPr txBox="1"/>
          <p:nvPr/>
        </p:nvSpPr>
        <p:spPr>
          <a:xfrm>
            <a:off x="4815840" y="6549120"/>
            <a:ext cx="737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늙은코끼리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T-REX RUSH</a:t>
            </a:r>
            <a:endParaRPr lang="ko-KR" altLang="en-US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221311-F70B-4215-A276-B9362287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8" r="-66"/>
          <a:stretch/>
        </p:blipFill>
        <p:spPr>
          <a:xfrm>
            <a:off x="175260" y="251745"/>
            <a:ext cx="1089660" cy="117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28079-9FCC-4874-8D56-EEE1AF814E0F}"/>
              </a:ext>
            </a:extLst>
          </p:cNvPr>
          <p:cNvSpPr txBox="1"/>
          <p:nvPr/>
        </p:nvSpPr>
        <p:spPr>
          <a:xfrm>
            <a:off x="2354628" y="4908747"/>
            <a:ext cx="7470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기존에 없던 아이템을 추가했습니다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목숨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획득 시 목숨 증가</a:t>
            </a:r>
            <a:endParaRPr lang="en-US" altLang="ko-KR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/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무적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획득 시 무적상태 지속</a:t>
            </a:r>
            <a:endParaRPr lang="en-US" altLang="ko-KR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algn="ctr"/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속도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획득 시 게임 스피드 </a:t>
            </a:r>
            <a:r>
              <a:rPr lang="ko-KR" altLang="en-US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느려짐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9E4C2-D1B0-4E3C-B35B-B2DB74DD9C2E}"/>
              </a:ext>
            </a:extLst>
          </p:cNvPr>
          <p:cNvSpPr/>
          <p:nvPr/>
        </p:nvSpPr>
        <p:spPr>
          <a:xfrm>
            <a:off x="973198" y="1609171"/>
            <a:ext cx="10233719" cy="306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DB1A6-FFB6-4BF5-9717-36574760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6" t="29686" r="34500" b="33185"/>
          <a:stretch/>
        </p:blipFill>
        <p:spPr>
          <a:xfrm>
            <a:off x="1412240" y="2035891"/>
            <a:ext cx="4704080" cy="21913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9F1925-0D3E-4897-87EE-299D60DC0101}"/>
              </a:ext>
            </a:extLst>
          </p:cNvPr>
          <p:cNvSpPr txBox="1"/>
          <p:nvPr/>
        </p:nvSpPr>
        <p:spPr>
          <a:xfrm>
            <a:off x="2605203" y="4275035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 GAME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A54DE-430E-46ED-87BA-AFE13FF1370B}"/>
              </a:ext>
            </a:extLst>
          </p:cNvPr>
          <p:cNvSpPr txBox="1"/>
          <p:nvPr/>
        </p:nvSpPr>
        <p:spPr>
          <a:xfrm>
            <a:off x="2294066" y="2930071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목숨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F344EB-444F-4D7B-A039-CDB451258C37}"/>
              </a:ext>
            </a:extLst>
          </p:cNvPr>
          <p:cNvGrpSpPr/>
          <p:nvPr/>
        </p:nvGrpSpPr>
        <p:grpSpPr>
          <a:xfrm>
            <a:off x="2449830" y="3192780"/>
            <a:ext cx="500002" cy="198120"/>
            <a:chOff x="2449830" y="3192780"/>
            <a:chExt cx="500002" cy="19812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A123334-9159-45B6-8AA9-334072731A39}"/>
                </a:ext>
              </a:extLst>
            </p:cNvPr>
            <p:cNvCxnSpPr/>
            <p:nvPr/>
          </p:nvCxnSpPr>
          <p:spPr>
            <a:xfrm flipV="1">
              <a:off x="2449830" y="3192780"/>
              <a:ext cx="110490" cy="198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D299D7D-0823-4DF1-99C7-443B0A5B7F80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00" y="3200400"/>
              <a:ext cx="3971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18D972-12F2-4B98-B90B-9167C7956192}"/>
              </a:ext>
            </a:extLst>
          </p:cNvPr>
          <p:cNvGrpSpPr/>
          <p:nvPr/>
        </p:nvGrpSpPr>
        <p:grpSpPr>
          <a:xfrm>
            <a:off x="5162550" y="3176349"/>
            <a:ext cx="500002" cy="198120"/>
            <a:chOff x="2449830" y="3192780"/>
            <a:chExt cx="500002" cy="1981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9B1BEF-A32B-4552-A017-52AF7F8D7706}"/>
                </a:ext>
              </a:extLst>
            </p:cNvPr>
            <p:cNvCxnSpPr/>
            <p:nvPr/>
          </p:nvCxnSpPr>
          <p:spPr>
            <a:xfrm flipV="1">
              <a:off x="2449830" y="3192780"/>
              <a:ext cx="110490" cy="198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074D3F9-6B1C-45DA-A021-78821776920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00" y="3200400"/>
              <a:ext cx="3971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7AF42E-717A-45FF-BF0B-50B8C28876E1}"/>
              </a:ext>
            </a:extLst>
          </p:cNvPr>
          <p:cNvSpPr txBox="1"/>
          <p:nvPr/>
        </p:nvSpPr>
        <p:spPr>
          <a:xfrm>
            <a:off x="5006786" y="291727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무적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C7665-B3AC-4AAE-B7DC-A852FD371A05}"/>
              </a:ext>
            </a:extLst>
          </p:cNvPr>
          <p:cNvSpPr/>
          <p:nvPr/>
        </p:nvSpPr>
        <p:spPr>
          <a:xfrm>
            <a:off x="7739910" y="1909699"/>
            <a:ext cx="2258507" cy="2363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238636B-6859-4741-B34E-F7D599423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81" y="3536061"/>
            <a:ext cx="1279490" cy="639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584DBD1-9230-4FB5-ACB9-3E1489938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74" y="2061465"/>
            <a:ext cx="1169904" cy="5808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0AD7B04-AE1D-4C96-9671-49348BAED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26" y="2621661"/>
            <a:ext cx="18288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EB162-F396-497A-9839-38C5353AA388}"/>
              </a:ext>
            </a:extLst>
          </p:cNvPr>
          <p:cNvSpPr txBox="1"/>
          <p:nvPr/>
        </p:nvSpPr>
        <p:spPr>
          <a:xfrm>
            <a:off x="7739910" y="4263789"/>
            <a:ext cx="2210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▲</a:t>
            </a:r>
            <a:r>
              <a:rPr lang="en-US" altLang="ko-KR" sz="15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GRAPHIC RESOURCES</a:t>
            </a:r>
            <a:endParaRPr lang="ko-KR" altLang="en-US" sz="15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689BC3-CBEB-4940-8643-A4D56112C33A}"/>
              </a:ext>
            </a:extLst>
          </p:cNvPr>
          <p:cNvGrpSpPr/>
          <p:nvPr/>
        </p:nvGrpSpPr>
        <p:grpSpPr>
          <a:xfrm rot="10800000">
            <a:off x="7834882" y="2478610"/>
            <a:ext cx="500002" cy="198120"/>
            <a:chOff x="2449830" y="3192780"/>
            <a:chExt cx="500002" cy="19812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6384FF3-954D-4411-B8FB-D72A3CB31048}"/>
                </a:ext>
              </a:extLst>
            </p:cNvPr>
            <p:cNvCxnSpPr/>
            <p:nvPr/>
          </p:nvCxnSpPr>
          <p:spPr>
            <a:xfrm flipV="1">
              <a:off x="2449830" y="3192780"/>
              <a:ext cx="110490" cy="198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B71133-DEC4-4EFA-998D-264E91818530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00" y="3200400"/>
              <a:ext cx="3971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F77414-EABC-469E-8793-3CD050BA41BF}"/>
              </a:ext>
            </a:extLst>
          </p:cNvPr>
          <p:cNvSpPr txBox="1"/>
          <p:nvPr/>
        </p:nvSpPr>
        <p:spPr>
          <a:xfrm>
            <a:off x="7559243" y="23780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속도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17EE9-EF62-437C-B77E-FF58A20F47DF}"/>
              </a:ext>
            </a:extLst>
          </p:cNvPr>
          <p:cNvSpPr txBox="1"/>
          <p:nvPr/>
        </p:nvSpPr>
        <p:spPr>
          <a:xfrm>
            <a:off x="701040" y="465341"/>
            <a:ext cx="1149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현재까지 추가된 기능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|  </a:t>
            </a:r>
            <a:r>
              <a:rPr lang="ko-KR" altLang="en-US" sz="13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 목표</a:t>
            </a:r>
            <a:r>
              <a:rPr lang="en-US" altLang="ko-KR" sz="13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  <a:endParaRPr lang="ko-KR" altLang="en-US" sz="13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557</Words>
  <Application>Microsoft Office PowerPoint</Application>
  <PresentationFormat>와이드스크린</PresentationFormat>
  <Paragraphs>120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KoPubWorld돋움체 Light</vt:lpstr>
      <vt:lpstr>Arial</vt:lpstr>
      <vt:lpstr>KoPubWorld바탕체 Light</vt:lpstr>
      <vt:lpstr>둥근모꼴</vt:lpstr>
      <vt:lpstr>KoPubWorld돋움체 Bold</vt:lpstr>
      <vt:lpstr>KoPubWorld바탕체 Medium</vt:lpstr>
      <vt:lpstr>KoPubWorld바탕체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kimbk</dc:creator>
  <cp:lastModifiedBy> </cp:lastModifiedBy>
  <cp:revision>42</cp:revision>
  <dcterms:created xsi:type="dcterms:W3CDTF">2020-11-08T17:58:11Z</dcterms:created>
  <dcterms:modified xsi:type="dcterms:W3CDTF">2020-11-30T04:44:52Z</dcterms:modified>
</cp:coreProperties>
</file>