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83" r:id="rId4"/>
    <p:sldId id="278" r:id="rId5"/>
    <p:sldId id="279" r:id="rId6"/>
    <p:sldId id="277" r:id="rId7"/>
    <p:sldId id="282" r:id="rId8"/>
    <p:sldId id="275" r:id="rId9"/>
    <p:sldId id="276" r:id="rId10"/>
    <p:sldId id="280" r:id="rId11"/>
  </p:sldIdLst>
  <p:sldSz cx="12192000" cy="6858000"/>
  <p:notesSz cx="6858000" cy="9144000"/>
  <p:embeddedFontLst>
    <p:embeddedFont>
      <p:font typeface="KoPubWorld돋움체 Bold" panose="00000800000000000000" pitchFamily="2" charset="-127"/>
      <p:bold r:id="rId13"/>
    </p:embeddedFont>
    <p:embeddedFont>
      <p:font typeface="KoPubWorld돋움체 Light" panose="00000300000000000000" pitchFamily="2" charset="-127"/>
      <p:regular r:id="rId14"/>
    </p:embeddedFont>
    <p:embeddedFont>
      <p:font typeface="KoPubWorld돋움체 Medium" panose="00000600000000000000" pitchFamily="2" charset="-127"/>
      <p:regular r:id="rId15"/>
    </p:embeddedFont>
    <p:embeddedFont>
      <p:font typeface="KoPubWorld바탕체 Light" panose="00000300000000000000" pitchFamily="2" charset="-127"/>
      <p:regular r:id="rId16"/>
    </p:embeddedFont>
    <p:embeddedFont>
      <p:font typeface="KoPubWorld바탕체 Medium" panose="00000600000000000000" pitchFamily="2" charset="-127"/>
      <p:regular r:id="rId17"/>
    </p:embeddedFont>
    <p:embeddedFont>
      <p:font typeface="둥근모꼴" panose="020B0500000000000000" pitchFamily="50" charset="-127"/>
      <p:regular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E00"/>
    <a:srgbClr val="5B1A0E"/>
    <a:srgbClr val="FFFAED"/>
    <a:srgbClr val="FFFFFF"/>
    <a:srgbClr val="F3F3F3"/>
    <a:srgbClr val="225B85"/>
    <a:srgbClr val="5D1D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5012" autoAdjust="0"/>
  </p:normalViewPr>
  <p:slideViewPr>
    <p:cSldViewPr snapToGrid="0">
      <p:cViewPr varScale="1">
        <p:scale>
          <a:sx n="86" d="100"/>
          <a:sy n="86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A269D-6A51-4676-8171-49E50C72747A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CA5AC-AEA7-4BF9-9E0F-2F5B716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921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CA5AC-AEA7-4BF9-9E0F-2F5B716104A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026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CA5AC-AEA7-4BF9-9E0F-2F5B716104A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725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CA5AC-AEA7-4BF9-9E0F-2F5B716104A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938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차 제안서를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CA5AC-AEA7-4BF9-9E0F-2F5B716104A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051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차 제안서를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CA5AC-AEA7-4BF9-9E0F-2F5B716104A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432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차 제안서를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CA5AC-AEA7-4BF9-9E0F-2F5B716104A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437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CA5AC-AEA7-4BF9-9E0F-2F5B716104A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179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CA5AC-AEA7-4BF9-9E0F-2F5B716104A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150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CA5AC-AEA7-4BF9-9E0F-2F5B716104A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881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0B4AF-9685-411F-9C50-187F7EA38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1511E3-70AD-4269-B56D-BBBCB863A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A76739-D71F-4C78-B0C0-E5B43FC61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61F08-A9AB-4FB6-B40E-8926F6E55590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2E7F82-719F-4371-A5F6-0C29F8001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5200F1-5A1F-4F9B-8D69-B6438D9B8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C0EF-5C27-4842-8195-10F276626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709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419A2-8BF5-4E12-9DFD-43FB1B3A8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2E4394-DD32-4266-B228-6A1A5D2F9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E9E0BD-0C72-44C7-8FF7-53A5F5449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61F08-A9AB-4FB6-B40E-8926F6E55590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13A4A-D286-4A64-AA72-CB3A1C5F2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48CA23-8EC2-41C5-9931-B58FF7A07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C0EF-5C27-4842-8195-10F276626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028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189F4B1-10D4-4F2E-9EB7-E85D17F2CC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314285-59A5-40A6-BB21-17BAFA021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01B6A6-005C-4DAC-91B4-FCBE2938E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61F08-A9AB-4FB6-B40E-8926F6E55590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C46CFC-1A84-4542-A1E7-C99ED85D3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7ECC8A-2F94-4466-B85D-2D3D8CD09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C0EF-5C27-4842-8195-10F276626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62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B15C22-D672-42D1-8C85-962ADE8F4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2AFD4E-84EB-4703-B1D6-1E062AFD8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CFD2F4-97D8-497D-9464-BB8159519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61F08-A9AB-4FB6-B40E-8926F6E55590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F3263F-A3A3-401D-8C07-AAFF02A6E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B3B9BD-E94A-46E5-8974-F6497CABA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C0EF-5C27-4842-8195-10F276626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689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872FEA-10AB-4E9B-B142-3A56DFF84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73E2BC-24E1-4826-84E6-E59245660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84DDCD-3ADD-4B7D-81FF-373BE516A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61F08-A9AB-4FB6-B40E-8926F6E55590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A9DD36-98BE-4095-BDB8-8E65161C0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25FB84-CF34-4539-A209-14879E3A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C0EF-5C27-4842-8195-10F276626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92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D82B76-C34E-4977-B88A-DF7CDA75A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922C7B-04E3-45A0-B50E-0149FF8E3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51A263-0CE7-4316-9722-B995FEE6C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DA5AAC-05F7-4A91-8322-47BB48FBD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61F08-A9AB-4FB6-B40E-8926F6E55590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532BE9-FB44-4FCA-876F-96FC4E013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91E195-3B35-4539-BB26-3AF8D7B80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C0EF-5C27-4842-8195-10F276626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597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1C9952-E485-415C-8ABA-24CE1474D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6DB1C5-3AC3-4CE3-AEAC-C70265AEE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A25975-BA26-42FA-B3DF-B263FFD08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482D08-CC88-4864-9091-0D940851D7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3AF14E-8C36-4E71-9A8D-AC12CF2FCB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E2AEA5-1FFD-4F42-9BF1-6A52E9B86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61F08-A9AB-4FB6-B40E-8926F6E55590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C7EAED-279A-4435-A431-D7C38971C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2761FB-2732-4FD6-B991-8C855603B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C0EF-5C27-4842-8195-10F276626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614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99F429-9B5F-4FB7-B064-7FA6BF640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4B2670-C10B-4359-95A6-F82ADEB93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61F08-A9AB-4FB6-B40E-8926F6E55590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88864A-22E0-445B-93BB-A94DE92FE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464B47-369D-42BB-B6B0-5523E96A9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C0EF-5C27-4842-8195-10F276626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64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C4F216-75B5-4A29-B34B-315BE4AB5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61F08-A9AB-4FB6-B40E-8926F6E55590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4CAF4E-281B-4E86-B93D-B9007DEAF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F2297B-2259-492E-88EB-109E17F9B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C0EF-5C27-4842-8195-10F276626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125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136A5-0FB3-4E63-9310-597AB0C0E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9339EC-4032-4918-AAEE-A62C0EDBF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AA00AD-5BA4-461C-B598-DA6F01F6C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CF4807-6FD3-4A71-872C-2D257916F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61F08-A9AB-4FB6-B40E-8926F6E55590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30F34E-2C16-4BE6-9552-6787842CB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B035DB-323A-4178-8C10-57FEFC60B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C0EF-5C27-4842-8195-10F276626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851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1B66A-C529-458D-A155-403B736BD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EFD1AB7-39C6-45A5-BB94-16D94EA4EA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4827FF-1392-4B45-97BA-D71F867A2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CA1F94-2CEC-4EFA-83E7-97CD74A2B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61F08-A9AB-4FB6-B40E-8926F6E55590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6B4889-E7F0-42DE-8CCC-824586A1B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7B2F3C-468F-4E27-8971-4287DD2D0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C0EF-5C27-4842-8195-10F276626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76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EC96516-5BEC-47B8-95B0-68740CD53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B7A060-E555-4BA0-AA70-AC18E2A19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4864D7-6D1B-4F23-8165-0432AD55D2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61F08-A9AB-4FB6-B40E-8926F6E55590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0555C3-60E7-4DE4-B91C-F2B9C0EB99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A72AC5-800D-4FD5-BFF5-9F039D57A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3C0EF-5C27-4842-8195-10F276626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805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8B33FE5-00C8-44A2-A152-0C6571139A65}"/>
              </a:ext>
            </a:extLst>
          </p:cNvPr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D95F36-76AA-45D9-9A83-A974C4A50D08}"/>
              </a:ext>
            </a:extLst>
          </p:cNvPr>
          <p:cNvSpPr txBox="1"/>
          <p:nvPr/>
        </p:nvSpPr>
        <p:spPr>
          <a:xfrm>
            <a:off x="2407920" y="1401525"/>
            <a:ext cx="737616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늙은코끼리</a:t>
            </a:r>
            <a:r>
              <a:rPr lang="en-US" altLang="ko-KR" sz="50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(6)</a:t>
            </a:r>
          </a:p>
          <a:p>
            <a:pPr algn="ctr"/>
            <a:r>
              <a:rPr lang="en-US" altLang="ko-KR" sz="60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“T-REX RUSH” </a:t>
            </a:r>
          </a:p>
          <a:p>
            <a:pPr algn="ctr"/>
            <a:r>
              <a:rPr lang="ko-KR" altLang="en-US" sz="2000">
                <a:solidFill>
                  <a:schemeClr val="bg1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최종발표자료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5DF45D3-1AFD-4955-8A69-521F924CAB8B}"/>
              </a:ext>
            </a:extLst>
          </p:cNvPr>
          <p:cNvSpPr/>
          <p:nvPr/>
        </p:nvSpPr>
        <p:spPr>
          <a:xfrm>
            <a:off x="0" y="4623678"/>
            <a:ext cx="12192000" cy="1783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EAC4A59D-3C81-4DCA-9D8E-3C009D20FC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8" r="-66"/>
          <a:stretch/>
        </p:blipFill>
        <p:spPr>
          <a:xfrm>
            <a:off x="9471660" y="4202916"/>
            <a:ext cx="2273136" cy="2446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3F4307-34CF-4670-AB68-D5EAE9C2E1F3}"/>
              </a:ext>
            </a:extLst>
          </p:cNvPr>
          <p:cNvSpPr txBox="1"/>
          <p:nvPr/>
        </p:nvSpPr>
        <p:spPr>
          <a:xfrm>
            <a:off x="320040" y="4915053"/>
            <a:ext cx="3307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경영학부 김병권</a:t>
            </a:r>
            <a:endParaRPr lang="en-US" altLang="ko-KR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r>
              <a:rPr lang="ko-KR" altLang="en-US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국제통상학과 김기호</a:t>
            </a:r>
            <a:endParaRPr lang="en-US" altLang="ko-KR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r>
              <a:rPr lang="ko-KR" altLang="en-US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법학과 </a:t>
            </a:r>
            <a:r>
              <a:rPr lang="ko-KR" altLang="en-US" err="1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이예성</a:t>
            </a:r>
            <a:endParaRPr lang="en-US" altLang="ko-KR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r>
              <a:rPr lang="ko-KR" altLang="en-US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산업시스템공학과 </a:t>
            </a:r>
            <a:r>
              <a:rPr lang="ko-KR" altLang="en-US" err="1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윤건식</a:t>
            </a:r>
            <a:endParaRPr lang="ko-KR" altLang="en-US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0937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8B33FE5-00C8-44A2-A152-0C6571139A65}"/>
              </a:ext>
            </a:extLst>
          </p:cNvPr>
          <p:cNvSpPr/>
          <p:nvPr/>
        </p:nvSpPr>
        <p:spPr>
          <a:xfrm flipH="1">
            <a:off x="350520" y="838200"/>
            <a:ext cx="11490960" cy="5593080"/>
          </a:xfrm>
          <a:prstGeom prst="rect">
            <a:avLst/>
          </a:prstGeom>
          <a:solidFill>
            <a:schemeClr val="accent4">
              <a:lumMod val="20000"/>
              <a:lumOff val="80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EFA7A8-94E4-432B-9CAB-9DB1292C250B}"/>
              </a:ext>
            </a:extLst>
          </p:cNvPr>
          <p:cNvSpPr txBox="1"/>
          <p:nvPr/>
        </p:nvSpPr>
        <p:spPr>
          <a:xfrm>
            <a:off x="4815840" y="6549120"/>
            <a:ext cx="7376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늙은코끼리</a:t>
            </a:r>
            <a:r>
              <a:rPr lang="en-US" altLang="ko-KR" sz="1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(6) T-REX RUSH</a:t>
            </a:r>
            <a:endParaRPr lang="ko-KR" altLang="en-US" sz="10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8" name="그림 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D221311-F70B-4215-A276-B9362287FC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8" r="-66"/>
          <a:stretch/>
        </p:blipFill>
        <p:spPr>
          <a:xfrm>
            <a:off x="5551170" y="2599398"/>
            <a:ext cx="1089660" cy="11729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50709A8-3B52-459F-9011-47E81D1BBFD2}"/>
              </a:ext>
            </a:extLst>
          </p:cNvPr>
          <p:cNvSpPr txBox="1"/>
          <p:nvPr/>
        </p:nvSpPr>
        <p:spPr>
          <a:xfrm>
            <a:off x="2407920" y="4015576"/>
            <a:ext cx="73761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감사합니다</a:t>
            </a:r>
            <a:endParaRPr lang="ko-KR" altLang="en-US" sz="2000">
              <a:solidFill>
                <a:schemeClr val="bg1">
                  <a:lumMod val="50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1727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8B33FE5-00C8-44A2-A152-0C6571139A65}"/>
              </a:ext>
            </a:extLst>
          </p:cNvPr>
          <p:cNvSpPr/>
          <p:nvPr/>
        </p:nvSpPr>
        <p:spPr>
          <a:xfrm flipH="1">
            <a:off x="350520" y="838200"/>
            <a:ext cx="11490960" cy="5593080"/>
          </a:xfrm>
          <a:prstGeom prst="rect">
            <a:avLst/>
          </a:prstGeom>
          <a:solidFill>
            <a:schemeClr val="accent4">
              <a:lumMod val="20000"/>
              <a:lumOff val="80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86D541-BF3A-4705-983D-B33A143D29F6}"/>
              </a:ext>
            </a:extLst>
          </p:cNvPr>
          <p:cNvSpPr/>
          <p:nvPr/>
        </p:nvSpPr>
        <p:spPr>
          <a:xfrm>
            <a:off x="853440" y="397939"/>
            <a:ext cx="6797040" cy="86698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22ECCA-AE85-43D0-826A-E5DEF56478E2}"/>
              </a:ext>
            </a:extLst>
          </p:cNvPr>
          <p:cNvSpPr txBox="1"/>
          <p:nvPr/>
        </p:nvSpPr>
        <p:spPr>
          <a:xfrm>
            <a:off x="1264920" y="638145"/>
            <a:ext cx="4312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주제 소개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EFA7A8-94E4-432B-9CAB-9DB1292C250B}"/>
              </a:ext>
            </a:extLst>
          </p:cNvPr>
          <p:cNvSpPr txBox="1"/>
          <p:nvPr/>
        </p:nvSpPr>
        <p:spPr>
          <a:xfrm>
            <a:off x="4815840" y="6549120"/>
            <a:ext cx="7376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늙은코끼리</a:t>
            </a:r>
            <a:r>
              <a:rPr lang="en-US" altLang="ko-KR" sz="1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(6) T-REX RUSH</a:t>
            </a:r>
            <a:endParaRPr lang="ko-KR" altLang="en-US" sz="10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8" name="그림 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D221311-F70B-4215-A276-B9362287FC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8" r="-66"/>
          <a:stretch/>
        </p:blipFill>
        <p:spPr>
          <a:xfrm>
            <a:off x="175260" y="251745"/>
            <a:ext cx="1089660" cy="11729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EE13A63-16E1-4940-9F68-37E1A15C2427}"/>
              </a:ext>
            </a:extLst>
          </p:cNvPr>
          <p:cNvSpPr txBox="1"/>
          <p:nvPr/>
        </p:nvSpPr>
        <p:spPr>
          <a:xfrm>
            <a:off x="525780" y="79460"/>
            <a:ext cx="114909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30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주제 소개</a:t>
            </a:r>
            <a:r>
              <a:rPr lang="ko-KR" altLang="en-US" sz="130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 </a:t>
            </a:r>
            <a:r>
              <a:rPr lang="en-US" altLang="ko-KR" sz="130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|  4</a:t>
            </a:r>
            <a:r>
              <a:rPr lang="ko-KR" altLang="en-US" sz="130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차 보고 피드백  </a:t>
            </a:r>
            <a:r>
              <a:rPr lang="en-US" altLang="ko-KR" sz="130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|  Git  |  </a:t>
            </a:r>
            <a:r>
              <a:rPr lang="ko-KR" altLang="en-US" sz="130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최종 변경사항  </a:t>
            </a:r>
            <a:r>
              <a:rPr lang="en-US" altLang="ko-KR" sz="130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|  </a:t>
            </a:r>
            <a:r>
              <a:rPr lang="ko-KR" altLang="en-US" sz="130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디렉토리 구조  </a:t>
            </a:r>
            <a:r>
              <a:rPr lang="en-US" altLang="ko-KR" sz="130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|  screenshots</a:t>
            </a:r>
            <a:r>
              <a:rPr lang="en-US" altLang="ko-KR" sz="130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	</a:t>
            </a:r>
            <a:endParaRPr lang="ko-KR" altLang="en-US" sz="130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25F70B-5E27-4DDD-94ED-DB34763D0436}"/>
              </a:ext>
            </a:extLst>
          </p:cNvPr>
          <p:cNvSpPr txBox="1"/>
          <p:nvPr/>
        </p:nvSpPr>
        <p:spPr>
          <a:xfrm>
            <a:off x="1486861" y="3060705"/>
            <a:ext cx="9029633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프로젝트 주제 선정 배경</a:t>
            </a:r>
            <a:endParaRPr lang="en-US" altLang="ko-KR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r>
              <a:rPr lang="en-US" altLang="ko-KR" sz="15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1)</a:t>
            </a:r>
            <a:r>
              <a:rPr lang="ko-KR" altLang="en-US" sz="15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오픈소스 최대 저장소인 </a:t>
            </a:r>
            <a:r>
              <a:rPr lang="en-US" altLang="ko-KR" sz="15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Github</a:t>
            </a:r>
            <a:r>
              <a:rPr lang="ko-KR" altLang="en-US" sz="15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에서 프로젝트 주제 탐색</a:t>
            </a:r>
            <a:endParaRPr lang="en-US" altLang="ko-KR" sz="150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r>
              <a:rPr lang="en-US" altLang="ko-KR" sz="15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2)</a:t>
            </a:r>
            <a:r>
              <a:rPr lang="ko-KR" altLang="en-US" sz="15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오픈소스를 활용하는 과정에서 오픈소스 소프트웨어 프로젝트에 대한 팀원들의 이해도 향상을 목표로 함에 있어</a:t>
            </a:r>
            <a:endParaRPr lang="en-US" altLang="ko-KR" sz="150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ko-KR" altLang="en-US" sz="15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간단한 예제</a:t>
            </a:r>
            <a:r>
              <a:rPr lang="ko-KR" altLang="en-US" sz="15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선정</a:t>
            </a:r>
            <a:endParaRPr lang="en-US" altLang="ko-KR" sz="150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en-US" altLang="ko-KR" sz="15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3)</a:t>
            </a:r>
            <a:r>
              <a:rPr lang="ko-KR" altLang="en-US" sz="15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해당 오픈소스가 </a:t>
            </a:r>
            <a:r>
              <a:rPr lang="ko-KR" altLang="en-US" sz="15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발전할 여지</a:t>
            </a:r>
            <a:r>
              <a:rPr lang="ko-KR" altLang="en-US" sz="15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 많아 보이며 </a:t>
            </a:r>
            <a:r>
              <a:rPr lang="en-US" altLang="ko-KR" sz="15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Google Chrome </a:t>
            </a:r>
            <a:r>
              <a:rPr lang="ko-KR" altLang="en-US" sz="15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브라우저를 사용하는 이들에게 모두 </a:t>
            </a:r>
            <a:r>
              <a:rPr lang="ko-KR" altLang="en-US" sz="15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익숙할 수 있는 </a:t>
            </a:r>
            <a:r>
              <a:rPr lang="ko-KR" altLang="en-US" sz="15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예제를 선정</a:t>
            </a:r>
            <a:endParaRPr lang="en-US" altLang="ko-KR" sz="150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7428C0-02BA-42A9-A337-2D975E74CF02}"/>
              </a:ext>
            </a:extLst>
          </p:cNvPr>
          <p:cNvSpPr txBox="1"/>
          <p:nvPr/>
        </p:nvSpPr>
        <p:spPr>
          <a:xfrm>
            <a:off x="1486861" y="4696361"/>
            <a:ext cx="90296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오픈소스 라이선스</a:t>
            </a:r>
            <a:endParaRPr lang="en-US" altLang="ko-KR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r>
              <a:rPr lang="ko-KR" altLang="en-US" sz="15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원작의 라이선스는 </a:t>
            </a:r>
            <a:r>
              <a:rPr lang="en-US" altLang="ko-KR" sz="15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MIT License</a:t>
            </a:r>
            <a:r>
              <a:rPr lang="ko-KR" altLang="en-US" sz="15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따른다</a:t>
            </a:r>
            <a:r>
              <a:rPr lang="en-US" altLang="ko-KR" sz="15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algn="ctr"/>
            <a:endParaRPr lang="en-US" altLang="ko-KR" sz="150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ko-KR" altLang="en-US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사용언어</a:t>
            </a:r>
            <a:endParaRPr lang="en-US" altLang="ko-KR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r>
              <a:rPr lang="en-US" altLang="ko-KR"/>
              <a:t>Python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5782B6-022B-48B5-A5C1-F3825B032A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525" t="12222" r="31044" b="66004"/>
          <a:stretch/>
        </p:blipFill>
        <p:spPr>
          <a:xfrm>
            <a:off x="3570302" y="1424655"/>
            <a:ext cx="5051395" cy="149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33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8B33FE5-00C8-44A2-A152-0C6571139A65}"/>
              </a:ext>
            </a:extLst>
          </p:cNvPr>
          <p:cNvSpPr/>
          <p:nvPr/>
        </p:nvSpPr>
        <p:spPr>
          <a:xfrm flipH="1">
            <a:off x="350520" y="838200"/>
            <a:ext cx="11490960" cy="5593080"/>
          </a:xfrm>
          <a:prstGeom prst="rect">
            <a:avLst/>
          </a:prstGeom>
          <a:solidFill>
            <a:schemeClr val="accent4">
              <a:lumMod val="20000"/>
              <a:lumOff val="80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86D541-BF3A-4705-983D-B33A143D29F6}"/>
              </a:ext>
            </a:extLst>
          </p:cNvPr>
          <p:cNvSpPr/>
          <p:nvPr/>
        </p:nvSpPr>
        <p:spPr>
          <a:xfrm>
            <a:off x="853440" y="397939"/>
            <a:ext cx="6797040" cy="86698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22ECCA-AE85-43D0-826A-E5DEF56478E2}"/>
              </a:ext>
            </a:extLst>
          </p:cNvPr>
          <p:cNvSpPr txBox="1"/>
          <p:nvPr/>
        </p:nvSpPr>
        <p:spPr>
          <a:xfrm>
            <a:off x="1264920" y="638145"/>
            <a:ext cx="4312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Git</a:t>
            </a:r>
            <a:endParaRPr lang="ko-KR" altLang="en-US" sz="2000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EFA7A8-94E4-432B-9CAB-9DB1292C250B}"/>
              </a:ext>
            </a:extLst>
          </p:cNvPr>
          <p:cNvSpPr txBox="1"/>
          <p:nvPr/>
        </p:nvSpPr>
        <p:spPr>
          <a:xfrm>
            <a:off x="4815840" y="6549120"/>
            <a:ext cx="7376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늙은코끼리</a:t>
            </a:r>
            <a:r>
              <a:rPr lang="en-US" altLang="ko-KR" sz="1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(6) T-REX RUSH</a:t>
            </a:r>
            <a:endParaRPr lang="ko-KR" altLang="en-US" sz="10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8" name="그림 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D221311-F70B-4215-A276-B9362287FC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8" r="-66"/>
          <a:stretch/>
        </p:blipFill>
        <p:spPr>
          <a:xfrm>
            <a:off x="175260" y="251745"/>
            <a:ext cx="1089660" cy="11729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72DB98D-D8A5-4F02-90FF-B64D39D638E7}"/>
              </a:ext>
            </a:extLst>
          </p:cNvPr>
          <p:cNvSpPr txBox="1"/>
          <p:nvPr/>
        </p:nvSpPr>
        <p:spPr>
          <a:xfrm>
            <a:off x="2619939" y="2149676"/>
            <a:ext cx="695212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altLang="ko-KR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Git </a:t>
            </a:r>
            <a:r>
              <a:rPr lang="ko-KR" altLang="en-US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사용 시 의사결정 규칙</a:t>
            </a:r>
            <a:endParaRPr lang="en-US" altLang="ko-KR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 fontAlgn="base"/>
            <a:endParaRPr lang="en-US" altLang="ko-KR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fontAlgn="base"/>
            <a:r>
              <a:rPr lang="en-US" altLang="ko-KR" sz="12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</a:t>
            </a:r>
            <a:r>
              <a:rPr lang="en-US" altLang="ko-KR" sz="14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r>
              <a:rPr lang="ko-KR" altLang="en-US" sz="14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일부 오타수정</a:t>
            </a:r>
            <a:r>
              <a:rPr lang="en-US" altLang="ko-KR" sz="14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4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간단한 수정사항을 제외하고 </a:t>
            </a:r>
            <a:r>
              <a:rPr lang="en-US" altLang="ko-KR" sz="14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main branch</a:t>
            </a:r>
            <a:r>
              <a:rPr lang="ko-KR" altLang="en-US" sz="14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 독단적으로 작업하지 않는다</a:t>
            </a:r>
            <a:r>
              <a:rPr lang="en-US" altLang="ko-KR" sz="14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fontAlgn="base"/>
            <a:endParaRPr lang="en-US" altLang="ko-KR" sz="140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fontAlgn="base"/>
            <a:r>
              <a:rPr lang="en-US" altLang="ko-KR" sz="14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2.</a:t>
            </a:r>
            <a:r>
              <a:rPr lang="ko-KR" altLang="en-US" sz="14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팀원 각자 </a:t>
            </a:r>
            <a:r>
              <a:rPr lang="en-US" altLang="ko-KR" sz="14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branch</a:t>
            </a:r>
            <a:r>
              <a:rPr lang="ko-KR" altLang="en-US" sz="14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따로 만들어 자신의 </a:t>
            </a:r>
            <a:r>
              <a:rPr lang="en-US" altLang="ko-KR" sz="14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branch</a:t>
            </a:r>
            <a:r>
              <a:rPr lang="ko-KR" altLang="en-US" sz="14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에서 작업을 수행한다</a:t>
            </a:r>
            <a:r>
              <a:rPr lang="en-US" altLang="ko-KR" sz="14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fontAlgn="base"/>
            <a:endParaRPr lang="en-US" altLang="ko-KR" sz="140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fontAlgn="base"/>
            <a:r>
              <a:rPr lang="en-US" altLang="ko-KR" sz="14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3.</a:t>
            </a:r>
            <a:r>
              <a:rPr lang="ko-KR" altLang="en-US" sz="14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자신의 </a:t>
            </a:r>
            <a:r>
              <a:rPr lang="en-US" altLang="ko-KR" sz="14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branch</a:t>
            </a:r>
            <a:r>
              <a:rPr lang="ko-KR" altLang="en-US" sz="14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수정 사항이 결격사항이 없다고 생각되는 경우 팀원 모두가 수정사항을 검토할 수 있도록  </a:t>
            </a:r>
            <a:r>
              <a:rPr lang="en-US" altLang="ko-KR" sz="14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main branch</a:t>
            </a:r>
            <a:r>
              <a:rPr lang="ko-KR" altLang="en-US" sz="14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로 </a:t>
            </a:r>
            <a:r>
              <a:rPr lang="en-US" altLang="ko-KR" sz="14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pull request</a:t>
            </a:r>
            <a:r>
              <a:rPr lang="ko-KR" altLang="en-US" sz="14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게시한다</a:t>
            </a:r>
            <a:r>
              <a:rPr lang="en-US" altLang="ko-KR" sz="14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fontAlgn="base"/>
            <a:endParaRPr lang="en-US" altLang="ko-KR" sz="140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fontAlgn="base"/>
            <a:r>
              <a:rPr lang="en-US" altLang="ko-KR" sz="14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4.</a:t>
            </a:r>
            <a:r>
              <a:rPr lang="ko-KR" altLang="en-US" sz="14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나머지 팀원은 수정사항을 검토하고 </a:t>
            </a:r>
            <a:r>
              <a:rPr lang="en-US" altLang="ko-KR" sz="14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pull request</a:t>
            </a:r>
            <a:r>
              <a:rPr lang="ko-KR" altLang="en-US" sz="14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승인 여부를 제시한다</a:t>
            </a:r>
            <a:r>
              <a:rPr lang="en-US" altLang="ko-KR" sz="14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r>
              <a:rPr lang="ko-KR" altLang="en-US" sz="14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 때 개선점이 발견될 경우 더 나은 방향을 제시한다</a:t>
            </a:r>
            <a:r>
              <a:rPr lang="en-US" altLang="ko-KR" sz="14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fontAlgn="base"/>
            <a:endParaRPr lang="en-US" altLang="ko-KR" sz="140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fontAlgn="base"/>
            <a:r>
              <a:rPr lang="en-US" altLang="ko-KR" sz="14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5.</a:t>
            </a:r>
            <a:r>
              <a:rPr lang="ko-KR" altLang="en-US" sz="14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나머지 팀원이 모두 수정사항을 검토하고 </a:t>
            </a:r>
            <a:r>
              <a:rPr lang="en-US" altLang="ko-KR" sz="14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pull request</a:t>
            </a:r>
            <a:r>
              <a:rPr lang="ko-KR" altLang="en-US" sz="14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 승인했을 경우 </a:t>
            </a:r>
            <a:r>
              <a:rPr lang="en-US" altLang="ko-KR" sz="14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pull request </a:t>
            </a:r>
            <a:r>
              <a:rPr lang="ko-KR" altLang="en-US" sz="14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게시자가 </a:t>
            </a:r>
            <a:r>
              <a:rPr lang="en-US" altLang="ko-KR" sz="14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main branch</a:t>
            </a:r>
            <a:r>
              <a:rPr lang="ko-KR" altLang="en-US" sz="14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로 </a:t>
            </a:r>
            <a:r>
              <a:rPr lang="en-US" altLang="ko-KR" sz="14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merge</a:t>
            </a:r>
            <a:r>
              <a:rPr lang="ko-KR" altLang="en-US" sz="14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한다</a:t>
            </a:r>
            <a:r>
              <a:rPr lang="en-US" altLang="ko-KR" sz="14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2F615A-171D-444C-A369-AC9DC97AA315}"/>
              </a:ext>
            </a:extLst>
          </p:cNvPr>
          <p:cNvSpPr txBox="1"/>
          <p:nvPr/>
        </p:nvSpPr>
        <p:spPr>
          <a:xfrm>
            <a:off x="525780" y="79460"/>
            <a:ext cx="114909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30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주제 소개  </a:t>
            </a:r>
            <a:r>
              <a:rPr lang="en-US" altLang="ko-KR" sz="130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|  </a:t>
            </a:r>
            <a:r>
              <a:rPr lang="en-US" altLang="ko-KR" sz="130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Git</a:t>
            </a:r>
            <a:r>
              <a:rPr lang="ko-KR" altLang="en-US" sz="130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 </a:t>
            </a:r>
            <a:r>
              <a:rPr lang="en-US" altLang="ko-KR" sz="130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|  4</a:t>
            </a:r>
            <a:r>
              <a:rPr lang="ko-KR" altLang="en-US" sz="130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차보고 피드백 </a:t>
            </a:r>
            <a:r>
              <a:rPr lang="en-US" altLang="ko-KR" sz="130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 |  </a:t>
            </a:r>
            <a:r>
              <a:rPr lang="ko-KR" altLang="en-US" sz="130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최종 변경사항  </a:t>
            </a:r>
            <a:r>
              <a:rPr lang="en-US" altLang="ko-KR" sz="130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|  </a:t>
            </a:r>
            <a:r>
              <a:rPr lang="ko-KR" altLang="en-US" sz="130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디렉토리 구조  </a:t>
            </a:r>
            <a:r>
              <a:rPr lang="en-US" altLang="ko-KR" sz="130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|  screenshots</a:t>
            </a:r>
            <a:r>
              <a:rPr lang="en-US" altLang="ko-KR" sz="130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	</a:t>
            </a:r>
            <a:endParaRPr lang="ko-KR" altLang="en-US" sz="130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1151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8B33FE5-00C8-44A2-A152-0C6571139A65}"/>
              </a:ext>
            </a:extLst>
          </p:cNvPr>
          <p:cNvSpPr/>
          <p:nvPr/>
        </p:nvSpPr>
        <p:spPr>
          <a:xfrm flipH="1">
            <a:off x="350520" y="838200"/>
            <a:ext cx="11490960" cy="5593080"/>
          </a:xfrm>
          <a:prstGeom prst="rect">
            <a:avLst/>
          </a:prstGeom>
          <a:solidFill>
            <a:schemeClr val="accent4">
              <a:lumMod val="20000"/>
              <a:lumOff val="80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86D541-BF3A-4705-983D-B33A143D29F6}"/>
              </a:ext>
            </a:extLst>
          </p:cNvPr>
          <p:cNvSpPr/>
          <p:nvPr/>
        </p:nvSpPr>
        <p:spPr>
          <a:xfrm>
            <a:off x="853440" y="397939"/>
            <a:ext cx="6797040" cy="86698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22ECCA-AE85-43D0-826A-E5DEF56478E2}"/>
              </a:ext>
            </a:extLst>
          </p:cNvPr>
          <p:cNvSpPr txBox="1"/>
          <p:nvPr/>
        </p:nvSpPr>
        <p:spPr>
          <a:xfrm>
            <a:off x="1264920" y="638145"/>
            <a:ext cx="4312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Git</a:t>
            </a:r>
            <a:endParaRPr lang="ko-KR" altLang="en-US" sz="2000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EFA7A8-94E4-432B-9CAB-9DB1292C250B}"/>
              </a:ext>
            </a:extLst>
          </p:cNvPr>
          <p:cNvSpPr txBox="1"/>
          <p:nvPr/>
        </p:nvSpPr>
        <p:spPr>
          <a:xfrm>
            <a:off x="4815840" y="6549120"/>
            <a:ext cx="7376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늙은코끼리</a:t>
            </a:r>
            <a:r>
              <a:rPr lang="en-US" altLang="ko-KR" sz="1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(6) T-REX RUSH</a:t>
            </a:r>
            <a:endParaRPr lang="ko-KR" altLang="en-US" sz="10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8" name="그림 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D221311-F70B-4215-A276-B9362287FC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8" r="-66"/>
          <a:stretch/>
        </p:blipFill>
        <p:spPr>
          <a:xfrm>
            <a:off x="175260" y="251745"/>
            <a:ext cx="1089660" cy="11729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3B5E6AB-5494-4974-8A00-EEDC1CA5B1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82" t="26996" r="64494" b="9305"/>
          <a:stretch/>
        </p:blipFill>
        <p:spPr>
          <a:xfrm>
            <a:off x="2378541" y="1682923"/>
            <a:ext cx="2631425" cy="34255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5DBC19-9B47-45B1-9527-06C7A495CC78}"/>
              </a:ext>
            </a:extLst>
          </p:cNvPr>
          <p:cNvSpPr txBox="1"/>
          <p:nvPr/>
        </p:nvSpPr>
        <p:spPr>
          <a:xfrm>
            <a:off x="1292506" y="5276437"/>
            <a:ext cx="48034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Issues</a:t>
            </a:r>
            <a:r>
              <a:rPr lang="ko-KR" altLang="en-US" sz="15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에서 프로젝트를 진행하며</a:t>
            </a:r>
            <a:endParaRPr lang="en-US" altLang="ko-KR" sz="150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ko-KR" altLang="en-US" sz="15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생기는 다양한 문제점 및 건의사항에 대한 의견 교환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D8181C3-B0F5-4C9B-B939-6F525955F4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772" t="-2030" r="47975" b="9305"/>
          <a:stretch/>
        </p:blipFill>
        <p:spPr>
          <a:xfrm>
            <a:off x="7233599" y="1546227"/>
            <a:ext cx="2878817" cy="3730210"/>
          </a:xfrm>
          <a:custGeom>
            <a:avLst/>
            <a:gdLst>
              <a:gd name="connsiteX0" fmla="*/ 0 w 2878817"/>
              <a:gd name="connsiteY0" fmla="*/ 0 h 3730210"/>
              <a:gd name="connsiteX1" fmla="*/ 2878817 w 2878817"/>
              <a:gd name="connsiteY1" fmla="*/ 0 h 3730210"/>
              <a:gd name="connsiteX2" fmla="*/ 2878817 w 2878817"/>
              <a:gd name="connsiteY2" fmla="*/ 1324176 h 3730210"/>
              <a:gd name="connsiteX3" fmla="*/ 2878817 w 2878817"/>
              <a:gd name="connsiteY3" fmla="*/ 1347613 h 3730210"/>
              <a:gd name="connsiteX4" fmla="*/ 2878817 w 2878817"/>
              <a:gd name="connsiteY4" fmla="*/ 3730210 h 3730210"/>
              <a:gd name="connsiteX5" fmla="*/ 0 w 2878817"/>
              <a:gd name="connsiteY5" fmla="*/ 3730210 h 3730210"/>
              <a:gd name="connsiteX6" fmla="*/ 0 w 2878817"/>
              <a:gd name="connsiteY6" fmla="*/ 1347613 h 3730210"/>
              <a:gd name="connsiteX7" fmla="*/ 0 w 2878817"/>
              <a:gd name="connsiteY7" fmla="*/ 1324176 h 373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78817" h="3730210">
                <a:moveTo>
                  <a:pt x="0" y="0"/>
                </a:moveTo>
                <a:lnTo>
                  <a:pt x="2878817" y="0"/>
                </a:lnTo>
                <a:lnTo>
                  <a:pt x="2878817" y="1324176"/>
                </a:lnTo>
                <a:lnTo>
                  <a:pt x="2878817" y="1347613"/>
                </a:lnTo>
                <a:lnTo>
                  <a:pt x="2878817" y="3730210"/>
                </a:lnTo>
                <a:lnTo>
                  <a:pt x="0" y="3730210"/>
                </a:lnTo>
                <a:lnTo>
                  <a:pt x="0" y="1347613"/>
                </a:lnTo>
                <a:lnTo>
                  <a:pt x="0" y="1324176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20665A9-1681-4B3F-A45E-FDEBA48C2D0A}"/>
              </a:ext>
            </a:extLst>
          </p:cNvPr>
          <p:cNvSpPr txBox="1"/>
          <p:nvPr/>
        </p:nvSpPr>
        <p:spPr>
          <a:xfrm>
            <a:off x="6271260" y="5445396"/>
            <a:ext cx="48034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팀 의사결정 규칙에 따라</a:t>
            </a:r>
            <a:endParaRPr lang="en-US" altLang="ko-KR" sz="150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ko-KR" altLang="en-US" sz="15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새로운 </a:t>
            </a:r>
            <a:r>
              <a:rPr lang="en-US" altLang="ko-KR" sz="15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pull request</a:t>
            </a:r>
            <a:r>
              <a:rPr lang="ko-KR" altLang="en-US" sz="15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 대한 의견 교환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1108DE-C649-4AB3-B06C-26E2C521BBC7}"/>
              </a:ext>
            </a:extLst>
          </p:cNvPr>
          <p:cNvSpPr txBox="1"/>
          <p:nvPr/>
        </p:nvSpPr>
        <p:spPr>
          <a:xfrm>
            <a:off x="525780" y="79460"/>
            <a:ext cx="114909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30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주제 소개  </a:t>
            </a:r>
            <a:r>
              <a:rPr lang="en-US" altLang="ko-KR" sz="130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|  </a:t>
            </a:r>
            <a:r>
              <a:rPr lang="en-US" altLang="ko-KR" sz="130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Git</a:t>
            </a:r>
            <a:r>
              <a:rPr lang="ko-KR" altLang="en-US" sz="130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 </a:t>
            </a:r>
            <a:r>
              <a:rPr lang="en-US" altLang="ko-KR" sz="130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|  4</a:t>
            </a:r>
            <a:r>
              <a:rPr lang="ko-KR" altLang="en-US" sz="130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차보고 피드백 </a:t>
            </a:r>
            <a:r>
              <a:rPr lang="en-US" altLang="ko-KR" sz="130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 |  </a:t>
            </a:r>
            <a:r>
              <a:rPr lang="ko-KR" altLang="en-US" sz="130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최종 변경사항  </a:t>
            </a:r>
            <a:r>
              <a:rPr lang="en-US" altLang="ko-KR" sz="130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|  </a:t>
            </a:r>
            <a:r>
              <a:rPr lang="ko-KR" altLang="en-US" sz="130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디렉토리 구조  </a:t>
            </a:r>
            <a:r>
              <a:rPr lang="en-US" altLang="ko-KR" sz="130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|  screenshots</a:t>
            </a:r>
            <a:r>
              <a:rPr lang="en-US" altLang="ko-KR" sz="130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	</a:t>
            </a:r>
            <a:endParaRPr lang="ko-KR" altLang="en-US" sz="130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7193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8B33FE5-00C8-44A2-A152-0C6571139A65}"/>
              </a:ext>
            </a:extLst>
          </p:cNvPr>
          <p:cNvSpPr/>
          <p:nvPr/>
        </p:nvSpPr>
        <p:spPr>
          <a:xfrm flipH="1">
            <a:off x="350520" y="838200"/>
            <a:ext cx="11490960" cy="5593080"/>
          </a:xfrm>
          <a:prstGeom prst="rect">
            <a:avLst/>
          </a:prstGeom>
          <a:solidFill>
            <a:schemeClr val="accent4">
              <a:lumMod val="20000"/>
              <a:lumOff val="80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86D541-BF3A-4705-983D-B33A143D29F6}"/>
              </a:ext>
            </a:extLst>
          </p:cNvPr>
          <p:cNvSpPr/>
          <p:nvPr/>
        </p:nvSpPr>
        <p:spPr>
          <a:xfrm>
            <a:off x="853440" y="397939"/>
            <a:ext cx="6797040" cy="86698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22ECCA-AE85-43D0-826A-E5DEF56478E2}"/>
              </a:ext>
            </a:extLst>
          </p:cNvPr>
          <p:cNvSpPr txBox="1"/>
          <p:nvPr/>
        </p:nvSpPr>
        <p:spPr>
          <a:xfrm>
            <a:off x="1264920" y="638145"/>
            <a:ext cx="4312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4</a:t>
            </a:r>
            <a:r>
              <a:rPr lang="ko-KR" altLang="en-US" sz="200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차 진행보고 이후 피드백 적용사항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EFA7A8-94E4-432B-9CAB-9DB1292C250B}"/>
              </a:ext>
            </a:extLst>
          </p:cNvPr>
          <p:cNvSpPr txBox="1"/>
          <p:nvPr/>
        </p:nvSpPr>
        <p:spPr>
          <a:xfrm>
            <a:off x="4815840" y="6549120"/>
            <a:ext cx="7376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늙은코끼리</a:t>
            </a:r>
            <a:r>
              <a:rPr lang="en-US" altLang="ko-KR" sz="1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(6) T-REX RUSH</a:t>
            </a:r>
            <a:endParaRPr lang="ko-KR" altLang="en-US" sz="10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8" name="그림 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D221311-F70B-4215-A276-B9362287FC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8" r="-66"/>
          <a:stretch/>
        </p:blipFill>
        <p:spPr>
          <a:xfrm>
            <a:off x="175260" y="251745"/>
            <a:ext cx="1089660" cy="11729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CC554FE6-496E-4C2E-B8CF-437BB6560B90}"/>
              </a:ext>
            </a:extLst>
          </p:cNvPr>
          <p:cNvSpPr/>
          <p:nvPr/>
        </p:nvSpPr>
        <p:spPr>
          <a:xfrm rot="5400000">
            <a:off x="4001631" y="2819828"/>
            <a:ext cx="2010548" cy="2098867"/>
          </a:xfrm>
          <a:custGeom>
            <a:avLst/>
            <a:gdLst>
              <a:gd name="connsiteX0" fmla="*/ 1344680 w 2689357"/>
              <a:gd name="connsiteY0" fmla="*/ 0 h 2280345"/>
              <a:gd name="connsiteX1" fmla="*/ 1725219 w 2689357"/>
              <a:gd name="connsiteY1" fmla="*/ 656103 h 2280345"/>
              <a:gd name="connsiteX2" fmla="*/ 1535401 w 2689357"/>
              <a:gd name="connsiteY2" fmla="*/ 656103 h 2280345"/>
              <a:gd name="connsiteX3" fmla="*/ 2689357 w 2689357"/>
              <a:gd name="connsiteY3" fmla="*/ 2280345 h 2280345"/>
              <a:gd name="connsiteX4" fmla="*/ 0 w 2689357"/>
              <a:gd name="connsiteY4" fmla="*/ 2280345 h 2280345"/>
              <a:gd name="connsiteX5" fmla="*/ 1153957 w 2689357"/>
              <a:gd name="connsiteY5" fmla="*/ 656103 h 2280345"/>
              <a:gd name="connsiteX6" fmla="*/ 964140 w 2689357"/>
              <a:gd name="connsiteY6" fmla="*/ 656103 h 2280345"/>
              <a:gd name="connsiteX0" fmla="*/ 1344680 w 2689357"/>
              <a:gd name="connsiteY0" fmla="*/ 0 h 2280345"/>
              <a:gd name="connsiteX1" fmla="*/ 1725219 w 2689357"/>
              <a:gd name="connsiteY1" fmla="*/ 656103 h 2280345"/>
              <a:gd name="connsiteX2" fmla="*/ 1535401 w 2689357"/>
              <a:gd name="connsiteY2" fmla="*/ 656103 h 2280345"/>
              <a:gd name="connsiteX3" fmla="*/ 2689357 w 2689357"/>
              <a:gd name="connsiteY3" fmla="*/ 2280345 h 2280345"/>
              <a:gd name="connsiteX4" fmla="*/ 0 w 2689357"/>
              <a:gd name="connsiteY4" fmla="*/ 2280345 h 2280345"/>
              <a:gd name="connsiteX5" fmla="*/ 1153957 w 2689357"/>
              <a:gd name="connsiteY5" fmla="*/ 656103 h 2280345"/>
              <a:gd name="connsiteX6" fmla="*/ 964140 w 2689357"/>
              <a:gd name="connsiteY6" fmla="*/ 656103 h 2280345"/>
              <a:gd name="connsiteX7" fmla="*/ 1344680 w 2689357"/>
              <a:gd name="connsiteY7" fmla="*/ 0 h 2280345"/>
              <a:gd name="connsiteX0" fmla="*/ 1344680 w 2689357"/>
              <a:gd name="connsiteY0" fmla="*/ 0 h 2280345"/>
              <a:gd name="connsiteX1" fmla="*/ 1725219 w 2689357"/>
              <a:gd name="connsiteY1" fmla="*/ 656103 h 2280345"/>
              <a:gd name="connsiteX2" fmla="*/ 1535401 w 2689357"/>
              <a:gd name="connsiteY2" fmla="*/ 656103 h 2280345"/>
              <a:gd name="connsiteX3" fmla="*/ 2689357 w 2689357"/>
              <a:gd name="connsiteY3" fmla="*/ 2280345 h 2280345"/>
              <a:gd name="connsiteX4" fmla="*/ 0 w 2689357"/>
              <a:gd name="connsiteY4" fmla="*/ 2280345 h 2280345"/>
              <a:gd name="connsiteX5" fmla="*/ 1153957 w 2689357"/>
              <a:gd name="connsiteY5" fmla="*/ 656103 h 2280345"/>
              <a:gd name="connsiteX6" fmla="*/ 964140 w 2689357"/>
              <a:gd name="connsiteY6" fmla="*/ 656103 h 2280345"/>
              <a:gd name="connsiteX7" fmla="*/ 1344680 w 2689357"/>
              <a:gd name="connsiteY7" fmla="*/ 0 h 2280345"/>
              <a:gd name="connsiteX0" fmla="*/ 1344680 w 2689357"/>
              <a:gd name="connsiteY0" fmla="*/ 0 h 2280345"/>
              <a:gd name="connsiteX1" fmla="*/ 1725219 w 2689357"/>
              <a:gd name="connsiteY1" fmla="*/ 656103 h 2280345"/>
              <a:gd name="connsiteX2" fmla="*/ 1535401 w 2689357"/>
              <a:gd name="connsiteY2" fmla="*/ 656103 h 2280345"/>
              <a:gd name="connsiteX3" fmla="*/ 2689357 w 2689357"/>
              <a:gd name="connsiteY3" fmla="*/ 2280345 h 2280345"/>
              <a:gd name="connsiteX4" fmla="*/ 0 w 2689357"/>
              <a:gd name="connsiteY4" fmla="*/ 2280345 h 2280345"/>
              <a:gd name="connsiteX5" fmla="*/ 1153957 w 2689357"/>
              <a:gd name="connsiteY5" fmla="*/ 656103 h 2280345"/>
              <a:gd name="connsiteX6" fmla="*/ 964140 w 2689357"/>
              <a:gd name="connsiteY6" fmla="*/ 656103 h 2280345"/>
              <a:gd name="connsiteX7" fmla="*/ 1344680 w 2689357"/>
              <a:gd name="connsiteY7" fmla="*/ 0 h 2280345"/>
              <a:gd name="connsiteX0" fmla="*/ 1344680 w 2689357"/>
              <a:gd name="connsiteY0" fmla="*/ 0 h 2280345"/>
              <a:gd name="connsiteX1" fmla="*/ 1725219 w 2689357"/>
              <a:gd name="connsiteY1" fmla="*/ 656103 h 2280345"/>
              <a:gd name="connsiteX2" fmla="*/ 1535401 w 2689357"/>
              <a:gd name="connsiteY2" fmla="*/ 656103 h 2280345"/>
              <a:gd name="connsiteX3" fmla="*/ 2689357 w 2689357"/>
              <a:gd name="connsiteY3" fmla="*/ 2280345 h 2280345"/>
              <a:gd name="connsiteX4" fmla="*/ 0 w 2689357"/>
              <a:gd name="connsiteY4" fmla="*/ 2280345 h 2280345"/>
              <a:gd name="connsiteX5" fmla="*/ 1153957 w 2689357"/>
              <a:gd name="connsiteY5" fmla="*/ 656103 h 2280345"/>
              <a:gd name="connsiteX6" fmla="*/ 964140 w 2689357"/>
              <a:gd name="connsiteY6" fmla="*/ 656103 h 2280345"/>
              <a:gd name="connsiteX7" fmla="*/ 1344680 w 2689357"/>
              <a:gd name="connsiteY7" fmla="*/ 0 h 2280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89357" h="2280345">
                <a:moveTo>
                  <a:pt x="1344680" y="0"/>
                </a:moveTo>
                <a:lnTo>
                  <a:pt x="1725219" y="656103"/>
                </a:lnTo>
                <a:lnTo>
                  <a:pt x="1535401" y="656103"/>
                </a:lnTo>
                <a:cubicBezTo>
                  <a:pt x="1542863" y="1353727"/>
                  <a:pt x="1756065" y="2013251"/>
                  <a:pt x="2689357" y="2280345"/>
                </a:cubicBezTo>
                <a:lnTo>
                  <a:pt x="0" y="2280345"/>
                </a:lnTo>
                <a:cubicBezTo>
                  <a:pt x="882492" y="1942131"/>
                  <a:pt x="1089345" y="1235617"/>
                  <a:pt x="1153957" y="656103"/>
                </a:cubicBezTo>
                <a:lnTo>
                  <a:pt x="964140" y="656103"/>
                </a:lnTo>
                <a:lnTo>
                  <a:pt x="1344680" y="0"/>
                </a:lnTo>
                <a:close/>
              </a:path>
            </a:pathLst>
          </a:custGeom>
          <a:gradFill>
            <a:gsLst>
              <a:gs pos="82000">
                <a:schemeClr val="accent4">
                  <a:lumMod val="20000"/>
                  <a:lumOff val="80000"/>
                </a:schemeClr>
              </a:gs>
              <a:gs pos="40000">
                <a:srgbClr val="FECE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FF5652-1A62-4923-9B48-C12E2C4297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786" t="20774" r="63639" b="23572"/>
          <a:stretch/>
        </p:blipFill>
        <p:spPr>
          <a:xfrm>
            <a:off x="1245339" y="1596940"/>
            <a:ext cx="2827586" cy="3461197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01AB5D-7AAA-4B18-9394-4BCDF89ECBC7}"/>
              </a:ext>
            </a:extLst>
          </p:cNvPr>
          <p:cNvSpPr txBox="1"/>
          <p:nvPr/>
        </p:nvSpPr>
        <p:spPr>
          <a:xfrm>
            <a:off x="6135663" y="2863987"/>
            <a:ext cx="54236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&lt;</a:t>
            </a:r>
            <a:r>
              <a:rPr lang="ko-KR" altLang="en-US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수정사항</a:t>
            </a:r>
            <a:r>
              <a:rPr lang="en-US" altLang="ko-KR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&gt;</a:t>
            </a:r>
          </a:p>
          <a:p>
            <a:pPr algn="ctr"/>
            <a:endParaRPr lang="en-US" altLang="ko-KR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r>
              <a:rPr lang="en-US" altLang="ko-KR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1) db</a:t>
            </a:r>
            <a:r>
              <a:rPr lang="ko-KR" altLang="en-US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 저장되는 데이터의 개수를 </a:t>
            </a:r>
            <a:r>
              <a:rPr lang="en-US" altLang="ko-KR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10</a:t>
            </a:r>
            <a:r>
              <a:rPr lang="ko-KR" altLang="en-US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개로 제한</a:t>
            </a:r>
            <a:endParaRPr lang="en-US" altLang="ko-KR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endParaRPr lang="en-US" altLang="ko-KR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r>
              <a:rPr lang="en-US" altLang="ko-KR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2) </a:t>
            </a:r>
            <a:r>
              <a:rPr lang="ko-KR" altLang="en-US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랭킹보드를 볼 때 스크롤 가능한 범위가 데이터의 개수에 따라 변화하도록 변경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3E4374-3D02-4615-B19D-919411BCD60E}"/>
              </a:ext>
            </a:extLst>
          </p:cNvPr>
          <p:cNvSpPr txBox="1"/>
          <p:nvPr/>
        </p:nvSpPr>
        <p:spPr>
          <a:xfrm>
            <a:off x="817974" y="5175232"/>
            <a:ext cx="3758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몇 명의 유저까지 </a:t>
            </a:r>
            <a:r>
              <a:rPr lang="en-US" altLang="ko-KR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database</a:t>
            </a:r>
            <a:r>
              <a:rPr lang="ko-KR" altLang="en-US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에</a:t>
            </a:r>
            <a:endParaRPr lang="en-US" altLang="ko-KR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/>
            <a:r>
              <a:rPr lang="ko-KR" altLang="en-US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저장할 것인지 제약을 두지 않음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CBC6CA-280C-47A6-A8EF-DEFB46136D40}"/>
              </a:ext>
            </a:extLst>
          </p:cNvPr>
          <p:cNvSpPr txBox="1"/>
          <p:nvPr/>
        </p:nvSpPr>
        <p:spPr>
          <a:xfrm>
            <a:off x="525780" y="79460"/>
            <a:ext cx="114909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30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주제 소개  </a:t>
            </a:r>
            <a:r>
              <a:rPr lang="en-US" altLang="ko-KR" sz="130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|  Git</a:t>
            </a:r>
            <a:r>
              <a:rPr lang="ko-KR" altLang="en-US" sz="130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 </a:t>
            </a:r>
            <a:r>
              <a:rPr lang="en-US" altLang="ko-KR" sz="130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|  </a:t>
            </a:r>
            <a:r>
              <a:rPr lang="en-US" altLang="ko-KR" sz="130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4</a:t>
            </a:r>
            <a:r>
              <a:rPr lang="ko-KR" altLang="en-US" sz="130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차보고 피드백</a:t>
            </a:r>
            <a:r>
              <a:rPr lang="ko-KR" altLang="en-US" sz="130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30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 |  </a:t>
            </a:r>
            <a:r>
              <a:rPr lang="ko-KR" altLang="en-US" sz="130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최종 변경사항  </a:t>
            </a:r>
            <a:r>
              <a:rPr lang="en-US" altLang="ko-KR" sz="130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|  </a:t>
            </a:r>
            <a:r>
              <a:rPr lang="ko-KR" altLang="en-US" sz="130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디렉토리 구조  </a:t>
            </a:r>
            <a:r>
              <a:rPr lang="en-US" altLang="ko-KR" sz="130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|  screenshots</a:t>
            </a:r>
            <a:r>
              <a:rPr lang="en-US" altLang="ko-KR" sz="130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	</a:t>
            </a:r>
            <a:endParaRPr lang="ko-KR" altLang="en-US" sz="130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5096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8B33FE5-00C8-44A2-A152-0C6571139A65}"/>
              </a:ext>
            </a:extLst>
          </p:cNvPr>
          <p:cNvSpPr/>
          <p:nvPr/>
        </p:nvSpPr>
        <p:spPr>
          <a:xfrm flipH="1">
            <a:off x="350520" y="838200"/>
            <a:ext cx="11490960" cy="5593080"/>
          </a:xfrm>
          <a:prstGeom prst="rect">
            <a:avLst/>
          </a:prstGeom>
          <a:solidFill>
            <a:schemeClr val="accent4">
              <a:lumMod val="20000"/>
              <a:lumOff val="80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86D541-BF3A-4705-983D-B33A143D29F6}"/>
              </a:ext>
            </a:extLst>
          </p:cNvPr>
          <p:cNvSpPr/>
          <p:nvPr/>
        </p:nvSpPr>
        <p:spPr>
          <a:xfrm>
            <a:off x="853440" y="397939"/>
            <a:ext cx="6797040" cy="86698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22ECCA-AE85-43D0-826A-E5DEF56478E2}"/>
              </a:ext>
            </a:extLst>
          </p:cNvPr>
          <p:cNvSpPr txBox="1"/>
          <p:nvPr/>
        </p:nvSpPr>
        <p:spPr>
          <a:xfrm>
            <a:off x="1264920" y="638145"/>
            <a:ext cx="4312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최종 변경사항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EFA7A8-94E4-432B-9CAB-9DB1292C250B}"/>
              </a:ext>
            </a:extLst>
          </p:cNvPr>
          <p:cNvSpPr txBox="1"/>
          <p:nvPr/>
        </p:nvSpPr>
        <p:spPr>
          <a:xfrm>
            <a:off x="4815840" y="6549120"/>
            <a:ext cx="7376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늙은코끼리</a:t>
            </a:r>
            <a:r>
              <a:rPr lang="en-US" altLang="ko-KR" sz="1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(6) T-REX RUSH</a:t>
            </a:r>
            <a:endParaRPr lang="ko-KR" altLang="en-US" sz="10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8" name="그림 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D221311-F70B-4215-A276-B9362287FC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8" r="-66"/>
          <a:stretch/>
        </p:blipFill>
        <p:spPr>
          <a:xfrm>
            <a:off x="175260" y="251745"/>
            <a:ext cx="1089660" cy="11729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71E15D6-E70A-4412-B8C5-27C92C609C4F}"/>
              </a:ext>
            </a:extLst>
          </p:cNvPr>
          <p:cNvSpPr/>
          <p:nvPr/>
        </p:nvSpPr>
        <p:spPr>
          <a:xfrm>
            <a:off x="525780" y="2159673"/>
            <a:ext cx="1926606" cy="287433"/>
          </a:xfrm>
          <a:prstGeom prst="rect">
            <a:avLst/>
          </a:prstGeom>
          <a:solidFill>
            <a:srgbClr val="FEC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rgbClr val="5D1D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10</a:t>
            </a:r>
            <a:r>
              <a:rPr lang="ko-KR" altLang="en-US" sz="1500">
                <a:solidFill>
                  <a:srgbClr val="5D1D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주차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F6E72E7-586C-4F68-A033-702635B88E35}"/>
              </a:ext>
            </a:extLst>
          </p:cNvPr>
          <p:cNvSpPr/>
          <p:nvPr/>
        </p:nvSpPr>
        <p:spPr>
          <a:xfrm>
            <a:off x="2636440" y="2159673"/>
            <a:ext cx="1926606" cy="287433"/>
          </a:xfrm>
          <a:prstGeom prst="rect">
            <a:avLst/>
          </a:prstGeom>
          <a:solidFill>
            <a:srgbClr val="FEC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rgbClr val="5D1D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11</a:t>
            </a:r>
            <a:r>
              <a:rPr lang="ko-KR" altLang="en-US" sz="1500">
                <a:solidFill>
                  <a:srgbClr val="5D1D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주차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22A02D5-1D82-4431-A197-CDD53306E963}"/>
              </a:ext>
            </a:extLst>
          </p:cNvPr>
          <p:cNvSpPr/>
          <p:nvPr/>
        </p:nvSpPr>
        <p:spPr>
          <a:xfrm>
            <a:off x="4747100" y="2159673"/>
            <a:ext cx="1926606" cy="287433"/>
          </a:xfrm>
          <a:prstGeom prst="rect">
            <a:avLst/>
          </a:prstGeom>
          <a:solidFill>
            <a:srgbClr val="FEC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rgbClr val="5D1D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12</a:t>
            </a:r>
            <a:r>
              <a:rPr lang="ko-KR" altLang="en-US" sz="1500">
                <a:solidFill>
                  <a:srgbClr val="5D1D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주차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F0AB3B7-3123-4FBD-8919-AC3AF5715F48}"/>
              </a:ext>
            </a:extLst>
          </p:cNvPr>
          <p:cNvSpPr/>
          <p:nvPr/>
        </p:nvSpPr>
        <p:spPr>
          <a:xfrm>
            <a:off x="6857759" y="2159673"/>
            <a:ext cx="1926606" cy="287433"/>
          </a:xfrm>
          <a:prstGeom prst="rect">
            <a:avLst/>
          </a:prstGeom>
          <a:solidFill>
            <a:srgbClr val="FEC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rgbClr val="5D1D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13</a:t>
            </a:r>
            <a:r>
              <a:rPr lang="ko-KR" altLang="en-US" sz="1500">
                <a:solidFill>
                  <a:srgbClr val="5D1D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주차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22E1CFC-9B41-4918-8E4D-711CB9D89E56}"/>
              </a:ext>
            </a:extLst>
          </p:cNvPr>
          <p:cNvSpPr/>
          <p:nvPr/>
        </p:nvSpPr>
        <p:spPr>
          <a:xfrm>
            <a:off x="9083860" y="2056502"/>
            <a:ext cx="2465070" cy="390604"/>
          </a:xfrm>
          <a:prstGeom prst="rect">
            <a:avLst/>
          </a:prstGeom>
          <a:solidFill>
            <a:srgbClr val="FEC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5D1D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14</a:t>
            </a:r>
            <a:r>
              <a:rPr lang="ko-KR" altLang="en-US">
                <a:solidFill>
                  <a:srgbClr val="5D1D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주차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8BC5169-75C6-4ABE-8E6B-916C6ABE1FCC}"/>
              </a:ext>
            </a:extLst>
          </p:cNvPr>
          <p:cNvSpPr/>
          <p:nvPr/>
        </p:nvSpPr>
        <p:spPr>
          <a:xfrm>
            <a:off x="525780" y="2626025"/>
            <a:ext cx="1926606" cy="3393775"/>
          </a:xfrm>
          <a:prstGeom prst="rect">
            <a:avLst/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500">
                <a:solidFill>
                  <a:srgbClr val="5D1D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모듈화</a:t>
            </a:r>
            <a:endParaRPr lang="en-US" altLang="ko-KR" sz="1500">
              <a:solidFill>
                <a:srgbClr val="5D1D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>
                <a:solidFill>
                  <a:srgbClr val="5D1D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사운드 추가</a:t>
            </a:r>
            <a:endParaRPr lang="en-US" altLang="ko-KR" sz="1500">
              <a:solidFill>
                <a:srgbClr val="5D1D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>
                <a:solidFill>
                  <a:srgbClr val="5D1D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목숨 기능</a:t>
            </a:r>
            <a:endParaRPr lang="en-US" altLang="ko-KR" sz="1500">
              <a:solidFill>
                <a:srgbClr val="5D1D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>
                <a:solidFill>
                  <a:srgbClr val="5D1D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창 크기 조절</a:t>
            </a:r>
            <a:endParaRPr lang="en-US" altLang="ko-KR" sz="1500">
              <a:solidFill>
                <a:srgbClr val="5D1D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919E7D2-9C7E-4BE6-83A4-58462EBE02AB}"/>
              </a:ext>
            </a:extLst>
          </p:cNvPr>
          <p:cNvSpPr/>
          <p:nvPr/>
        </p:nvSpPr>
        <p:spPr>
          <a:xfrm>
            <a:off x="2636440" y="2626024"/>
            <a:ext cx="1926606" cy="3393775"/>
          </a:xfrm>
          <a:prstGeom prst="rect">
            <a:avLst/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500">
                <a:solidFill>
                  <a:srgbClr val="5D1D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랭킹보드</a:t>
            </a:r>
            <a:endParaRPr lang="en-US" altLang="ko-KR" sz="1500">
              <a:solidFill>
                <a:srgbClr val="5D1D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err="1">
                <a:solidFill>
                  <a:srgbClr val="5D1D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메인메뉴</a:t>
            </a:r>
            <a:endParaRPr lang="en-US" altLang="ko-KR" sz="1500">
              <a:solidFill>
                <a:srgbClr val="5D1D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>
                <a:solidFill>
                  <a:srgbClr val="5D1D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마우스입력</a:t>
            </a:r>
            <a:endParaRPr lang="en-US" altLang="ko-KR" sz="1500">
              <a:solidFill>
                <a:srgbClr val="5D1D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>
                <a:solidFill>
                  <a:srgbClr val="5D1D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일시정지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59C8150-6494-47A8-A0A7-B4D5B55C553A}"/>
              </a:ext>
            </a:extLst>
          </p:cNvPr>
          <p:cNvSpPr/>
          <p:nvPr/>
        </p:nvSpPr>
        <p:spPr>
          <a:xfrm>
            <a:off x="4747100" y="2628623"/>
            <a:ext cx="1926606" cy="3393775"/>
          </a:xfrm>
          <a:prstGeom prst="rect">
            <a:avLst/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500">
                <a:solidFill>
                  <a:srgbClr val="5D1D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아이템추가</a:t>
            </a:r>
            <a:endParaRPr lang="en-US" altLang="ko-KR" sz="1500">
              <a:solidFill>
                <a:srgbClr val="5D1D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>
                <a:solidFill>
                  <a:srgbClr val="5D1D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장애물추가</a:t>
            </a:r>
            <a:endParaRPr lang="en-US" altLang="ko-KR" sz="1500">
              <a:solidFill>
                <a:srgbClr val="5D1D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>
                <a:solidFill>
                  <a:srgbClr val="5D1D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목숨 </a:t>
            </a:r>
            <a:r>
              <a:rPr lang="ko-KR" altLang="en-US" sz="1500" err="1">
                <a:solidFill>
                  <a:srgbClr val="5D1D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인디케이터</a:t>
            </a:r>
            <a:endParaRPr lang="en-US" altLang="ko-KR" sz="1500">
              <a:solidFill>
                <a:srgbClr val="5D1D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A8656CD-7CB0-4219-8792-9E0D6CF8A2EF}"/>
              </a:ext>
            </a:extLst>
          </p:cNvPr>
          <p:cNvSpPr/>
          <p:nvPr/>
        </p:nvSpPr>
        <p:spPr>
          <a:xfrm>
            <a:off x="6860508" y="2647161"/>
            <a:ext cx="1926606" cy="3393775"/>
          </a:xfrm>
          <a:prstGeom prst="rect">
            <a:avLst/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500">
                <a:solidFill>
                  <a:srgbClr val="5D1D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해상도 변경</a:t>
            </a:r>
            <a:endParaRPr lang="en-US" altLang="ko-KR" sz="1500">
              <a:solidFill>
                <a:srgbClr val="5D1D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>
                <a:solidFill>
                  <a:srgbClr val="5D1D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아이템 추가</a:t>
            </a:r>
            <a:r>
              <a:rPr lang="en-US" altLang="ko-KR" sz="1500">
                <a:solidFill>
                  <a:srgbClr val="5D1D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</a:t>
            </a:r>
          </a:p>
          <a:p>
            <a:pPr algn="ctr">
              <a:lnSpc>
                <a:spcPct val="150000"/>
              </a:lnSpc>
            </a:pPr>
            <a:r>
              <a:rPr lang="ko-KR" altLang="en-US" sz="1500">
                <a:solidFill>
                  <a:srgbClr val="5D1D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속도 </a:t>
            </a:r>
            <a:r>
              <a:rPr lang="ko-KR" altLang="en-US" sz="1500" err="1">
                <a:solidFill>
                  <a:srgbClr val="5D1D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인디케이터</a:t>
            </a:r>
            <a:r>
              <a:rPr lang="ko-KR" altLang="en-US" sz="1500">
                <a:solidFill>
                  <a:srgbClr val="5D1D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추가</a:t>
            </a:r>
            <a:endParaRPr lang="en-US" altLang="ko-KR" sz="1500">
              <a:solidFill>
                <a:srgbClr val="5D1D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>
                <a:solidFill>
                  <a:srgbClr val="5D1D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플레이어 이름 입력</a:t>
            </a:r>
            <a:endParaRPr lang="en-US" altLang="ko-KR" sz="1500">
              <a:solidFill>
                <a:srgbClr val="5D1D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FBB34F5-5AB9-4713-97E3-CDF2CD6D5FB6}"/>
              </a:ext>
            </a:extLst>
          </p:cNvPr>
          <p:cNvSpPr/>
          <p:nvPr/>
        </p:nvSpPr>
        <p:spPr>
          <a:xfrm>
            <a:off x="9083859" y="2590734"/>
            <a:ext cx="2465070" cy="3545564"/>
          </a:xfrm>
          <a:prstGeom prst="rect">
            <a:avLst/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500">
                <a:solidFill>
                  <a:srgbClr val="5D1D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모듈화</a:t>
            </a:r>
            <a:r>
              <a:rPr lang="en-US" altLang="ko-KR" sz="1500">
                <a:solidFill>
                  <a:srgbClr val="5D1D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</a:t>
            </a:r>
          </a:p>
          <a:p>
            <a:pPr algn="ctr">
              <a:lnSpc>
                <a:spcPct val="150000"/>
              </a:lnSpc>
            </a:pPr>
            <a:r>
              <a:rPr lang="ko-KR" altLang="en-US" sz="1500">
                <a:solidFill>
                  <a:srgbClr val="5D1D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랭킹보드</a:t>
            </a:r>
            <a:r>
              <a:rPr lang="en-US" altLang="ko-KR" sz="1500">
                <a:solidFill>
                  <a:srgbClr val="5D1D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</a:t>
            </a:r>
          </a:p>
          <a:p>
            <a:pPr algn="ctr">
              <a:lnSpc>
                <a:spcPct val="150000"/>
              </a:lnSpc>
            </a:pPr>
            <a:r>
              <a:rPr lang="ko-KR" altLang="en-US" sz="1500">
                <a:solidFill>
                  <a:srgbClr val="5D1D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전체화면</a:t>
            </a:r>
            <a:endParaRPr lang="en-US" altLang="ko-KR" sz="1500">
              <a:solidFill>
                <a:srgbClr val="5D1D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>
                <a:solidFill>
                  <a:srgbClr val="5D1D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장애물추가</a:t>
            </a:r>
            <a:r>
              <a:rPr lang="en-US" altLang="ko-KR" sz="1500">
                <a:solidFill>
                  <a:srgbClr val="5D1D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</a:t>
            </a:r>
          </a:p>
          <a:p>
            <a:pPr algn="ctr">
              <a:lnSpc>
                <a:spcPct val="150000"/>
              </a:lnSpc>
            </a:pPr>
            <a:r>
              <a:rPr lang="ko-KR" altLang="en-US" sz="1500">
                <a:solidFill>
                  <a:srgbClr val="5D1D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이미지 교체</a:t>
            </a:r>
            <a:endParaRPr lang="en-US" altLang="ko-KR" sz="1500">
              <a:solidFill>
                <a:srgbClr val="5D1D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500">
                <a:solidFill>
                  <a:srgbClr val="5D1D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Readme </a:t>
            </a:r>
            <a:r>
              <a:rPr lang="ko-KR" altLang="en-US" sz="1500">
                <a:solidFill>
                  <a:srgbClr val="5D1D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수정</a:t>
            </a:r>
            <a:endParaRPr lang="en-US" altLang="ko-KR" sz="1500">
              <a:solidFill>
                <a:srgbClr val="5D1D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AFF3828-0693-4418-8E35-639D2E1C4BE5}"/>
              </a:ext>
            </a:extLst>
          </p:cNvPr>
          <p:cNvCxnSpPr>
            <a:cxnSpLocks/>
          </p:cNvCxnSpPr>
          <p:nvPr/>
        </p:nvCxnSpPr>
        <p:spPr>
          <a:xfrm flipV="1">
            <a:off x="525780" y="1886673"/>
            <a:ext cx="11023149" cy="169830"/>
          </a:xfrm>
          <a:prstGeom prst="straightConnector1">
            <a:avLst/>
          </a:prstGeom>
          <a:ln w="38100">
            <a:solidFill>
              <a:srgbClr val="FEC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B373571-E0EC-460D-80DD-CD8F8BBA805E}"/>
              </a:ext>
            </a:extLst>
          </p:cNvPr>
          <p:cNvSpPr txBox="1"/>
          <p:nvPr/>
        </p:nvSpPr>
        <p:spPr>
          <a:xfrm>
            <a:off x="525779" y="1755562"/>
            <a:ext cx="131623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solidFill>
                  <a:schemeClr val="bg1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11</a:t>
            </a:r>
            <a:r>
              <a:rPr lang="ko-KR" altLang="en-US" sz="1500">
                <a:solidFill>
                  <a:schemeClr val="bg1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8C9D2D-3A12-4982-9CD3-51B6C28ADD6F}"/>
              </a:ext>
            </a:extLst>
          </p:cNvPr>
          <p:cNvSpPr txBox="1"/>
          <p:nvPr/>
        </p:nvSpPr>
        <p:spPr>
          <a:xfrm>
            <a:off x="10875766" y="1451083"/>
            <a:ext cx="1316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>
                <a:solidFill>
                  <a:schemeClr val="bg1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12</a:t>
            </a:r>
            <a:r>
              <a:rPr lang="ko-KR" altLang="en-US" sz="2200">
                <a:solidFill>
                  <a:schemeClr val="bg1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839B62-4B44-4FEB-B5BB-5361EC410DF1}"/>
              </a:ext>
            </a:extLst>
          </p:cNvPr>
          <p:cNvSpPr txBox="1"/>
          <p:nvPr/>
        </p:nvSpPr>
        <p:spPr>
          <a:xfrm>
            <a:off x="525780" y="79460"/>
            <a:ext cx="114909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30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주제 소개  </a:t>
            </a:r>
            <a:r>
              <a:rPr lang="en-US" altLang="ko-KR" sz="130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|  Git</a:t>
            </a:r>
            <a:r>
              <a:rPr lang="ko-KR" altLang="en-US" sz="130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 </a:t>
            </a:r>
            <a:r>
              <a:rPr lang="en-US" altLang="ko-KR" sz="130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|  4</a:t>
            </a:r>
            <a:r>
              <a:rPr lang="ko-KR" altLang="en-US" sz="130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차보고 피드백 </a:t>
            </a:r>
            <a:r>
              <a:rPr lang="en-US" altLang="ko-KR" sz="130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 |  </a:t>
            </a:r>
            <a:r>
              <a:rPr lang="ko-KR" altLang="en-US" sz="130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최종 변경사항</a:t>
            </a:r>
            <a:r>
              <a:rPr lang="ko-KR" altLang="en-US" sz="130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 </a:t>
            </a:r>
            <a:r>
              <a:rPr lang="en-US" altLang="ko-KR" sz="130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|  </a:t>
            </a:r>
            <a:r>
              <a:rPr lang="ko-KR" altLang="en-US" sz="130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디렉토리 구조  </a:t>
            </a:r>
            <a:r>
              <a:rPr lang="en-US" altLang="ko-KR" sz="130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|  screenshots</a:t>
            </a:r>
            <a:r>
              <a:rPr lang="en-US" altLang="ko-KR" sz="130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	</a:t>
            </a:r>
            <a:endParaRPr lang="ko-KR" altLang="en-US" sz="130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3100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8B33FE5-00C8-44A2-A152-0C6571139A65}"/>
              </a:ext>
            </a:extLst>
          </p:cNvPr>
          <p:cNvSpPr/>
          <p:nvPr/>
        </p:nvSpPr>
        <p:spPr>
          <a:xfrm flipH="1">
            <a:off x="350520" y="838200"/>
            <a:ext cx="11490960" cy="5593080"/>
          </a:xfrm>
          <a:prstGeom prst="rect">
            <a:avLst/>
          </a:prstGeom>
          <a:solidFill>
            <a:schemeClr val="accent4">
              <a:lumMod val="20000"/>
              <a:lumOff val="80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86D541-BF3A-4705-983D-B33A143D29F6}"/>
              </a:ext>
            </a:extLst>
          </p:cNvPr>
          <p:cNvSpPr/>
          <p:nvPr/>
        </p:nvSpPr>
        <p:spPr>
          <a:xfrm>
            <a:off x="853440" y="397939"/>
            <a:ext cx="2681112" cy="7654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22ECCA-AE85-43D0-826A-E5DEF56478E2}"/>
              </a:ext>
            </a:extLst>
          </p:cNvPr>
          <p:cNvSpPr txBox="1"/>
          <p:nvPr/>
        </p:nvSpPr>
        <p:spPr>
          <a:xfrm>
            <a:off x="1264920" y="638145"/>
            <a:ext cx="4312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최종 변경사항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EFA7A8-94E4-432B-9CAB-9DB1292C250B}"/>
              </a:ext>
            </a:extLst>
          </p:cNvPr>
          <p:cNvSpPr txBox="1"/>
          <p:nvPr/>
        </p:nvSpPr>
        <p:spPr>
          <a:xfrm>
            <a:off x="4815840" y="6549120"/>
            <a:ext cx="7376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늙은코끼리</a:t>
            </a:r>
            <a:r>
              <a:rPr lang="en-US" altLang="ko-KR" sz="1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(6) T-REX RUSH</a:t>
            </a:r>
            <a:endParaRPr lang="ko-KR" altLang="en-US" sz="10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8" name="그림 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D221311-F70B-4215-A276-B9362287FC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8" r="-66"/>
          <a:stretch/>
        </p:blipFill>
        <p:spPr>
          <a:xfrm>
            <a:off x="175260" y="172762"/>
            <a:ext cx="1089660" cy="11729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3" name="표 6">
            <a:extLst>
              <a:ext uri="{FF2B5EF4-FFF2-40B4-BE49-F238E27FC236}">
                <a16:creationId xmlns:a16="http://schemas.microsoft.com/office/drawing/2014/main" id="{062CFF19-44ED-4A84-B6AB-770645E22B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361865"/>
              </p:ext>
            </p:extLst>
          </p:nvPr>
        </p:nvGraphicFramePr>
        <p:xfrm>
          <a:off x="911048" y="1313888"/>
          <a:ext cx="10369904" cy="490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634">
                  <a:extLst>
                    <a:ext uri="{9D8B030D-6E8A-4147-A177-3AD203B41FA5}">
                      <a16:colId xmlns:a16="http://schemas.microsoft.com/office/drawing/2014/main" val="1009322669"/>
                    </a:ext>
                  </a:extLst>
                </a:gridCol>
                <a:gridCol w="1728318">
                  <a:extLst>
                    <a:ext uri="{9D8B030D-6E8A-4147-A177-3AD203B41FA5}">
                      <a16:colId xmlns:a16="http://schemas.microsoft.com/office/drawing/2014/main" val="3235124724"/>
                    </a:ext>
                  </a:extLst>
                </a:gridCol>
                <a:gridCol w="1728318">
                  <a:extLst>
                    <a:ext uri="{9D8B030D-6E8A-4147-A177-3AD203B41FA5}">
                      <a16:colId xmlns:a16="http://schemas.microsoft.com/office/drawing/2014/main" val="2671374883"/>
                    </a:ext>
                  </a:extLst>
                </a:gridCol>
                <a:gridCol w="3456634">
                  <a:extLst>
                    <a:ext uri="{9D8B030D-6E8A-4147-A177-3AD203B41FA5}">
                      <a16:colId xmlns:a16="http://schemas.microsoft.com/office/drawing/2014/main" val="627952158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메인화면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게임실행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960620"/>
                  </a:ext>
                </a:extLst>
              </a:tr>
              <a:tr h="2093800">
                <a:tc grid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07742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일시정지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이름입력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순위확인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2280929"/>
                  </a:ext>
                </a:extLst>
              </a:tr>
              <a:tr h="2093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94932"/>
                  </a:ext>
                </a:extLst>
              </a:tr>
            </a:tbl>
          </a:graphicData>
        </a:graphic>
      </p:graphicFrame>
      <p:grpSp>
        <p:nvGrpSpPr>
          <p:cNvPr id="57" name="그룹 56">
            <a:extLst>
              <a:ext uri="{FF2B5EF4-FFF2-40B4-BE49-F238E27FC236}">
                <a16:creationId xmlns:a16="http://schemas.microsoft.com/office/drawing/2014/main" id="{85AA28EB-D377-41ED-93FD-66CA036BCAC7}"/>
              </a:ext>
            </a:extLst>
          </p:cNvPr>
          <p:cNvGrpSpPr/>
          <p:nvPr/>
        </p:nvGrpSpPr>
        <p:grpSpPr>
          <a:xfrm>
            <a:off x="1253345" y="1822025"/>
            <a:ext cx="5034543" cy="1754840"/>
            <a:chOff x="1108710" y="1822502"/>
            <a:chExt cx="5231080" cy="1823345"/>
          </a:xfrm>
        </p:grpSpPr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BC19F7D6-2A3F-40F5-8D14-5A0B22167A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4920" y="1822502"/>
              <a:ext cx="3421664" cy="12599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666A5C8D-36BE-4446-9C01-BE01E91DC38C}"/>
                </a:ext>
              </a:extLst>
            </p:cNvPr>
            <p:cNvCxnSpPr/>
            <p:nvPr/>
          </p:nvCxnSpPr>
          <p:spPr>
            <a:xfrm flipH="1">
              <a:off x="1958340" y="2959100"/>
              <a:ext cx="279400" cy="3937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DA6B358-D79F-4748-9EDB-EC3379F810D4}"/>
                </a:ext>
              </a:extLst>
            </p:cNvPr>
            <p:cNvSpPr txBox="1"/>
            <p:nvPr/>
          </p:nvSpPr>
          <p:spPr>
            <a:xfrm>
              <a:off x="1108710" y="3399626"/>
              <a:ext cx="16992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배경음</a:t>
              </a:r>
              <a:r>
                <a:rPr lang="en-US" altLang="ko-KR" sz="100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ON/OFF</a:t>
              </a:r>
              <a:endParaRPr lang="ko-KR" altLang="en-US" sz="10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BA042077-8BF1-401F-9544-F3AA195A3ED2}"/>
                </a:ext>
              </a:extLst>
            </p:cNvPr>
            <p:cNvCxnSpPr>
              <a:cxnSpLocks/>
            </p:cNvCxnSpPr>
            <p:nvPr/>
          </p:nvCxnSpPr>
          <p:spPr>
            <a:xfrm>
              <a:off x="2692400" y="2932452"/>
              <a:ext cx="283352" cy="4671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BA0279B-9872-4C4E-B4FB-44EF18A67D88}"/>
                </a:ext>
              </a:extLst>
            </p:cNvPr>
            <p:cNvSpPr txBox="1"/>
            <p:nvPr/>
          </p:nvSpPr>
          <p:spPr>
            <a:xfrm>
              <a:off x="2133600" y="3395054"/>
              <a:ext cx="16992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랭킹초기화</a:t>
              </a:r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54A51956-0DD4-4E06-ABFD-E4E101513D7C}"/>
                </a:ext>
              </a:extLst>
            </p:cNvPr>
            <p:cNvCxnSpPr>
              <a:cxnSpLocks/>
            </p:cNvCxnSpPr>
            <p:nvPr/>
          </p:nvCxnSpPr>
          <p:spPr>
            <a:xfrm>
              <a:off x="4110284" y="2907809"/>
              <a:ext cx="283352" cy="4671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E61E281-3575-4E28-B810-8B2745FBCF44}"/>
                </a:ext>
              </a:extLst>
            </p:cNvPr>
            <p:cNvSpPr txBox="1"/>
            <p:nvPr/>
          </p:nvSpPr>
          <p:spPr>
            <a:xfrm>
              <a:off x="3534552" y="3399626"/>
              <a:ext cx="16992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CREDIT </a:t>
              </a:r>
              <a:r>
                <a:rPr lang="ko-KR" altLang="en-US" sz="100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창 진입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16FEFA0-7A17-4A8C-AAAC-BC0847A9C5E8}"/>
                </a:ext>
              </a:extLst>
            </p:cNvPr>
            <p:cNvSpPr txBox="1"/>
            <p:nvPr/>
          </p:nvSpPr>
          <p:spPr>
            <a:xfrm>
              <a:off x="4448985" y="2491250"/>
              <a:ext cx="16992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랭킹보드</a:t>
              </a:r>
              <a:r>
                <a:rPr lang="en-US" altLang="ko-KR" sz="100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  <a:r>
                <a:rPr lang="ko-KR" altLang="en-US" sz="100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창 진입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5989788-9A85-4A8A-9785-335F5D5E7C02}"/>
                </a:ext>
              </a:extLst>
            </p:cNvPr>
            <p:cNvSpPr txBox="1"/>
            <p:nvPr/>
          </p:nvSpPr>
          <p:spPr>
            <a:xfrm>
              <a:off x="4263806" y="1989720"/>
              <a:ext cx="16992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게임 시작</a:t>
              </a:r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738AF86D-8A26-4982-8954-865186BDC96C}"/>
                </a:ext>
              </a:extLst>
            </p:cNvPr>
            <p:cNvCxnSpPr>
              <a:cxnSpLocks/>
            </p:cNvCxnSpPr>
            <p:nvPr/>
          </p:nvCxnSpPr>
          <p:spPr>
            <a:xfrm>
              <a:off x="4067952" y="2608044"/>
              <a:ext cx="75618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4377CF12-41FF-4F2B-893C-BA350FF807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0284" y="2112830"/>
              <a:ext cx="713848" cy="2158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9DCA0E74-90BE-4796-947A-DF3179B9BD49}"/>
                </a:ext>
              </a:extLst>
            </p:cNvPr>
            <p:cNvCxnSpPr>
              <a:cxnSpLocks/>
            </p:cNvCxnSpPr>
            <p:nvPr/>
          </p:nvCxnSpPr>
          <p:spPr>
            <a:xfrm>
              <a:off x="4682632" y="3067830"/>
              <a:ext cx="437586" cy="1807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527E8E7-43B1-43E7-9521-123731C9FA2C}"/>
                </a:ext>
              </a:extLst>
            </p:cNvPr>
            <p:cNvSpPr txBox="1"/>
            <p:nvPr/>
          </p:nvSpPr>
          <p:spPr>
            <a:xfrm>
              <a:off x="4640530" y="3218007"/>
              <a:ext cx="16992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창 크기 변경</a:t>
              </a: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0D45F0B3-856C-41D1-98D2-BE0C7FD5D38C}"/>
              </a:ext>
            </a:extLst>
          </p:cNvPr>
          <p:cNvGrpSpPr/>
          <p:nvPr/>
        </p:nvGrpSpPr>
        <p:grpSpPr>
          <a:xfrm>
            <a:off x="5999706" y="1900425"/>
            <a:ext cx="4669624" cy="1690225"/>
            <a:chOff x="5769898" y="1851375"/>
            <a:chExt cx="4946260" cy="1790357"/>
          </a:xfrm>
        </p:grpSpPr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DC292AD4-A1B0-4085-A1A3-3C3F86CCAA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91" t="29199" r="20823" b="32658"/>
            <a:stretch/>
          </p:blipFill>
          <p:spPr>
            <a:xfrm>
              <a:off x="7330982" y="1851375"/>
              <a:ext cx="3385176" cy="12439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0FF26136-C5DE-4F7B-A722-34208F912F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40132" y="2824891"/>
              <a:ext cx="408795" cy="550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4D9ACDC-666B-4557-8814-7579C4937B00}"/>
                </a:ext>
              </a:extLst>
            </p:cNvPr>
            <p:cNvSpPr txBox="1"/>
            <p:nvPr/>
          </p:nvSpPr>
          <p:spPr>
            <a:xfrm>
              <a:off x="7330982" y="3395511"/>
              <a:ext cx="16992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아이템 출현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62DE417-7AF3-45B4-810F-31EA22C486A0}"/>
                </a:ext>
              </a:extLst>
            </p:cNvPr>
            <p:cNvSpPr txBox="1"/>
            <p:nvPr/>
          </p:nvSpPr>
          <p:spPr>
            <a:xfrm>
              <a:off x="8649970" y="3386494"/>
              <a:ext cx="16992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장애물 출현</a:t>
              </a:r>
            </a:p>
          </p:txBody>
        </p: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DAB1ECEA-DDFF-4F68-8E6C-6D12EEFADCAA}"/>
                </a:ext>
              </a:extLst>
            </p:cNvPr>
            <p:cNvCxnSpPr>
              <a:cxnSpLocks/>
            </p:cNvCxnSpPr>
            <p:nvPr/>
          </p:nvCxnSpPr>
          <p:spPr>
            <a:xfrm>
              <a:off x="9386501" y="3052528"/>
              <a:ext cx="113099" cy="3224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BA2CE9C0-23C8-43A3-AA7F-EB115B0F2C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07079" y="3052528"/>
              <a:ext cx="955181" cy="3224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369C4BD-6ED4-4754-908F-059A6D5463FB}"/>
                </a:ext>
              </a:extLst>
            </p:cNvPr>
            <p:cNvSpPr txBox="1"/>
            <p:nvPr/>
          </p:nvSpPr>
          <p:spPr>
            <a:xfrm>
              <a:off x="5833497" y="2522190"/>
              <a:ext cx="16992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게임속도 인디케이터</a:t>
              </a:r>
            </a:p>
          </p:txBody>
        </p: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FF63E3C2-946D-422D-9AF8-13DE78E7DA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12641" y="2190414"/>
              <a:ext cx="241355" cy="3238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FB631D4-2ECC-4BE4-B4B6-871A50B04B9A}"/>
                </a:ext>
              </a:extLst>
            </p:cNvPr>
            <p:cNvSpPr txBox="1"/>
            <p:nvPr/>
          </p:nvSpPr>
          <p:spPr>
            <a:xfrm>
              <a:off x="5769898" y="1899504"/>
              <a:ext cx="16992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목숨 인디케이터</a:t>
              </a:r>
            </a:p>
          </p:txBody>
        </p: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B787FA91-9075-46B6-941A-777CF7658B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52524" y="2022614"/>
              <a:ext cx="278458" cy="253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CA9818F-E8B4-4FB7-87AF-5587217C8FD0}"/>
              </a:ext>
            </a:extLst>
          </p:cNvPr>
          <p:cNvGrpSpPr/>
          <p:nvPr/>
        </p:nvGrpSpPr>
        <p:grpSpPr>
          <a:xfrm>
            <a:off x="4575781" y="4597224"/>
            <a:ext cx="2967933" cy="1422576"/>
            <a:chOff x="4361676" y="4214420"/>
            <a:chExt cx="3421665" cy="1640057"/>
          </a:xfrm>
        </p:grpSpPr>
        <p:pic>
          <p:nvPicPr>
            <p:cNvPr id="101" name="그림 100" descr="텍스트, 모니터, 스크린샷, 검은색이(가) 표시된 사진&#10;&#10;자동 생성된 설명">
              <a:extLst>
                <a:ext uri="{FF2B5EF4-FFF2-40B4-BE49-F238E27FC236}">
                  <a16:creationId xmlns:a16="http://schemas.microsoft.com/office/drawing/2014/main" id="{75FF93C3-F627-48ED-A4A1-E642175F4E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91" t="29874" r="20918" b="33164"/>
            <a:stretch/>
          </p:blipFill>
          <p:spPr>
            <a:xfrm>
              <a:off x="4361676" y="4214420"/>
              <a:ext cx="3421665" cy="12204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6D06AB66-1DBA-4B1B-AB1A-45F44A5186E3}"/>
                </a:ext>
              </a:extLst>
            </p:cNvPr>
            <p:cNvCxnSpPr>
              <a:cxnSpLocks/>
            </p:cNvCxnSpPr>
            <p:nvPr/>
          </p:nvCxnSpPr>
          <p:spPr>
            <a:xfrm>
              <a:off x="6631309" y="4888150"/>
              <a:ext cx="298308" cy="7052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043B511-7F9F-40EF-8469-73DCCED959F2}"/>
                </a:ext>
              </a:extLst>
            </p:cNvPr>
            <p:cNvSpPr txBox="1"/>
            <p:nvPr/>
          </p:nvSpPr>
          <p:spPr>
            <a:xfrm>
              <a:off x="6084081" y="5608256"/>
              <a:ext cx="16992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현재 스코어 출력</a:t>
              </a:r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BE5F9CB4-B4C0-4995-8761-4B49B5D249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19333" y="5040416"/>
              <a:ext cx="456469" cy="5529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B23B94E-B4BC-4986-B1FA-73BDE7E5BDED}"/>
                </a:ext>
              </a:extLst>
            </p:cNvPr>
            <p:cNvSpPr txBox="1"/>
            <p:nvPr/>
          </p:nvSpPr>
          <p:spPr>
            <a:xfrm>
              <a:off x="4569703" y="5600921"/>
              <a:ext cx="16992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플레이어 이름 입력</a:t>
              </a: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5EB63D9C-92DA-4E91-A8C6-7FA4613C1EE8}"/>
              </a:ext>
            </a:extLst>
          </p:cNvPr>
          <p:cNvGrpSpPr/>
          <p:nvPr/>
        </p:nvGrpSpPr>
        <p:grpSpPr>
          <a:xfrm>
            <a:off x="7839700" y="4590497"/>
            <a:ext cx="3195849" cy="1321846"/>
            <a:chOff x="7805847" y="4228187"/>
            <a:chExt cx="3684424" cy="1523927"/>
          </a:xfrm>
        </p:grpSpPr>
        <p:pic>
          <p:nvPicPr>
            <p:cNvPr id="107" name="그림 106" descr="텍스트, 모니터, 검은색, 스크린샷이(가) 표시된 사진&#10;&#10;자동 생성된 설명">
              <a:extLst>
                <a:ext uri="{FF2B5EF4-FFF2-40B4-BE49-F238E27FC236}">
                  <a16:creationId xmlns:a16="http://schemas.microsoft.com/office/drawing/2014/main" id="{6520B25F-FD09-4251-8169-F6B7D64A20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91" t="29874" r="21013" b="32827"/>
            <a:stretch/>
          </p:blipFill>
          <p:spPr>
            <a:xfrm>
              <a:off x="8105094" y="4228187"/>
              <a:ext cx="3385177" cy="12204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9DFC3D5-9BB3-4E0F-916F-6F9A4FBC2F8C}"/>
                </a:ext>
              </a:extLst>
            </p:cNvPr>
            <p:cNvSpPr txBox="1"/>
            <p:nvPr/>
          </p:nvSpPr>
          <p:spPr>
            <a:xfrm>
              <a:off x="7805847" y="5505893"/>
              <a:ext cx="16992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플레이어 이름</a:t>
              </a:r>
            </a:p>
          </p:txBody>
        </p: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BE4A48BB-2B13-4003-8E9A-8D1FD0D8D3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3751" y="4933009"/>
              <a:ext cx="408795" cy="550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BBDA0BAE-5800-46AF-A467-32D3064EF1ED}"/>
                </a:ext>
              </a:extLst>
            </p:cNvPr>
            <p:cNvSpPr txBox="1"/>
            <p:nvPr/>
          </p:nvSpPr>
          <p:spPr>
            <a:xfrm>
              <a:off x="9447572" y="5505893"/>
              <a:ext cx="16992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플레이어 점수</a:t>
              </a: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945CDA79-A646-435B-BE31-478253FBF63C}"/>
                </a:ext>
              </a:extLst>
            </p:cNvPr>
            <p:cNvCxnSpPr>
              <a:cxnSpLocks/>
              <a:endCxn id="110" idx="0"/>
            </p:cNvCxnSpPr>
            <p:nvPr/>
          </p:nvCxnSpPr>
          <p:spPr>
            <a:xfrm>
              <a:off x="9908396" y="4944405"/>
              <a:ext cx="388806" cy="5614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8F3B5D61-E62E-4D65-996E-95BA93C16E23}"/>
              </a:ext>
            </a:extLst>
          </p:cNvPr>
          <p:cNvGrpSpPr/>
          <p:nvPr/>
        </p:nvGrpSpPr>
        <p:grpSpPr>
          <a:xfrm>
            <a:off x="983648" y="4603758"/>
            <a:ext cx="3127463" cy="1409680"/>
            <a:chOff x="434340" y="4214420"/>
            <a:chExt cx="3605583" cy="1625189"/>
          </a:xfrm>
        </p:grpSpPr>
        <p:pic>
          <p:nvPicPr>
            <p:cNvPr id="113" name="그림 112">
              <a:extLst>
                <a:ext uri="{FF2B5EF4-FFF2-40B4-BE49-F238E27FC236}">
                  <a16:creationId xmlns:a16="http://schemas.microsoft.com/office/drawing/2014/main" id="{1C59A314-84DE-4991-BD73-95A64F474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258" y="4214420"/>
              <a:ext cx="3421665" cy="12599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2F57CCE8-A317-4E15-A240-DD0E6F7D25BC}"/>
                </a:ext>
              </a:extLst>
            </p:cNvPr>
            <p:cNvSpPr txBox="1"/>
            <p:nvPr/>
          </p:nvSpPr>
          <p:spPr>
            <a:xfrm>
              <a:off x="434340" y="5593388"/>
              <a:ext cx="16992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메인 메뉴로 복귀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012194D-EA10-46B7-802C-000A35FC839B}"/>
                </a:ext>
              </a:extLst>
            </p:cNvPr>
            <p:cNvSpPr txBox="1"/>
            <p:nvPr/>
          </p:nvSpPr>
          <p:spPr>
            <a:xfrm>
              <a:off x="2308860" y="5593388"/>
              <a:ext cx="16992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게임으로 복귀</a:t>
              </a:r>
            </a:p>
          </p:txBody>
        </p: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16A11C73-26A9-4A62-AA3E-5E4833997F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90288" y="5048730"/>
              <a:ext cx="456469" cy="5529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D60724D8-5A4A-4202-B28E-9008754216C0}"/>
                </a:ext>
              </a:extLst>
            </p:cNvPr>
            <p:cNvCxnSpPr>
              <a:cxnSpLocks/>
            </p:cNvCxnSpPr>
            <p:nvPr/>
          </p:nvCxnSpPr>
          <p:spPr>
            <a:xfrm>
              <a:off x="2677505" y="5037906"/>
              <a:ext cx="444103" cy="5521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71AEFC89-3749-48D4-A396-CA157F275A95}"/>
              </a:ext>
            </a:extLst>
          </p:cNvPr>
          <p:cNvSpPr txBox="1"/>
          <p:nvPr/>
        </p:nvSpPr>
        <p:spPr>
          <a:xfrm>
            <a:off x="525780" y="79460"/>
            <a:ext cx="114909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30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주제 소개  </a:t>
            </a:r>
            <a:r>
              <a:rPr lang="en-US" altLang="ko-KR" sz="130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|  Git</a:t>
            </a:r>
            <a:r>
              <a:rPr lang="ko-KR" altLang="en-US" sz="130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 </a:t>
            </a:r>
            <a:r>
              <a:rPr lang="en-US" altLang="ko-KR" sz="130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|  4</a:t>
            </a:r>
            <a:r>
              <a:rPr lang="ko-KR" altLang="en-US" sz="130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차보고 피드백 </a:t>
            </a:r>
            <a:r>
              <a:rPr lang="en-US" altLang="ko-KR" sz="130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 |  </a:t>
            </a:r>
            <a:r>
              <a:rPr lang="ko-KR" altLang="en-US" sz="130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최종 변경사항</a:t>
            </a:r>
            <a:r>
              <a:rPr lang="ko-KR" altLang="en-US" sz="130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 </a:t>
            </a:r>
            <a:r>
              <a:rPr lang="en-US" altLang="ko-KR" sz="130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|  </a:t>
            </a:r>
            <a:r>
              <a:rPr lang="ko-KR" altLang="en-US" sz="130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디렉토리 구조  </a:t>
            </a:r>
            <a:r>
              <a:rPr lang="en-US" altLang="ko-KR" sz="130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|  screenshots</a:t>
            </a:r>
            <a:r>
              <a:rPr lang="en-US" altLang="ko-KR" sz="130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	</a:t>
            </a:r>
            <a:endParaRPr lang="ko-KR" altLang="en-US" sz="130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5FDCA4D-EF96-4D0C-9939-BDF55D0D53DC}"/>
              </a:ext>
            </a:extLst>
          </p:cNvPr>
          <p:cNvCxnSpPr>
            <a:cxnSpLocks/>
          </p:cNvCxnSpPr>
          <p:nvPr/>
        </p:nvCxnSpPr>
        <p:spPr>
          <a:xfrm flipH="1">
            <a:off x="9233705" y="5649093"/>
            <a:ext cx="108807" cy="3396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595A577-62CD-436D-AB33-B4E397A7142C}"/>
              </a:ext>
            </a:extLst>
          </p:cNvPr>
          <p:cNvSpPr txBox="1"/>
          <p:nvPr/>
        </p:nvSpPr>
        <p:spPr>
          <a:xfrm>
            <a:off x="8461703" y="5965527"/>
            <a:ext cx="14739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화면 스크롤</a:t>
            </a:r>
          </a:p>
        </p:txBody>
      </p:sp>
    </p:spTree>
    <p:extLst>
      <p:ext uri="{BB962C8B-B14F-4D97-AF65-F5344CB8AC3E}">
        <p14:creationId xmlns:p14="http://schemas.microsoft.com/office/powerpoint/2010/main" val="3103784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8B33FE5-00C8-44A2-A152-0C6571139A65}"/>
              </a:ext>
            </a:extLst>
          </p:cNvPr>
          <p:cNvSpPr/>
          <p:nvPr/>
        </p:nvSpPr>
        <p:spPr>
          <a:xfrm flipH="1">
            <a:off x="350520" y="838200"/>
            <a:ext cx="11490960" cy="5593080"/>
          </a:xfrm>
          <a:prstGeom prst="rect">
            <a:avLst/>
          </a:prstGeom>
          <a:solidFill>
            <a:schemeClr val="accent4">
              <a:lumMod val="20000"/>
              <a:lumOff val="80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EFA7A8-94E4-432B-9CAB-9DB1292C250B}"/>
              </a:ext>
            </a:extLst>
          </p:cNvPr>
          <p:cNvSpPr txBox="1"/>
          <p:nvPr/>
        </p:nvSpPr>
        <p:spPr>
          <a:xfrm>
            <a:off x="4815840" y="6549120"/>
            <a:ext cx="7376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늙은코끼리</a:t>
            </a:r>
            <a:r>
              <a:rPr lang="en-US" altLang="ko-KR" sz="1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(6) T-REX RUSH</a:t>
            </a:r>
            <a:endParaRPr lang="ko-KR" altLang="en-US" sz="10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E548A4E0-34D5-4780-8E1F-D84E3C71D796}"/>
              </a:ext>
            </a:extLst>
          </p:cNvPr>
          <p:cNvGrpSpPr/>
          <p:nvPr/>
        </p:nvGrpSpPr>
        <p:grpSpPr>
          <a:xfrm>
            <a:off x="2190957" y="1072980"/>
            <a:ext cx="8351887" cy="5338601"/>
            <a:chOff x="1056640" y="1038255"/>
            <a:chExt cx="8351887" cy="533860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55D4CC8-E077-44A3-9587-CFCB5FAD45E3}"/>
                </a:ext>
              </a:extLst>
            </p:cNvPr>
            <p:cNvSpPr txBox="1"/>
            <p:nvPr/>
          </p:nvSpPr>
          <p:spPr>
            <a:xfrm>
              <a:off x="2154926" y="1542683"/>
              <a:ext cx="8275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err="1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src</a:t>
              </a:r>
              <a:endParaRPr lang="ko-KR" altLang="en-US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2DA0949-DC96-42D7-8750-909456CB5DB0}"/>
                </a:ext>
              </a:extLst>
            </p:cNvPr>
            <p:cNvSpPr txBox="1"/>
            <p:nvPr/>
          </p:nvSpPr>
          <p:spPr>
            <a:xfrm>
              <a:off x="2386954" y="1794331"/>
              <a:ext cx="150346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__init__.py</a:t>
              </a:r>
            </a:p>
            <a:p>
              <a:r>
                <a:rPr lang="en-US" altLang="ko-KR" sz="140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dino.py</a:t>
              </a:r>
            </a:p>
            <a:p>
              <a:r>
                <a:rPr lang="en-US" altLang="ko-KR" sz="140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interface.py</a:t>
              </a:r>
            </a:p>
            <a:p>
              <a:r>
                <a:rPr lang="en-US" altLang="ko-KR" sz="140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item.py</a:t>
              </a:r>
            </a:p>
            <a:p>
              <a:r>
                <a:rPr lang="en-US" altLang="ko-KR" sz="140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obstacle.py</a:t>
              </a:r>
            </a:p>
            <a:p>
              <a:r>
                <a:rPr lang="en-US" altLang="ko-KR" sz="140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setting.py</a:t>
              </a:r>
              <a:endParaRPr lang="ko-KR" altLang="en-US" sz="14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44468DF-06E6-4F28-8D4C-408A348775CD}"/>
                </a:ext>
              </a:extLst>
            </p:cNvPr>
            <p:cNvSpPr txBox="1"/>
            <p:nvPr/>
          </p:nvSpPr>
          <p:spPr>
            <a:xfrm>
              <a:off x="2154926" y="3219562"/>
              <a:ext cx="8275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db</a:t>
              </a:r>
              <a:endParaRPr lang="ko-KR" altLang="en-US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781737C-983E-4514-8F23-0ED1AE49DDF5}"/>
                </a:ext>
              </a:extLst>
            </p:cNvPr>
            <p:cNvSpPr txBox="1"/>
            <p:nvPr/>
          </p:nvSpPr>
          <p:spPr>
            <a:xfrm>
              <a:off x="2363208" y="3481802"/>
              <a:ext cx="1710366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__init__.py</a:t>
              </a:r>
            </a:p>
            <a:p>
              <a:r>
                <a:rPr lang="en-US" altLang="ko-KR" sz="140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db_interface.py</a:t>
              </a:r>
            </a:p>
            <a:p>
              <a:r>
                <a:rPr lang="en-US" altLang="ko-KR" sz="140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schema.sql</a:t>
              </a:r>
            </a:p>
            <a:p>
              <a:r>
                <a:rPr lang="en-US" altLang="ko-KR" sz="140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score.db</a:t>
              </a:r>
              <a:endParaRPr lang="ko-KR" altLang="en-US" sz="14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11B59ED-BF89-43A1-A476-3C091207DBC6}"/>
                </a:ext>
              </a:extLst>
            </p:cNvPr>
            <p:cNvSpPr txBox="1"/>
            <p:nvPr/>
          </p:nvSpPr>
          <p:spPr>
            <a:xfrm>
              <a:off x="2154926" y="4616338"/>
              <a:ext cx="1262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sprites</a:t>
              </a:r>
              <a:endParaRPr lang="ko-KR" altLang="en-US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BD92276-2B2B-4770-BB4D-E01238A60D2E}"/>
                </a:ext>
              </a:extLst>
            </p:cNvPr>
            <p:cNvSpPr txBox="1"/>
            <p:nvPr/>
          </p:nvSpPr>
          <p:spPr>
            <a:xfrm>
              <a:off x="2363208" y="4958000"/>
              <a:ext cx="17103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xxx.png</a:t>
              </a:r>
            </a:p>
            <a:p>
              <a:r>
                <a:rPr lang="en-US" altLang="ko-KR" sz="140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yyy.wav … </a:t>
              </a:r>
              <a:endParaRPr lang="ko-KR" altLang="en-US" sz="14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50C8D5C-7835-4DC3-B1B1-A9550A54CCAE}"/>
                </a:ext>
              </a:extLst>
            </p:cNvPr>
            <p:cNvCxnSpPr>
              <a:cxnSpLocks/>
            </p:cNvCxnSpPr>
            <p:nvPr/>
          </p:nvCxnSpPr>
          <p:spPr>
            <a:xfrm>
              <a:off x="1264920" y="1038255"/>
              <a:ext cx="0" cy="533860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869B772-3C67-46AD-A0F2-B660F4A90EDE}"/>
                </a:ext>
              </a:extLst>
            </p:cNvPr>
            <p:cNvCxnSpPr>
              <a:cxnSpLocks/>
            </p:cNvCxnSpPr>
            <p:nvPr/>
          </p:nvCxnSpPr>
          <p:spPr>
            <a:xfrm>
              <a:off x="1264920" y="1753425"/>
              <a:ext cx="9075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0602300D-2333-415E-9BEF-9223B6BA59B9}"/>
                </a:ext>
              </a:extLst>
            </p:cNvPr>
            <p:cNvCxnSpPr>
              <a:cxnSpLocks/>
            </p:cNvCxnSpPr>
            <p:nvPr/>
          </p:nvCxnSpPr>
          <p:spPr>
            <a:xfrm>
              <a:off x="2351526" y="1912037"/>
              <a:ext cx="0" cy="126728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E38A3C2C-03D4-4D98-A37B-649BFFF7BDAD}"/>
                </a:ext>
              </a:extLst>
            </p:cNvPr>
            <p:cNvCxnSpPr>
              <a:cxnSpLocks/>
            </p:cNvCxnSpPr>
            <p:nvPr/>
          </p:nvCxnSpPr>
          <p:spPr>
            <a:xfrm>
              <a:off x="1264920" y="3430305"/>
              <a:ext cx="9075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8A2E0AFF-D9AF-449B-82B7-0F1E6FB3BCDF}"/>
                </a:ext>
              </a:extLst>
            </p:cNvPr>
            <p:cNvCxnSpPr>
              <a:cxnSpLocks/>
            </p:cNvCxnSpPr>
            <p:nvPr/>
          </p:nvCxnSpPr>
          <p:spPr>
            <a:xfrm>
              <a:off x="2351526" y="3622052"/>
              <a:ext cx="0" cy="763258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71FC3675-AA9D-496C-9B41-CE85FFB471F4}"/>
                </a:ext>
              </a:extLst>
            </p:cNvPr>
            <p:cNvCxnSpPr>
              <a:cxnSpLocks/>
            </p:cNvCxnSpPr>
            <p:nvPr/>
          </p:nvCxnSpPr>
          <p:spPr>
            <a:xfrm>
              <a:off x="1264920" y="4827081"/>
              <a:ext cx="9075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99BA01CB-A291-4FC2-89DC-47C8200CA883}"/>
                </a:ext>
              </a:extLst>
            </p:cNvPr>
            <p:cNvCxnSpPr>
              <a:cxnSpLocks/>
            </p:cNvCxnSpPr>
            <p:nvPr/>
          </p:nvCxnSpPr>
          <p:spPr>
            <a:xfrm>
              <a:off x="2351526" y="4978070"/>
              <a:ext cx="0" cy="50798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79A223A-FAA4-4931-9646-E4583DC9EF62}"/>
                </a:ext>
              </a:extLst>
            </p:cNvPr>
            <p:cNvSpPr txBox="1"/>
            <p:nvPr/>
          </p:nvSpPr>
          <p:spPr>
            <a:xfrm>
              <a:off x="1361298" y="5730525"/>
              <a:ext cx="20038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main.py</a:t>
              </a:r>
            </a:p>
            <a:p>
              <a:r>
                <a:rPr lang="en-US" altLang="ko-KR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DungGeunmo.ttf</a:t>
              </a:r>
              <a:endParaRPr lang="ko-KR" altLang="en-US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7BFF49B-5995-4A9B-A263-049DBC47037E}"/>
                </a:ext>
              </a:extLst>
            </p:cNvPr>
            <p:cNvSpPr/>
            <p:nvPr/>
          </p:nvSpPr>
          <p:spPr>
            <a:xfrm>
              <a:off x="1056640" y="1357697"/>
              <a:ext cx="2265678" cy="19659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2020-2-OSSP-CP-OldKokiri-6</a:t>
              </a:r>
              <a:endParaRPr lang="ko-KR" altLang="en-US" sz="1200">
                <a:solidFill>
                  <a:schemeClr val="tx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5B6ED1B-B277-4A25-84CC-87CC4B564985}"/>
                </a:ext>
              </a:extLst>
            </p:cNvPr>
            <p:cNvSpPr txBox="1"/>
            <p:nvPr/>
          </p:nvSpPr>
          <p:spPr>
            <a:xfrm>
              <a:off x="4255360" y="1779756"/>
              <a:ext cx="4814213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3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  <a:p>
              <a:r>
                <a:rPr lang="ko-KR" altLang="en-US" sz="130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게임 주인공 공룡의 구조를 선언하는 모듈</a:t>
              </a:r>
              <a:endParaRPr lang="en-US" altLang="ko-KR" sz="13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  <a:p>
              <a:r>
                <a:rPr lang="en-US" altLang="ko-KR" sz="130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UI </a:t>
              </a:r>
              <a:r>
                <a:rPr lang="ko-KR" altLang="en-US" sz="130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표현 클래스를 선언하는 모듈</a:t>
              </a:r>
              <a:endParaRPr lang="en-US" altLang="ko-KR" sz="13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  <a:p>
              <a:r>
                <a:rPr lang="ko-KR" altLang="en-US" sz="130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아이템의 구조를 선언하는 모듈</a:t>
              </a:r>
              <a:endParaRPr lang="en-US" altLang="ko-KR" sz="13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  <a:p>
              <a:r>
                <a:rPr lang="ko-KR" altLang="en-US" sz="130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장애물을 선언하는 모듈</a:t>
              </a:r>
              <a:endParaRPr lang="en-US" altLang="ko-KR" sz="13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  <a:p>
              <a:r>
                <a:rPr lang="ko-KR" altLang="en-US" sz="130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게임의 전반적인 설정값을 선언하는 모듈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CFCC4DC-3C74-452C-9328-1F602A1E964C}"/>
                </a:ext>
              </a:extLst>
            </p:cNvPr>
            <p:cNvSpPr txBox="1"/>
            <p:nvPr/>
          </p:nvSpPr>
          <p:spPr>
            <a:xfrm>
              <a:off x="4248833" y="3258989"/>
              <a:ext cx="4820739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게임의 점수</a:t>
              </a:r>
              <a:r>
                <a:rPr lang="en-US" altLang="ko-KR" sz="130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, </a:t>
              </a:r>
              <a:r>
                <a:rPr lang="ko-KR" altLang="en-US" sz="130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사용자의 이름 등을 저장하는 </a:t>
              </a:r>
              <a:r>
                <a:rPr lang="en-US" altLang="ko-KR" sz="130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DB </a:t>
              </a:r>
              <a:r>
                <a:rPr lang="ko-KR" altLang="en-US" sz="130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관련 패키지</a:t>
              </a:r>
              <a:endParaRPr lang="en-US" altLang="ko-KR" sz="13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  <a:p>
              <a:endParaRPr lang="en-US" altLang="ko-KR" sz="13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  <a:p>
              <a:r>
                <a:rPr lang="en-US" altLang="ko-KR" sz="130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DB</a:t>
              </a:r>
              <a:r>
                <a:rPr lang="ko-KR" altLang="en-US" sz="130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를 사용하는 인터페이스 모듈</a:t>
              </a:r>
              <a:endParaRPr lang="en-US" altLang="ko-KR" sz="13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  <a:p>
              <a:r>
                <a:rPr lang="en-US" altLang="ko-KR" sz="130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DB </a:t>
              </a:r>
              <a:r>
                <a:rPr lang="ko-KR" altLang="en-US" sz="130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구조 선언 </a:t>
              </a:r>
              <a:r>
                <a:rPr lang="en-US" altLang="ko-KR" sz="130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QUERY</a:t>
              </a:r>
              <a:r>
                <a:rPr lang="ko-KR" altLang="en-US" sz="130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 파일</a:t>
              </a:r>
              <a:endParaRPr lang="en-US" altLang="ko-KR" sz="13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  <a:p>
              <a:r>
                <a:rPr lang="ko-KR" altLang="en-US" sz="130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게임 정보 저장 </a:t>
              </a:r>
              <a:r>
                <a:rPr lang="en-US" altLang="ko-KR" sz="130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DB</a:t>
              </a:r>
              <a:r>
                <a:rPr lang="ko-KR" altLang="en-US" sz="130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파일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759A0DC-5A5B-4D5A-98B5-94331B4FE0D8}"/>
                </a:ext>
              </a:extLst>
            </p:cNvPr>
            <p:cNvSpPr txBox="1"/>
            <p:nvPr/>
          </p:nvSpPr>
          <p:spPr>
            <a:xfrm>
              <a:off x="4255360" y="4473087"/>
              <a:ext cx="515316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3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  <a:p>
              <a:r>
                <a:rPr lang="ko-KR" altLang="en-US" sz="130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게임에 사용되는 이미지</a:t>
              </a:r>
              <a:r>
                <a:rPr lang="en-US" altLang="ko-KR" sz="130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, </a:t>
              </a:r>
              <a:r>
                <a:rPr lang="ko-KR" altLang="en-US" sz="130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사운드 파일들을 보관하는 디렉토리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B92AC81-893D-4389-A14F-988C178AACC9}"/>
                </a:ext>
              </a:extLst>
            </p:cNvPr>
            <p:cNvSpPr txBox="1"/>
            <p:nvPr/>
          </p:nvSpPr>
          <p:spPr>
            <a:xfrm>
              <a:off x="4255360" y="5827811"/>
              <a:ext cx="481420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게임을 실행하는 </a:t>
              </a:r>
              <a:r>
                <a:rPr lang="en-US" altLang="ko-KR" sz="130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main </a:t>
              </a:r>
              <a:r>
                <a:rPr lang="ko-KR" altLang="en-US" sz="130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파일</a:t>
              </a:r>
              <a:endParaRPr lang="en-US" altLang="ko-KR" sz="13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  <a:p>
              <a:r>
                <a:rPr lang="ko-KR" altLang="en-US" sz="130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게임 내 텍스트를 표현하기 위한 </a:t>
              </a:r>
              <a:r>
                <a:rPr lang="en-US" altLang="ko-KR" sz="130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Font</a:t>
              </a:r>
              <a:r>
                <a:rPr lang="ko-KR" altLang="en-US" sz="130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파일</a:t>
              </a:r>
              <a:endParaRPr lang="en-US" altLang="ko-KR" sz="13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5D4FD84E-B134-4B91-B442-4ADB06E43DE9}"/>
              </a:ext>
            </a:extLst>
          </p:cNvPr>
          <p:cNvGrpSpPr/>
          <p:nvPr/>
        </p:nvGrpSpPr>
        <p:grpSpPr>
          <a:xfrm>
            <a:off x="175260" y="251745"/>
            <a:ext cx="7475220" cy="1172910"/>
            <a:chOff x="175260" y="251745"/>
            <a:chExt cx="7475220" cy="117291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C86D541-BF3A-4705-983D-B33A143D29F6}"/>
                </a:ext>
              </a:extLst>
            </p:cNvPr>
            <p:cNvSpPr/>
            <p:nvPr/>
          </p:nvSpPr>
          <p:spPr>
            <a:xfrm>
              <a:off x="853440" y="397939"/>
              <a:ext cx="6797040" cy="8669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322ECCA-AE85-43D0-826A-E5DEF56478E2}"/>
                </a:ext>
              </a:extLst>
            </p:cNvPr>
            <p:cNvSpPr txBox="1"/>
            <p:nvPr/>
          </p:nvSpPr>
          <p:spPr>
            <a:xfrm>
              <a:off x="1264920" y="638145"/>
              <a:ext cx="43129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최종 디렉토리 구조</a:t>
              </a:r>
            </a:p>
          </p:txBody>
        </p:sp>
        <p:pic>
          <p:nvPicPr>
            <p:cNvPr id="8" name="그림 7" descr="텍스트, 클립아트이(가) 표시된 사진&#10;&#10;자동 생성된 설명">
              <a:extLst>
                <a:ext uri="{FF2B5EF4-FFF2-40B4-BE49-F238E27FC236}">
                  <a16:creationId xmlns:a16="http://schemas.microsoft.com/office/drawing/2014/main" id="{7D221311-F70B-4215-A276-B9362287FC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008" r="-66"/>
            <a:stretch/>
          </p:blipFill>
          <p:spPr>
            <a:xfrm>
              <a:off x="175260" y="251745"/>
              <a:ext cx="1089660" cy="117291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0968BE8-30E4-40E7-8670-04061671E351}"/>
              </a:ext>
            </a:extLst>
          </p:cNvPr>
          <p:cNvSpPr txBox="1"/>
          <p:nvPr/>
        </p:nvSpPr>
        <p:spPr>
          <a:xfrm>
            <a:off x="525780" y="79460"/>
            <a:ext cx="114909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30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주제 소개  </a:t>
            </a:r>
            <a:r>
              <a:rPr lang="en-US" altLang="ko-KR" sz="130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|  Git</a:t>
            </a:r>
            <a:r>
              <a:rPr lang="ko-KR" altLang="en-US" sz="130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 </a:t>
            </a:r>
            <a:r>
              <a:rPr lang="en-US" altLang="ko-KR" sz="130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|  4</a:t>
            </a:r>
            <a:r>
              <a:rPr lang="ko-KR" altLang="en-US" sz="130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차보고 피드백 </a:t>
            </a:r>
            <a:r>
              <a:rPr lang="en-US" altLang="ko-KR" sz="130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 |  </a:t>
            </a:r>
            <a:r>
              <a:rPr lang="ko-KR" altLang="en-US" sz="130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최종 변경사항  </a:t>
            </a:r>
            <a:r>
              <a:rPr lang="en-US" altLang="ko-KR" sz="130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|  </a:t>
            </a:r>
            <a:r>
              <a:rPr lang="ko-KR" altLang="en-US" sz="130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디렉토리 구조</a:t>
            </a:r>
            <a:r>
              <a:rPr lang="ko-KR" altLang="en-US" sz="130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 </a:t>
            </a:r>
            <a:r>
              <a:rPr lang="en-US" altLang="ko-KR" sz="130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|  screenshots</a:t>
            </a:r>
            <a:r>
              <a:rPr lang="en-US" altLang="ko-KR" sz="130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	</a:t>
            </a:r>
            <a:endParaRPr lang="ko-KR" altLang="en-US" sz="130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2854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8B33FE5-00C8-44A2-A152-0C6571139A65}"/>
              </a:ext>
            </a:extLst>
          </p:cNvPr>
          <p:cNvSpPr/>
          <p:nvPr/>
        </p:nvSpPr>
        <p:spPr>
          <a:xfrm flipH="1">
            <a:off x="350520" y="838200"/>
            <a:ext cx="11490960" cy="5593080"/>
          </a:xfrm>
          <a:prstGeom prst="rect">
            <a:avLst/>
          </a:prstGeom>
          <a:solidFill>
            <a:schemeClr val="accent4">
              <a:lumMod val="20000"/>
              <a:lumOff val="80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86D541-BF3A-4705-983D-B33A143D29F6}"/>
              </a:ext>
            </a:extLst>
          </p:cNvPr>
          <p:cNvSpPr/>
          <p:nvPr/>
        </p:nvSpPr>
        <p:spPr>
          <a:xfrm>
            <a:off x="853440" y="397939"/>
            <a:ext cx="5242560" cy="86698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22ECCA-AE85-43D0-826A-E5DEF56478E2}"/>
              </a:ext>
            </a:extLst>
          </p:cNvPr>
          <p:cNvSpPr txBox="1"/>
          <p:nvPr/>
        </p:nvSpPr>
        <p:spPr>
          <a:xfrm>
            <a:off x="1264920" y="638145"/>
            <a:ext cx="4312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Screenshots</a:t>
            </a:r>
            <a:endParaRPr lang="ko-KR" altLang="en-US" sz="2000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EFA7A8-94E4-432B-9CAB-9DB1292C250B}"/>
              </a:ext>
            </a:extLst>
          </p:cNvPr>
          <p:cNvSpPr txBox="1"/>
          <p:nvPr/>
        </p:nvSpPr>
        <p:spPr>
          <a:xfrm>
            <a:off x="4815840" y="6549120"/>
            <a:ext cx="7376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늙은코끼리</a:t>
            </a:r>
            <a:r>
              <a:rPr lang="en-US" altLang="ko-KR" sz="1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(6) T-REX RUSH</a:t>
            </a:r>
            <a:endParaRPr lang="ko-KR" altLang="en-US" sz="10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8" name="그림 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D221311-F70B-4215-A276-B9362287FC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8" r="-66"/>
          <a:stretch/>
        </p:blipFill>
        <p:spPr>
          <a:xfrm>
            <a:off x="175260" y="251745"/>
            <a:ext cx="1089660" cy="11729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24A9E17-C78E-45E0-9A33-F7D9DFFBBA4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91" t="29199" r="20823" b="32658"/>
          <a:stretch/>
        </p:blipFill>
        <p:spPr>
          <a:xfrm>
            <a:off x="7395198" y="2384037"/>
            <a:ext cx="3385176" cy="1243984"/>
          </a:xfrm>
          <a:prstGeom prst="rect">
            <a:avLst/>
          </a:prstGeom>
        </p:spPr>
      </p:pic>
      <p:pic>
        <p:nvPicPr>
          <p:cNvPr id="9" name="그림 8" descr="텍스트, 모니터, 검은색, 스크린샷이(가) 표시된 사진&#10;&#10;자동 생성된 설명">
            <a:extLst>
              <a:ext uri="{FF2B5EF4-FFF2-40B4-BE49-F238E27FC236}">
                <a16:creationId xmlns:a16="http://schemas.microsoft.com/office/drawing/2014/main" id="{AB4C7F24-0AF6-491D-BDF0-34A005920E1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91" t="29874" r="21013" b="32827"/>
          <a:stretch/>
        </p:blipFill>
        <p:spPr>
          <a:xfrm>
            <a:off x="7395196" y="5020070"/>
            <a:ext cx="3385177" cy="1220432"/>
          </a:xfrm>
          <a:prstGeom prst="rect">
            <a:avLst/>
          </a:prstGeom>
        </p:spPr>
      </p:pic>
      <p:pic>
        <p:nvPicPr>
          <p:cNvPr id="13" name="그림 12" descr="텍스트, 모니터, 스크린샷, 검은색이(가) 표시된 사진&#10;&#10;자동 생성된 설명">
            <a:extLst>
              <a:ext uri="{FF2B5EF4-FFF2-40B4-BE49-F238E27FC236}">
                <a16:creationId xmlns:a16="http://schemas.microsoft.com/office/drawing/2014/main" id="{2DE8178E-5DEB-46EE-B054-1DE7008A91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91" t="29874" r="20918" b="33164"/>
          <a:stretch/>
        </p:blipFill>
        <p:spPr>
          <a:xfrm>
            <a:off x="7376953" y="3713829"/>
            <a:ext cx="3421665" cy="122043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57E46B0-D3FA-4E3D-BA6C-EF403C3CD6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198" y="1038255"/>
            <a:ext cx="3421664" cy="1259974"/>
          </a:xfrm>
          <a:prstGeom prst="rect">
            <a:avLst/>
          </a:prstGeom>
        </p:spPr>
      </p:pic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B20220A4-352F-4054-91B1-9AC589C1D3EC}"/>
              </a:ext>
            </a:extLst>
          </p:cNvPr>
          <p:cNvSpPr/>
          <p:nvPr/>
        </p:nvSpPr>
        <p:spPr>
          <a:xfrm rot="5400000">
            <a:off x="4915800" y="2965875"/>
            <a:ext cx="2010548" cy="1495909"/>
          </a:xfrm>
          <a:custGeom>
            <a:avLst/>
            <a:gdLst>
              <a:gd name="connsiteX0" fmla="*/ 1344680 w 2689357"/>
              <a:gd name="connsiteY0" fmla="*/ 0 h 2280345"/>
              <a:gd name="connsiteX1" fmla="*/ 1725219 w 2689357"/>
              <a:gd name="connsiteY1" fmla="*/ 656103 h 2280345"/>
              <a:gd name="connsiteX2" fmla="*/ 1535401 w 2689357"/>
              <a:gd name="connsiteY2" fmla="*/ 656103 h 2280345"/>
              <a:gd name="connsiteX3" fmla="*/ 2689357 w 2689357"/>
              <a:gd name="connsiteY3" fmla="*/ 2280345 h 2280345"/>
              <a:gd name="connsiteX4" fmla="*/ 0 w 2689357"/>
              <a:gd name="connsiteY4" fmla="*/ 2280345 h 2280345"/>
              <a:gd name="connsiteX5" fmla="*/ 1153957 w 2689357"/>
              <a:gd name="connsiteY5" fmla="*/ 656103 h 2280345"/>
              <a:gd name="connsiteX6" fmla="*/ 964140 w 2689357"/>
              <a:gd name="connsiteY6" fmla="*/ 656103 h 2280345"/>
              <a:gd name="connsiteX0" fmla="*/ 1344680 w 2689357"/>
              <a:gd name="connsiteY0" fmla="*/ 0 h 2280345"/>
              <a:gd name="connsiteX1" fmla="*/ 1725219 w 2689357"/>
              <a:gd name="connsiteY1" fmla="*/ 656103 h 2280345"/>
              <a:gd name="connsiteX2" fmla="*/ 1535401 w 2689357"/>
              <a:gd name="connsiteY2" fmla="*/ 656103 h 2280345"/>
              <a:gd name="connsiteX3" fmla="*/ 2689357 w 2689357"/>
              <a:gd name="connsiteY3" fmla="*/ 2280345 h 2280345"/>
              <a:gd name="connsiteX4" fmla="*/ 0 w 2689357"/>
              <a:gd name="connsiteY4" fmla="*/ 2280345 h 2280345"/>
              <a:gd name="connsiteX5" fmla="*/ 1153957 w 2689357"/>
              <a:gd name="connsiteY5" fmla="*/ 656103 h 2280345"/>
              <a:gd name="connsiteX6" fmla="*/ 964140 w 2689357"/>
              <a:gd name="connsiteY6" fmla="*/ 656103 h 2280345"/>
              <a:gd name="connsiteX7" fmla="*/ 1344680 w 2689357"/>
              <a:gd name="connsiteY7" fmla="*/ 0 h 2280345"/>
              <a:gd name="connsiteX0" fmla="*/ 1344680 w 2689357"/>
              <a:gd name="connsiteY0" fmla="*/ 0 h 2280345"/>
              <a:gd name="connsiteX1" fmla="*/ 1725219 w 2689357"/>
              <a:gd name="connsiteY1" fmla="*/ 656103 h 2280345"/>
              <a:gd name="connsiteX2" fmla="*/ 1535401 w 2689357"/>
              <a:gd name="connsiteY2" fmla="*/ 656103 h 2280345"/>
              <a:gd name="connsiteX3" fmla="*/ 2689357 w 2689357"/>
              <a:gd name="connsiteY3" fmla="*/ 2280345 h 2280345"/>
              <a:gd name="connsiteX4" fmla="*/ 0 w 2689357"/>
              <a:gd name="connsiteY4" fmla="*/ 2280345 h 2280345"/>
              <a:gd name="connsiteX5" fmla="*/ 1153957 w 2689357"/>
              <a:gd name="connsiteY5" fmla="*/ 656103 h 2280345"/>
              <a:gd name="connsiteX6" fmla="*/ 964140 w 2689357"/>
              <a:gd name="connsiteY6" fmla="*/ 656103 h 2280345"/>
              <a:gd name="connsiteX7" fmla="*/ 1344680 w 2689357"/>
              <a:gd name="connsiteY7" fmla="*/ 0 h 2280345"/>
              <a:gd name="connsiteX0" fmla="*/ 1344680 w 2689357"/>
              <a:gd name="connsiteY0" fmla="*/ 0 h 2280345"/>
              <a:gd name="connsiteX1" fmla="*/ 1725219 w 2689357"/>
              <a:gd name="connsiteY1" fmla="*/ 656103 h 2280345"/>
              <a:gd name="connsiteX2" fmla="*/ 1535401 w 2689357"/>
              <a:gd name="connsiteY2" fmla="*/ 656103 h 2280345"/>
              <a:gd name="connsiteX3" fmla="*/ 2689357 w 2689357"/>
              <a:gd name="connsiteY3" fmla="*/ 2280345 h 2280345"/>
              <a:gd name="connsiteX4" fmla="*/ 0 w 2689357"/>
              <a:gd name="connsiteY4" fmla="*/ 2280345 h 2280345"/>
              <a:gd name="connsiteX5" fmla="*/ 1153957 w 2689357"/>
              <a:gd name="connsiteY5" fmla="*/ 656103 h 2280345"/>
              <a:gd name="connsiteX6" fmla="*/ 964140 w 2689357"/>
              <a:gd name="connsiteY6" fmla="*/ 656103 h 2280345"/>
              <a:gd name="connsiteX7" fmla="*/ 1344680 w 2689357"/>
              <a:gd name="connsiteY7" fmla="*/ 0 h 2280345"/>
              <a:gd name="connsiteX0" fmla="*/ 1344680 w 2689357"/>
              <a:gd name="connsiteY0" fmla="*/ 0 h 2280345"/>
              <a:gd name="connsiteX1" fmla="*/ 1725219 w 2689357"/>
              <a:gd name="connsiteY1" fmla="*/ 656103 h 2280345"/>
              <a:gd name="connsiteX2" fmla="*/ 1535401 w 2689357"/>
              <a:gd name="connsiteY2" fmla="*/ 656103 h 2280345"/>
              <a:gd name="connsiteX3" fmla="*/ 2689357 w 2689357"/>
              <a:gd name="connsiteY3" fmla="*/ 2280345 h 2280345"/>
              <a:gd name="connsiteX4" fmla="*/ 0 w 2689357"/>
              <a:gd name="connsiteY4" fmla="*/ 2280345 h 2280345"/>
              <a:gd name="connsiteX5" fmla="*/ 1153957 w 2689357"/>
              <a:gd name="connsiteY5" fmla="*/ 656103 h 2280345"/>
              <a:gd name="connsiteX6" fmla="*/ 964140 w 2689357"/>
              <a:gd name="connsiteY6" fmla="*/ 656103 h 2280345"/>
              <a:gd name="connsiteX7" fmla="*/ 1344680 w 2689357"/>
              <a:gd name="connsiteY7" fmla="*/ 0 h 2280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89357" h="2280345">
                <a:moveTo>
                  <a:pt x="1344680" y="0"/>
                </a:moveTo>
                <a:lnTo>
                  <a:pt x="1725219" y="656103"/>
                </a:lnTo>
                <a:lnTo>
                  <a:pt x="1535401" y="656103"/>
                </a:lnTo>
                <a:cubicBezTo>
                  <a:pt x="1542863" y="1353727"/>
                  <a:pt x="1756065" y="2013251"/>
                  <a:pt x="2689357" y="2280345"/>
                </a:cubicBezTo>
                <a:lnTo>
                  <a:pt x="0" y="2280345"/>
                </a:lnTo>
                <a:cubicBezTo>
                  <a:pt x="882492" y="1942131"/>
                  <a:pt x="1089345" y="1235617"/>
                  <a:pt x="1153957" y="656103"/>
                </a:cubicBezTo>
                <a:lnTo>
                  <a:pt x="964140" y="656103"/>
                </a:lnTo>
                <a:lnTo>
                  <a:pt x="1344680" y="0"/>
                </a:lnTo>
                <a:close/>
              </a:path>
            </a:pathLst>
          </a:custGeom>
          <a:gradFill>
            <a:gsLst>
              <a:gs pos="67000">
                <a:schemeClr val="accent4">
                  <a:lumMod val="20000"/>
                  <a:lumOff val="80000"/>
                </a:schemeClr>
              </a:gs>
              <a:gs pos="27000">
                <a:srgbClr val="FECE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DC57D82-DD05-46A3-8AD6-E4451603EA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920" y="3251132"/>
            <a:ext cx="3943077" cy="101792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40EF103-4062-4A7F-9896-7FEE313D8246}"/>
              </a:ext>
            </a:extLst>
          </p:cNvPr>
          <p:cNvSpPr txBox="1"/>
          <p:nvPr/>
        </p:nvSpPr>
        <p:spPr>
          <a:xfrm>
            <a:off x="525780" y="79460"/>
            <a:ext cx="114909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30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주제 소개  </a:t>
            </a:r>
            <a:r>
              <a:rPr lang="en-US" altLang="ko-KR" sz="130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|  Git</a:t>
            </a:r>
            <a:r>
              <a:rPr lang="ko-KR" altLang="en-US" sz="130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 </a:t>
            </a:r>
            <a:r>
              <a:rPr lang="en-US" altLang="ko-KR" sz="130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|  4</a:t>
            </a:r>
            <a:r>
              <a:rPr lang="ko-KR" altLang="en-US" sz="130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차보고 피드백 </a:t>
            </a:r>
            <a:r>
              <a:rPr lang="en-US" altLang="ko-KR" sz="130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 |  </a:t>
            </a:r>
            <a:r>
              <a:rPr lang="ko-KR" altLang="en-US" sz="130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최종 변경사항  </a:t>
            </a:r>
            <a:r>
              <a:rPr lang="en-US" altLang="ko-KR" sz="130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|  </a:t>
            </a:r>
            <a:r>
              <a:rPr lang="ko-KR" altLang="en-US" sz="130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디렉토리 구조  </a:t>
            </a:r>
            <a:r>
              <a:rPr lang="en-US" altLang="ko-KR" sz="130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|  </a:t>
            </a:r>
            <a:r>
              <a:rPr lang="en-US" altLang="ko-KR" sz="130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screenshots	</a:t>
            </a:r>
            <a:endParaRPr lang="ko-KR" altLang="en-US" sz="130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3704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685</Words>
  <Application>Microsoft Office PowerPoint</Application>
  <PresentationFormat>와이드스크린</PresentationFormat>
  <Paragraphs>160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KoPubWorld바탕체 Medium</vt:lpstr>
      <vt:lpstr>KoPubWorld돋움체 Bold</vt:lpstr>
      <vt:lpstr>KoPubWorld바탕체 Light</vt:lpstr>
      <vt:lpstr>맑은 고딕</vt:lpstr>
      <vt:lpstr>KoPubWorld돋움체 Medium</vt:lpstr>
      <vt:lpstr>KoPubWorld돋움체 Light</vt:lpstr>
      <vt:lpstr>Arial</vt:lpstr>
      <vt:lpstr>둥근모꼴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kimbk</dc:creator>
  <cp:lastModifiedBy> </cp:lastModifiedBy>
  <cp:revision>85</cp:revision>
  <dcterms:created xsi:type="dcterms:W3CDTF">2020-11-08T17:58:11Z</dcterms:created>
  <dcterms:modified xsi:type="dcterms:W3CDTF">2020-12-09T05:39:48Z</dcterms:modified>
</cp:coreProperties>
</file>