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5"/>
    </p:embeddedFont>
    <p:embeddedFont>
      <p:font typeface="KoPubWorld돋움체 Light" panose="00000300000000000000" pitchFamily="2" charset="-127"/>
      <p:regular r:id="rId16"/>
    </p:embeddedFont>
    <p:embeddedFont>
      <p:font typeface="KoPubWorld바탕체 Bold" panose="00000800000000000000" pitchFamily="2" charset="-127"/>
      <p:bold r:id="rId17"/>
    </p:embeddedFont>
    <p:embeddedFont>
      <p:font typeface="KoPubWorld바탕체 Light" panose="00000300000000000000" pitchFamily="2" charset="-127"/>
      <p:regular r:id="rId18"/>
    </p:embeddedFont>
    <p:embeddedFont>
      <p:font typeface="KoPubWorld바탕체 Medium" panose="00000600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B4AF-9685-411F-9C50-187F7EA3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511E3-70AD-4269-B56D-BBBCB863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6739-D71F-4C78-B0C0-E5B43FC6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E7F82-719F-4371-A5F6-0C29F80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200F1-5A1F-4F9B-8D69-B6438D9B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0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19A2-8BF5-4E12-9DFD-43FB1B3A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E4394-DD32-4266-B228-6A1A5D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9E0BD-0C72-44C7-8FF7-53A5F544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13A4A-D286-4A64-AA72-CB3A1C5F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8CA23-8EC2-41C5-9931-B58FF7A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89F4B1-10D4-4F2E-9EB7-E85D17F2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4285-59A5-40A6-BB21-17BAFA02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1B6A6-005C-4DAC-91B4-FCBE2938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46CFC-1A84-4542-A1E7-C99ED85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ECC8A-2F94-4466-B85D-2D3D8CD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15C22-D672-42D1-8C85-962ADE8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AFD4E-84EB-4703-B1D6-1E062AFD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D2F4-97D8-497D-9464-BB815951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3263F-A3A3-401D-8C07-AAFF02A6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B9BD-E94A-46E5-8974-F6497CA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2FEA-10AB-4E9B-B142-3A56DFF8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3E2BC-24E1-4826-84E6-E5924566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DDCD-3ADD-4B7D-81FF-373BE51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9DD36-98BE-4095-BDB8-8E65161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5FB84-CF34-4539-A209-14879E3A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82B76-C34E-4977-B88A-DF7CDA75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22C7B-04E3-45A0-B50E-0149FF8E3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A263-0CE7-4316-9722-B995FEE6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A5AAC-05F7-4A91-8322-47BB48FB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32BE9-FB44-4FCA-876F-96FC4E01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1E195-3B35-4539-BB26-3AF8D7B8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9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9952-E485-415C-8ABA-24CE1474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DB1C5-3AC3-4CE3-AEAC-C70265AE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25975-BA26-42FA-B3DF-B263FFD08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82D08-CC88-4864-9091-0D940851D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AF14E-8C36-4E71-9A8D-AC12CF2FC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E2AEA5-1FFD-4F42-9BF1-6A52E9B8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7EAED-279A-4435-A431-D7C38971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761FB-2732-4FD6-B991-8C85560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9F429-9B5F-4FB7-B064-7FA6BF6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4B2670-C10B-4359-95A6-F82ADEB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8864A-22E0-445B-93BB-A94DE92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64B47-369D-42BB-B6B0-5523E96A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4F216-75B5-4A29-B34B-315BE4AB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CAF4E-281B-4E86-B93D-B9007DEA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2297B-2259-492E-88EB-109E17F9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36A5-0FB3-4E63-9310-597AB0C0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339EC-4032-4918-AAEE-A62C0EDB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A00AD-5BA4-461C-B598-DA6F01F6C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F4807-6FD3-4A71-872C-2D257916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0F34E-2C16-4BE6-9552-6787842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035DB-323A-4178-8C10-57FEFC60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B66A-C529-458D-A155-403B736B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D1AB7-39C6-45A5-BB94-16D94EA4E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827FF-1392-4B45-97BA-D71F867A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A1F94-2CEC-4EFA-83E7-97CD74A2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B4889-E7F0-42DE-8CCC-824586A1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B2F3C-468F-4E27-8971-4287DD2D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96516-5BEC-47B8-95B0-68740CD5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A060-E555-4BA0-AA70-AC18E2A1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864D7-6D1B-4F23-8165-0432AD55D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1F08-A9AB-4FB6-B40E-8926F6E5559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555C3-60E7-4DE4-B91C-F2B9C0EB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72AC5-800D-4FD5-BFF5-9F039D57A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8884920" y="0"/>
            <a:ext cx="330708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AC4A59D-3C81-4DCA-9D8E-3C009D20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9471660" y="4202916"/>
            <a:ext cx="2273136" cy="2446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F4307-34CF-4670-AB68-D5EAE9C2E1F3}"/>
              </a:ext>
            </a:extLst>
          </p:cNvPr>
          <p:cNvSpPr txBox="1"/>
          <p:nvPr/>
        </p:nvSpPr>
        <p:spPr>
          <a:xfrm>
            <a:off x="5440680" y="5426318"/>
            <a:ext cx="330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경영학부 김병권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국제통상학과 김기호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법학과 </a:t>
            </a:r>
            <a:r>
              <a:rPr lang="ko-KR" altLang="en-US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이예성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산업시스템공학과 </a:t>
            </a:r>
            <a:r>
              <a:rPr lang="ko-KR" altLang="en-US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윤건식</a:t>
            </a:r>
            <a:endParaRPr lang="ko-KR" altLang="en-US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95F36-76AA-45D9-9A83-A974C4A50D08}"/>
              </a:ext>
            </a:extLst>
          </p:cNvPr>
          <p:cNvSpPr txBox="1"/>
          <p:nvPr/>
        </p:nvSpPr>
        <p:spPr>
          <a:xfrm>
            <a:off x="320040" y="381000"/>
            <a:ext cx="73761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늙은코끼리</a:t>
            </a:r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(6)</a:t>
            </a:r>
          </a:p>
          <a:p>
            <a:r>
              <a:rPr lang="en-US" altLang="ko-KR" sz="4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T-REX RUSH 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발표자료</a:t>
            </a:r>
          </a:p>
        </p:txBody>
      </p:sp>
    </p:spTree>
    <p:extLst>
      <p:ext uri="{BB962C8B-B14F-4D97-AF65-F5344CB8AC3E}">
        <p14:creationId xmlns:p14="http://schemas.microsoft.com/office/powerpoint/2010/main" val="167093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387096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사용 언어 및 개발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63882FB-3FF5-4CCA-B508-547DCB797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8D483-2C9D-434A-947A-C59092C031B3}"/>
              </a:ext>
            </a:extLst>
          </p:cNvPr>
          <p:cNvSpPr txBox="1"/>
          <p:nvPr/>
        </p:nvSpPr>
        <p:spPr>
          <a:xfrm>
            <a:off x="1264920" y="3512329"/>
            <a:ext cx="9875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Python 3.7.6</a:t>
            </a:r>
          </a:p>
          <a:p>
            <a:pPr algn="ctr" latinLnBrk="0"/>
            <a:r>
              <a:rPr lang="en-US" altLang="ko-KR" sz="30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Pygame</a:t>
            </a:r>
            <a:r>
              <a:rPr lang="en-US" altLang="ko-KR" sz="3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2.0.0</a:t>
            </a:r>
          </a:p>
          <a:p>
            <a:pPr algn="ctr" latinLnBrk="0"/>
            <a:r>
              <a:rPr lang="en-US" altLang="ko-KR" sz="3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Visual Studio Code</a:t>
            </a:r>
          </a:p>
          <a:p>
            <a:pPr algn="ctr" latinLnBrk="0"/>
            <a:r>
              <a:rPr lang="en-US" altLang="ko-KR" sz="3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Windows/Ubuntu 18.04</a:t>
            </a:r>
            <a:endParaRPr lang="ko-KR" altLang="ko-KR" sz="3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54C3F3-5DC5-4774-BA84-67C477E70015}"/>
              </a:ext>
            </a:extLst>
          </p:cNvPr>
          <p:cNvGrpSpPr/>
          <p:nvPr/>
        </p:nvGrpSpPr>
        <p:grpSpPr>
          <a:xfrm>
            <a:off x="604835" y="1778133"/>
            <a:ext cx="10982329" cy="1385348"/>
            <a:chOff x="489581" y="3097768"/>
            <a:chExt cx="10982329" cy="138534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FBC902D-B088-46B7-A062-951CD1719ABB}"/>
                </a:ext>
              </a:extLst>
            </p:cNvPr>
            <p:cNvGrpSpPr/>
            <p:nvPr/>
          </p:nvGrpSpPr>
          <p:grpSpPr>
            <a:xfrm>
              <a:off x="489581" y="3111722"/>
              <a:ext cx="10982329" cy="1317513"/>
              <a:chOff x="489581" y="3111722"/>
              <a:chExt cx="10982329" cy="1317513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9E9D95-EF6B-4BBB-B10B-324E583BB07E}"/>
                  </a:ext>
                </a:extLst>
              </p:cNvPr>
              <p:cNvSpPr/>
              <p:nvPr/>
            </p:nvSpPr>
            <p:spPr>
              <a:xfrm>
                <a:off x="489581" y="3111722"/>
                <a:ext cx="2979160" cy="1317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CE5547A-A18F-4E49-8C49-1B2194C9CFB6}"/>
                  </a:ext>
                </a:extLst>
              </p:cNvPr>
              <p:cNvSpPr/>
              <p:nvPr/>
            </p:nvSpPr>
            <p:spPr>
              <a:xfrm>
                <a:off x="3638244" y="3111722"/>
                <a:ext cx="2979160" cy="1317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F1E4140-8AAA-489E-B477-E65056460692}"/>
                  </a:ext>
                </a:extLst>
              </p:cNvPr>
              <p:cNvSpPr/>
              <p:nvPr/>
            </p:nvSpPr>
            <p:spPr>
              <a:xfrm>
                <a:off x="8492750" y="3111722"/>
                <a:ext cx="2979160" cy="1317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0731882-2A1A-454D-B209-A827293F07AB}"/>
                  </a:ext>
                </a:extLst>
              </p:cNvPr>
              <p:cNvSpPr/>
              <p:nvPr/>
            </p:nvSpPr>
            <p:spPr>
              <a:xfrm>
                <a:off x="6786907" y="3111722"/>
                <a:ext cx="1525089" cy="1317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793154BE-B25C-4C50-BCA3-1271DFBB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440" y="3470078"/>
              <a:ext cx="2458179" cy="7260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54C52E3-8D81-46E0-B4EF-46C7CD4E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334" y="3370472"/>
              <a:ext cx="800011" cy="800011"/>
            </a:xfrm>
            <a:prstGeom prst="rect">
              <a:avLst/>
            </a:prstGeom>
          </p:spPr>
        </p:pic>
        <p:pic>
          <p:nvPicPr>
            <p:cNvPr id="17" name="그림 16" descr="셔츠, 음식, 그리기, 방이(가) 표시된 사진&#10;&#10;자동 생성된 설명">
              <a:extLst>
                <a:ext uri="{FF2B5EF4-FFF2-40B4-BE49-F238E27FC236}">
                  <a16:creationId xmlns:a16="http://schemas.microsoft.com/office/drawing/2014/main" id="{D9417BDA-9F42-49D9-8E55-C1999CBFC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54" b="17562"/>
            <a:stretch/>
          </p:blipFill>
          <p:spPr>
            <a:xfrm>
              <a:off x="4119339" y="3338387"/>
              <a:ext cx="2113258" cy="8651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77D2ADD-EEE4-44B5-BD4C-04DBFF38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5343" y="3246322"/>
              <a:ext cx="1067920" cy="10679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5297E05-23FB-430C-9AC5-9AB1BD4B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164" y="3097768"/>
              <a:ext cx="1385348" cy="1385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46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387096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20B2482-A893-4F38-A0B9-084242392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738D6D-C45A-4E48-B0FB-085E0AA12588}"/>
              </a:ext>
            </a:extLst>
          </p:cNvPr>
          <p:cNvSpPr txBox="1"/>
          <p:nvPr/>
        </p:nvSpPr>
        <p:spPr>
          <a:xfrm>
            <a:off x="1158240" y="2535278"/>
            <a:ext cx="987552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김병권 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버전관리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그래픽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리소스 관리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UI,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사운드 추가</a:t>
            </a:r>
            <a:endParaRPr lang="en-US" altLang="ko-KR" sz="2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endParaRPr lang="en-US" altLang="ko-KR" sz="2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김기호 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사운드 리소스 관리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UI, </a:t>
            </a:r>
            <a:r>
              <a:rPr lang="ko-KR" altLang="en-US" sz="25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인디케이터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구현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사운드 추가</a:t>
            </a:r>
            <a:endParaRPr lang="en-US" altLang="ko-KR" sz="2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endParaRPr lang="en-US" altLang="ko-KR" sz="2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r>
              <a:rPr lang="ko-KR" altLang="en-US" sz="25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윤건식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오브젝트 추가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목숨 기능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랭킹 기능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모듈화</a:t>
            </a:r>
            <a:endParaRPr lang="en-US" altLang="ko-KR" sz="2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endParaRPr lang="en-US" altLang="ko-KR" sz="2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r>
              <a:rPr lang="ko-KR" altLang="en-US" sz="25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이예성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오브젝트 추가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목숨 기능</a:t>
            </a:r>
            <a:r>
              <a:rPr lang="en-US" altLang="ko-KR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랭킹 기능</a:t>
            </a:r>
            <a:endParaRPr lang="ko-KR" altLang="ko-KR" sz="2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2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387096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향후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8E1BD26-A793-4395-8631-078BD0044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8FF5A33-BF7A-4CFD-A40D-682C86CC1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23527"/>
              </p:ext>
            </p:extLst>
          </p:nvPr>
        </p:nvGraphicFramePr>
        <p:xfrm>
          <a:off x="1783079" y="1657125"/>
          <a:ext cx="8625841" cy="447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32263">
                  <a:extLst>
                    <a:ext uri="{9D8B030D-6E8A-4147-A177-3AD203B41FA5}">
                      <a16:colId xmlns:a16="http://schemas.microsoft.com/office/drawing/2014/main" val="150726857"/>
                    </a:ext>
                  </a:extLst>
                </a:gridCol>
                <a:gridCol w="1232263">
                  <a:extLst>
                    <a:ext uri="{9D8B030D-6E8A-4147-A177-3AD203B41FA5}">
                      <a16:colId xmlns:a16="http://schemas.microsoft.com/office/drawing/2014/main" val="2557274612"/>
                    </a:ext>
                  </a:extLst>
                </a:gridCol>
                <a:gridCol w="1232263">
                  <a:extLst>
                    <a:ext uri="{9D8B030D-6E8A-4147-A177-3AD203B41FA5}">
                      <a16:colId xmlns:a16="http://schemas.microsoft.com/office/drawing/2014/main" val="166207557"/>
                    </a:ext>
                  </a:extLst>
                </a:gridCol>
                <a:gridCol w="1232263">
                  <a:extLst>
                    <a:ext uri="{9D8B030D-6E8A-4147-A177-3AD203B41FA5}">
                      <a16:colId xmlns:a16="http://schemas.microsoft.com/office/drawing/2014/main" val="74943526"/>
                    </a:ext>
                  </a:extLst>
                </a:gridCol>
                <a:gridCol w="1232263">
                  <a:extLst>
                    <a:ext uri="{9D8B030D-6E8A-4147-A177-3AD203B41FA5}">
                      <a16:colId xmlns:a16="http://schemas.microsoft.com/office/drawing/2014/main" val="4293986374"/>
                    </a:ext>
                  </a:extLst>
                </a:gridCol>
                <a:gridCol w="1232263">
                  <a:extLst>
                    <a:ext uri="{9D8B030D-6E8A-4147-A177-3AD203B41FA5}">
                      <a16:colId xmlns:a16="http://schemas.microsoft.com/office/drawing/2014/main" val="2522549397"/>
                    </a:ext>
                  </a:extLst>
                </a:gridCol>
                <a:gridCol w="1232263">
                  <a:extLst>
                    <a:ext uri="{9D8B030D-6E8A-4147-A177-3AD203B41FA5}">
                      <a16:colId xmlns:a16="http://schemas.microsoft.com/office/drawing/2014/main" val="356567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6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모듈화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사운드 추가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목숨 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8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랭킹 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메인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9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마우스 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아이템 추가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1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장애물 추가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6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개선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614885"/>
                  </a:ext>
                </a:extLst>
              </a:tr>
              <a:tr h="35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인디케이터</a:t>
                      </a:r>
                      <a:r>
                        <a:rPr lang="ko-KR" altLang="en-US" sz="10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3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버그 테스트 및 최종 보완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6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06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387096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최종 목표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18C894A-2B3D-4E4E-96F1-DB03A40D4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DF80CF-98CB-40E8-A8A0-A0E81700F8B4}"/>
              </a:ext>
            </a:extLst>
          </p:cNvPr>
          <p:cNvSpPr txBox="1"/>
          <p:nvPr/>
        </p:nvSpPr>
        <p:spPr>
          <a:xfrm>
            <a:off x="1158240" y="2665244"/>
            <a:ext cx="9875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 latinLnBrk="0">
              <a:buAutoNum type="arabicPeriod"/>
            </a:pP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게임의 재미를 향상 시킬 수 있는 다양한 기능들을 추가하고 완성도를 향상한다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marL="457200" indent="-457200" algn="ctr" latinLnBrk="0">
              <a:buAutoNum type="arabicPeriod"/>
            </a:pP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2. GitHub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의 적극적 활용을 통해 팀원들의 협업능력과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Git 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이해도를 향상한다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3. 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기능을 추가하는 과정에서 오픈소스를 활용하여 오픈소스 소프트웨어 프로젝트에 대한 팀원들의 이해도를 향상한다</a:t>
            </a:r>
            <a:endParaRPr lang="ko-KR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01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387096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오픈소스 소개 및 라이선스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AC4A59D-3C81-4DCA-9D8E-3C009D20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B73D25-118F-461D-B5A4-50471C566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50" y="1705181"/>
            <a:ext cx="6449699" cy="16097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B9E9F4-3053-45A4-BC08-3FBB57C69D01}"/>
              </a:ext>
            </a:extLst>
          </p:cNvPr>
          <p:cNvSpPr txBox="1"/>
          <p:nvPr/>
        </p:nvSpPr>
        <p:spPr>
          <a:xfrm>
            <a:off x="1158240" y="3655186"/>
            <a:ext cx="987552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&lt;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오픈소스 소개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&gt;</a:t>
            </a:r>
          </a:p>
          <a:p>
            <a:pPr algn="ctr"/>
            <a:endParaRPr lang="en-US" altLang="ko-KR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/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팀에서 활용할 오픈소스는 </a:t>
            </a:r>
            <a:r>
              <a:rPr lang="en-US" altLang="ko-KR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‘T-Rex Rush’ 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/>
            <a:r>
              <a:rPr lang="en-US" altLang="ko-KR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Python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언어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en-US" altLang="ko-KR" sz="15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Pygame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라이브러리로 구현된 게임입니다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/>
            <a:endParaRPr lang="en-US" altLang="ko-KR" sz="1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/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게임실행 코드를 담은 </a:t>
            </a:r>
            <a:r>
              <a:rPr lang="en-US" altLang="ko-KR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Main.py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와 그래픽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/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오디오 리소스가 담긴 </a:t>
            </a:r>
            <a:r>
              <a:rPr lang="en-US" altLang="ko-KR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Sprite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폴더로 구성되어 있습니다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/>
            <a:endParaRPr lang="en-US" altLang="ko-KR" sz="16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&lt;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오픈소스 라이선스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&gt;</a:t>
            </a:r>
          </a:p>
          <a:p>
            <a:pPr algn="ctr"/>
            <a:endParaRPr lang="en-US" altLang="ko-KR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MIT License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이므로 결과물에 원 저작권자와 그 내용을 명시해야 합니다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  <a:endParaRPr lang="ko-KR" altLang="en-US" sz="1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추가하고자 하는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해상도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12D4-F984-49C8-8837-DD2D5722142C}"/>
              </a:ext>
            </a:extLst>
          </p:cNvPr>
          <p:cNvSpPr txBox="1"/>
          <p:nvPr/>
        </p:nvSpPr>
        <p:spPr>
          <a:xfrm>
            <a:off x="1007896" y="5480744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600x150px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고정 해상도를 제공하는 기존과는 달리 </a:t>
            </a:r>
            <a:r>
              <a:rPr lang="ko-KR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이를 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600x200px</a:t>
            </a:r>
            <a:r>
              <a:rPr lang="ko-KR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의 최소 해상도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를 갖도록</a:t>
            </a:r>
            <a:r>
              <a:rPr lang="ko-KR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변경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하고</a:t>
            </a:r>
            <a:r>
              <a:rPr lang="ko-KR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창 크기를 자유롭게 변형할 수 있도록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할 것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  <a:endParaRPr lang="ko-KR" altLang="ko-KR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E9A8AA-02FC-477D-B8F5-ACD7A6BB152A}"/>
              </a:ext>
            </a:extLst>
          </p:cNvPr>
          <p:cNvGrpSpPr/>
          <p:nvPr/>
        </p:nvGrpSpPr>
        <p:grpSpPr>
          <a:xfrm>
            <a:off x="1744496" y="1317292"/>
            <a:ext cx="8138160" cy="3724320"/>
            <a:chOff x="853440" y="1411113"/>
            <a:chExt cx="8138160" cy="37243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9F2082-A15E-4762-8F4D-6F7A956D734D}"/>
                </a:ext>
              </a:extLst>
            </p:cNvPr>
            <p:cNvSpPr/>
            <p:nvPr/>
          </p:nvSpPr>
          <p:spPr>
            <a:xfrm>
              <a:off x="883920" y="1783868"/>
              <a:ext cx="8107680" cy="3351564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BBE6C7-4603-46AB-8F6D-191F4E4BB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4" t="26953" r="17185" b="16490"/>
            <a:stretch/>
          </p:blipFill>
          <p:spPr>
            <a:xfrm>
              <a:off x="853440" y="1411113"/>
              <a:ext cx="7711440" cy="3723191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78F17D-A18D-4017-BBCB-90AEB3E65FC1}"/>
                </a:ext>
              </a:extLst>
            </p:cNvPr>
            <p:cNvCxnSpPr/>
            <p:nvPr/>
          </p:nvCxnSpPr>
          <p:spPr>
            <a:xfrm>
              <a:off x="8031480" y="4434840"/>
              <a:ext cx="960120" cy="7005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2E68B4-09F7-4E70-9F1A-9EACC7EA1E4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" y="4434840"/>
              <a:ext cx="0" cy="7005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2DC10C2-D41F-4988-8F8E-AE5B0405B2EC}"/>
                </a:ext>
              </a:extLst>
            </p:cNvPr>
            <p:cNvCxnSpPr>
              <a:cxnSpLocks/>
            </p:cNvCxnSpPr>
            <p:nvPr/>
          </p:nvCxnSpPr>
          <p:spPr>
            <a:xfrm>
              <a:off x="8016240" y="1783868"/>
              <a:ext cx="9753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67DD27-B3FD-48F0-A975-F904F5558EFC}"/>
                </a:ext>
              </a:extLst>
            </p:cNvPr>
            <p:cNvSpPr txBox="1"/>
            <p:nvPr/>
          </p:nvSpPr>
          <p:spPr>
            <a:xfrm>
              <a:off x="4038600" y="4493988"/>
              <a:ext cx="83820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600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126EE3-3389-4391-9EFE-10BFBE7170A0}"/>
                </a:ext>
              </a:extLst>
            </p:cNvPr>
            <p:cNvSpPr txBox="1"/>
            <p:nvPr/>
          </p:nvSpPr>
          <p:spPr>
            <a:xfrm rot="5400000">
              <a:off x="7764780" y="2996572"/>
              <a:ext cx="83820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200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3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추가하고자 하는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모듈화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12D4-F984-49C8-8837-DD2D5722142C}"/>
              </a:ext>
            </a:extLst>
          </p:cNvPr>
          <p:cNvSpPr txBox="1"/>
          <p:nvPr/>
        </p:nvSpPr>
        <p:spPr>
          <a:xfrm>
            <a:off x="875816" y="5520704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코드가 한 개의 파일로 </a:t>
            </a:r>
            <a:r>
              <a:rPr lang="ko-KR" altLang="en-US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이루어져있는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기존과 달리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기능 추가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관리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유지보수 등의 용이성을 위해 클래스 별로 파일을 만들어 모듈화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할 예정입니다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  <a:endParaRPr lang="ko-KR" altLang="ko-KR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8D002-0B50-4EC5-A158-5486078F8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" t="20575" r="23875" b="14890"/>
          <a:stretch/>
        </p:blipFill>
        <p:spPr>
          <a:xfrm>
            <a:off x="2628900" y="1557308"/>
            <a:ext cx="6934200" cy="3526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368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추가하고자 하는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사운드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12D4-F984-49C8-8837-DD2D5722142C}"/>
              </a:ext>
            </a:extLst>
          </p:cNvPr>
          <p:cNvSpPr txBox="1"/>
          <p:nvPr/>
        </p:nvSpPr>
        <p:spPr>
          <a:xfrm>
            <a:off x="1158240" y="5373469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간단한 비프음으로 구성된 현재의 사운드 효과에서 벗어나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기본적인 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BGM,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아이템 획득 및 사용 사운드를 구현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할 것입니다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CB766-D69C-4660-A80D-CC8A40770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t="14354" r="40125" b="31111"/>
          <a:stretch/>
        </p:blipFill>
        <p:spPr>
          <a:xfrm>
            <a:off x="3164205" y="1705181"/>
            <a:ext cx="5863590" cy="30780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2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추가하고자 하는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랭킹 기능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17771A-8BED-4FA3-9A3C-D0654FC57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4" y="597994"/>
            <a:ext cx="10209832" cy="5743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12D4-F984-49C8-8837-DD2D5722142C}"/>
              </a:ext>
            </a:extLst>
          </p:cNvPr>
          <p:cNvSpPr txBox="1"/>
          <p:nvPr/>
        </p:nvSpPr>
        <p:spPr>
          <a:xfrm>
            <a:off x="1158240" y="5520704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게임이 켜진 동안의 최고 스코어 만을 제공하는 기존과 다르게 로컬에 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DB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를 구성하여 사용자의 점수를 저장하고 볼 수 있도록 합니다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SQLITE3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라이브러리를 이용하여 구현합니다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  <a:endParaRPr lang="ko-KR" altLang="ko-KR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99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656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추가하고자 하는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메인 메뉴 및 마우스 클릭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1C36B8-2620-4DAD-B8FA-0CEC6D24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105551"/>
            <a:ext cx="11703352" cy="6583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12D4-F984-49C8-8837-DD2D5722142C}"/>
              </a:ext>
            </a:extLst>
          </p:cNvPr>
          <p:cNvSpPr txBox="1"/>
          <p:nvPr/>
        </p:nvSpPr>
        <p:spPr>
          <a:xfrm>
            <a:off x="1158240" y="5373469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곧바로 스페이스바를 입력하면 게임으로 진입하는 기존과 달리 </a:t>
            </a:r>
            <a:r>
              <a:rPr lang="ko-KR" altLang="en-US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메인메뉴를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구현합니다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또한 사용의 용이성을 위해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마우스 인터페이스를 구현합니다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71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656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추가하고자 하는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목숨기능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인디케이터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12D4-F984-49C8-8837-DD2D5722142C}"/>
              </a:ext>
            </a:extLst>
          </p:cNvPr>
          <p:cNvSpPr txBox="1"/>
          <p:nvPr/>
        </p:nvSpPr>
        <p:spPr>
          <a:xfrm>
            <a:off x="875816" y="5520704"/>
            <a:ext cx="9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ko-KR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08F43-A31C-41A2-8305-655E1F6CD32C}"/>
              </a:ext>
            </a:extLst>
          </p:cNvPr>
          <p:cNvSpPr txBox="1"/>
          <p:nvPr/>
        </p:nvSpPr>
        <p:spPr>
          <a:xfrm>
            <a:off x="754380" y="5266788"/>
            <a:ext cx="106832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장애물과 부딪히는 순간 게임이 종료되는 기존과는 다르게 </a:t>
            </a:r>
            <a:r>
              <a:rPr lang="ko-KR" altLang="en-US" sz="1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여러 개의 목숨을 가지고 플레이 할 수 있도록</a:t>
            </a:r>
            <a:r>
              <a:rPr lang="ko-KR" altLang="en-US" sz="1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합니다</a:t>
            </a:r>
            <a:r>
              <a:rPr lang="en-US" altLang="ko-KR" sz="1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 latinLnBrk="0"/>
            <a:r>
              <a:rPr lang="ko-KR" altLang="en-US" sz="1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또한 목숨의 개수를 보여주는 </a:t>
            </a:r>
            <a:r>
              <a:rPr lang="ko-KR" altLang="en-US" sz="1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목숨 </a:t>
            </a:r>
            <a:r>
              <a:rPr lang="ko-KR" altLang="en-US" sz="17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인디케이터</a:t>
            </a:r>
            <a:r>
              <a:rPr lang="en-US" altLang="ko-KR" sz="1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현재 스테이지를 보여주는 </a:t>
            </a:r>
            <a:r>
              <a:rPr lang="ko-KR" altLang="en-US" sz="1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스테이지 </a:t>
            </a:r>
            <a:r>
              <a:rPr lang="ko-KR" altLang="en-US" sz="17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인디케이터를</a:t>
            </a:r>
            <a:r>
              <a:rPr lang="ko-KR" altLang="en-US" sz="1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화면 상에 추가합니다 </a:t>
            </a:r>
            <a:endParaRPr lang="ko-KR" altLang="ko-KR" sz="1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07CB1-1F36-4A9B-BAD0-A912A09B2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9" b="4171"/>
          <a:stretch/>
        </p:blipFill>
        <p:spPr>
          <a:xfrm>
            <a:off x="1272782" y="2041590"/>
            <a:ext cx="9646436" cy="261536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D3F41E-504A-4DEF-B95C-C9CFEB7E0521}"/>
              </a:ext>
            </a:extLst>
          </p:cNvPr>
          <p:cNvSpPr/>
          <p:nvPr/>
        </p:nvSpPr>
        <p:spPr>
          <a:xfrm>
            <a:off x="7559042" y="2048675"/>
            <a:ext cx="1082038" cy="4805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6E61686-B00C-4C11-BFF8-4F0AE6BE1563}"/>
              </a:ext>
            </a:extLst>
          </p:cNvPr>
          <p:cNvSpPr/>
          <p:nvPr/>
        </p:nvSpPr>
        <p:spPr>
          <a:xfrm>
            <a:off x="2321562" y="2107198"/>
            <a:ext cx="1249678" cy="4805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7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E0E26-2329-4A00-AD17-B45967B43474}"/>
              </a:ext>
            </a:extLst>
          </p:cNvPr>
          <p:cNvSpPr txBox="1"/>
          <p:nvPr/>
        </p:nvSpPr>
        <p:spPr>
          <a:xfrm>
            <a:off x="2621280" y="10555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오픈소스 소개 및 라이선스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추가하고자 하는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 언어 및 개발 환경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역할분담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향후 계획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656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추가하고자 하는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아이템과 새로운 장애물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112D4-F984-49C8-8837-DD2D5722142C}"/>
              </a:ext>
            </a:extLst>
          </p:cNvPr>
          <p:cNvSpPr txBox="1"/>
          <p:nvPr/>
        </p:nvSpPr>
        <p:spPr>
          <a:xfrm>
            <a:off x="1158240" y="5105205"/>
            <a:ext cx="98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목숨을 추가해주는 아이템과 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3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초간 무적으로 플레이 할 수 있는 아이템을 추가할 것입니다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또한 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Cactus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클래스를 변경하여 다양한 높이의 선인장을 구현하고 돌 클래스를 추가하여 새로운 장애물을 구현할 것입니다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  <a:endParaRPr lang="ko-KR" altLang="ko-KR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0AAA5-F975-4EC1-97EC-CBB1013C3D25}"/>
              </a:ext>
            </a:extLst>
          </p:cNvPr>
          <p:cNvSpPr/>
          <p:nvPr/>
        </p:nvSpPr>
        <p:spPr>
          <a:xfrm>
            <a:off x="2080260" y="1791221"/>
            <a:ext cx="8031480" cy="292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02E89D0-AF85-4047-81D3-1AC8EBE0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25" y="2495476"/>
            <a:ext cx="4613350" cy="15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2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788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KoPubWorld바탕체 Bold</vt:lpstr>
      <vt:lpstr>KoPubWorld바탕체 Light</vt:lpstr>
      <vt:lpstr>KoPubWorld돋움체 Bold</vt:lpstr>
      <vt:lpstr>맑은 고딕</vt:lpstr>
      <vt:lpstr>KoPubWorld돋움체 Light</vt:lpstr>
      <vt:lpstr>KoPubWorld바탕체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kimbk</dc:creator>
  <cp:lastModifiedBy> </cp:lastModifiedBy>
  <cp:revision>17</cp:revision>
  <dcterms:created xsi:type="dcterms:W3CDTF">2020-11-08T17:58:11Z</dcterms:created>
  <dcterms:modified xsi:type="dcterms:W3CDTF">2020-11-09T03:59:27Z</dcterms:modified>
</cp:coreProperties>
</file>