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5" r:id="rId4"/>
    <p:sldId id="286" r:id="rId5"/>
    <p:sldId id="291" r:id="rId6"/>
    <p:sldId id="297" r:id="rId7"/>
    <p:sldId id="283" r:id="rId8"/>
    <p:sldId id="296" r:id="rId9"/>
    <p:sldId id="284" r:id="rId10"/>
    <p:sldId id="294" r:id="rId11"/>
    <p:sldId id="299" r:id="rId12"/>
    <p:sldId id="295" r:id="rId13"/>
    <p:sldId id="282" r:id="rId14"/>
    <p:sldId id="290" r:id="rId15"/>
    <p:sldId id="288" r:id="rId16"/>
    <p:sldId id="293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CFCFCF"/>
    <a:srgbClr val="6092CE"/>
    <a:srgbClr val="FD6363"/>
    <a:srgbClr val="000000"/>
    <a:srgbClr val="363636"/>
    <a:srgbClr val="808080"/>
    <a:srgbClr val="A5A5A5"/>
    <a:srgbClr val="F3872D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29" autoAdjust="0"/>
    <p:restoredTop sz="94660"/>
  </p:normalViewPr>
  <p:slideViewPr>
    <p:cSldViewPr snapToGrid="0">
      <p:cViewPr>
        <p:scale>
          <a:sx n="50" d="100"/>
          <a:sy n="50" d="100"/>
        </p:scale>
        <p:origin x="-346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5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0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3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6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9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9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9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7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EE0FB-B019-4106-860D-9F85216B4195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1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2967334"/>
            <a:ext cx="5588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OSSP 7</a:t>
            </a:r>
            <a:r>
              <a:rPr lang="ko-KR" altLang="en-US" sz="5400" b="1" dirty="0">
                <a:solidFill>
                  <a:schemeClr val="bg1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조 제안서</a:t>
            </a:r>
            <a:endParaRPr lang="en-US" altLang="ko-KR" sz="5400" b="1" dirty="0">
              <a:solidFill>
                <a:schemeClr val="bg1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00918" y="452437"/>
            <a:ext cx="6660913" cy="595312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34523" y="2659557"/>
            <a:ext cx="4107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레트로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 게임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“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팩맨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”,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팀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7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조의 프로젝트를 소개합니다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endParaRPr lang="en-US" altLang="ko-KR" sz="1250" b="1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23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8822B8-2CF5-481B-9834-09842855E2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46" y="2411030"/>
            <a:ext cx="4446013" cy="38616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9127AF-4D52-4D74-BF61-90F68EAA4FB1}"/>
              </a:ext>
            </a:extLst>
          </p:cNvPr>
          <p:cNvSpPr txBox="1"/>
          <p:nvPr/>
        </p:nvSpPr>
        <p:spPr>
          <a:xfrm>
            <a:off x="10976116" y="241259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A5A5A5"/>
                </a:solidFill>
                <a:latin typeface="+mn-ea"/>
                <a:cs typeface="KoPubWorld돋움체 Bold" panose="00000800000000000000" pitchFamily="2" charset="-127"/>
              </a:rPr>
              <a:t>03</a:t>
            </a:r>
            <a:endParaRPr lang="ko-KR" altLang="en-US" sz="3600" b="1" dirty="0">
              <a:solidFill>
                <a:srgbClr val="A5A5A5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0E77CC-4C48-4CD6-998F-6AD826623C47}"/>
              </a:ext>
            </a:extLst>
          </p:cNvPr>
          <p:cNvSpPr txBox="1"/>
          <p:nvPr/>
        </p:nvSpPr>
        <p:spPr>
          <a:xfrm>
            <a:off x="9185755" y="861086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개선사항 및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기대효과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E762A6-BDBD-4D77-B196-B8BE7C2213F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10989" y="1045752"/>
            <a:ext cx="8674766" cy="26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FE562B-913C-4049-BDFD-2FF3DED056EE}"/>
              </a:ext>
            </a:extLst>
          </p:cNvPr>
          <p:cNvSpPr/>
          <p:nvPr/>
        </p:nvSpPr>
        <p:spPr>
          <a:xfrm>
            <a:off x="1060783" y="2510116"/>
            <a:ext cx="3789123" cy="3182471"/>
          </a:xfrm>
          <a:custGeom>
            <a:avLst/>
            <a:gdLst>
              <a:gd name="connsiteX0" fmla="*/ 0 w 3789123"/>
              <a:gd name="connsiteY0" fmla="*/ 0 h 3182471"/>
              <a:gd name="connsiteX1" fmla="*/ 631521 w 3789123"/>
              <a:gd name="connsiteY1" fmla="*/ 0 h 3182471"/>
              <a:gd name="connsiteX2" fmla="*/ 1187259 w 3789123"/>
              <a:gd name="connsiteY2" fmla="*/ 0 h 3182471"/>
              <a:gd name="connsiteX3" fmla="*/ 1894562 w 3789123"/>
              <a:gd name="connsiteY3" fmla="*/ 0 h 3182471"/>
              <a:gd name="connsiteX4" fmla="*/ 2601864 w 3789123"/>
              <a:gd name="connsiteY4" fmla="*/ 0 h 3182471"/>
              <a:gd name="connsiteX5" fmla="*/ 3157602 w 3789123"/>
              <a:gd name="connsiteY5" fmla="*/ 0 h 3182471"/>
              <a:gd name="connsiteX6" fmla="*/ 3789123 w 3789123"/>
              <a:gd name="connsiteY6" fmla="*/ 0 h 3182471"/>
              <a:gd name="connsiteX7" fmla="*/ 3789123 w 3789123"/>
              <a:gd name="connsiteY7" fmla="*/ 668319 h 3182471"/>
              <a:gd name="connsiteX8" fmla="*/ 3789123 w 3789123"/>
              <a:gd name="connsiteY8" fmla="*/ 1241164 h 3182471"/>
              <a:gd name="connsiteX9" fmla="*/ 3789123 w 3789123"/>
              <a:gd name="connsiteY9" fmla="*/ 1909483 h 3182471"/>
              <a:gd name="connsiteX10" fmla="*/ 3789123 w 3789123"/>
              <a:gd name="connsiteY10" fmla="*/ 2545977 h 3182471"/>
              <a:gd name="connsiteX11" fmla="*/ 3789123 w 3789123"/>
              <a:gd name="connsiteY11" fmla="*/ 3182471 h 3182471"/>
              <a:gd name="connsiteX12" fmla="*/ 3233385 w 3789123"/>
              <a:gd name="connsiteY12" fmla="*/ 3182471 h 3182471"/>
              <a:gd name="connsiteX13" fmla="*/ 2715538 w 3789123"/>
              <a:gd name="connsiteY13" fmla="*/ 3182471 h 3182471"/>
              <a:gd name="connsiteX14" fmla="*/ 2046126 w 3789123"/>
              <a:gd name="connsiteY14" fmla="*/ 3182471 h 3182471"/>
              <a:gd name="connsiteX15" fmla="*/ 1528280 w 3789123"/>
              <a:gd name="connsiteY15" fmla="*/ 3182471 h 3182471"/>
              <a:gd name="connsiteX16" fmla="*/ 820977 w 3789123"/>
              <a:gd name="connsiteY16" fmla="*/ 3182471 h 3182471"/>
              <a:gd name="connsiteX17" fmla="*/ 0 w 3789123"/>
              <a:gd name="connsiteY17" fmla="*/ 3182471 h 3182471"/>
              <a:gd name="connsiteX18" fmla="*/ 0 w 3789123"/>
              <a:gd name="connsiteY18" fmla="*/ 2545977 h 3182471"/>
              <a:gd name="connsiteX19" fmla="*/ 0 w 3789123"/>
              <a:gd name="connsiteY19" fmla="*/ 1909483 h 3182471"/>
              <a:gd name="connsiteX20" fmla="*/ 0 w 3789123"/>
              <a:gd name="connsiteY20" fmla="*/ 1336638 h 3182471"/>
              <a:gd name="connsiteX21" fmla="*/ 0 w 3789123"/>
              <a:gd name="connsiteY21" fmla="*/ 700144 h 3182471"/>
              <a:gd name="connsiteX22" fmla="*/ 0 w 3789123"/>
              <a:gd name="connsiteY22" fmla="*/ 0 h 318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89123" h="3182471" extrusionOk="0">
                <a:moveTo>
                  <a:pt x="0" y="0"/>
                </a:moveTo>
                <a:cubicBezTo>
                  <a:pt x="235106" y="-8671"/>
                  <a:pt x="440696" y="2028"/>
                  <a:pt x="631521" y="0"/>
                </a:cubicBezTo>
                <a:cubicBezTo>
                  <a:pt x="822346" y="-2028"/>
                  <a:pt x="994690" y="-15318"/>
                  <a:pt x="1187259" y="0"/>
                </a:cubicBezTo>
                <a:cubicBezTo>
                  <a:pt x="1379828" y="15318"/>
                  <a:pt x="1613950" y="34150"/>
                  <a:pt x="1894562" y="0"/>
                </a:cubicBezTo>
                <a:cubicBezTo>
                  <a:pt x="2175174" y="-34150"/>
                  <a:pt x="2453394" y="25773"/>
                  <a:pt x="2601864" y="0"/>
                </a:cubicBezTo>
                <a:cubicBezTo>
                  <a:pt x="2750334" y="-25773"/>
                  <a:pt x="2992562" y="-6410"/>
                  <a:pt x="3157602" y="0"/>
                </a:cubicBezTo>
                <a:cubicBezTo>
                  <a:pt x="3322642" y="6410"/>
                  <a:pt x="3561516" y="-9276"/>
                  <a:pt x="3789123" y="0"/>
                </a:cubicBezTo>
                <a:cubicBezTo>
                  <a:pt x="3814232" y="134663"/>
                  <a:pt x="3796150" y="412311"/>
                  <a:pt x="3789123" y="668319"/>
                </a:cubicBezTo>
                <a:cubicBezTo>
                  <a:pt x="3782096" y="924327"/>
                  <a:pt x="3781923" y="1104184"/>
                  <a:pt x="3789123" y="1241164"/>
                </a:cubicBezTo>
                <a:cubicBezTo>
                  <a:pt x="3796323" y="1378145"/>
                  <a:pt x="3805700" y="1642078"/>
                  <a:pt x="3789123" y="1909483"/>
                </a:cubicBezTo>
                <a:cubicBezTo>
                  <a:pt x="3772546" y="2176888"/>
                  <a:pt x="3794226" y="2406920"/>
                  <a:pt x="3789123" y="2545977"/>
                </a:cubicBezTo>
                <a:cubicBezTo>
                  <a:pt x="3784020" y="2685034"/>
                  <a:pt x="3764965" y="2977395"/>
                  <a:pt x="3789123" y="3182471"/>
                </a:cubicBezTo>
                <a:cubicBezTo>
                  <a:pt x="3667829" y="3187578"/>
                  <a:pt x="3347382" y="3176241"/>
                  <a:pt x="3233385" y="3182471"/>
                </a:cubicBezTo>
                <a:cubicBezTo>
                  <a:pt x="3119388" y="3188701"/>
                  <a:pt x="2859218" y="3162484"/>
                  <a:pt x="2715538" y="3182471"/>
                </a:cubicBezTo>
                <a:cubicBezTo>
                  <a:pt x="2571858" y="3202458"/>
                  <a:pt x="2198701" y="3157503"/>
                  <a:pt x="2046126" y="3182471"/>
                </a:cubicBezTo>
                <a:cubicBezTo>
                  <a:pt x="1893551" y="3207439"/>
                  <a:pt x="1760801" y="3192467"/>
                  <a:pt x="1528280" y="3182471"/>
                </a:cubicBezTo>
                <a:cubicBezTo>
                  <a:pt x="1295759" y="3172475"/>
                  <a:pt x="1016681" y="3172503"/>
                  <a:pt x="820977" y="3182471"/>
                </a:cubicBezTo>
                <a:cubicBezTo>
                  <a:pt x="625273" y="3192439"/>
                  <a:pt x="403015" y="3145903"/>
                  <a:pt x="0" y="3182471"/>
                </a:cubicBezTo>
                <a:cubicBezTo>
                  <a:pt x="2972" y="2953003"/>
                  <a:pt x="-9622" y="2690591"/>
                  <a:pt x="0" y="2545977"/>
                </a:cubicBezTo>
                <a:cubicBezTo>
                  <a:pt x="9622" y="2401363"/>
                  <a:pt x="22212" y="2048972"/>
                  <a:pt x="0" y="1909483"/>
                </a:cubicBezTo>
                <a:cubicBezTo>
                  <a:pt x="-22212" y="1769994"/>
                  <a:pt x="-18281" y="1498490"/>
                  <a:pt x="0" y="1336638"/>
                </a:cubicBezTo>
                <a:cubicBezTo>
                  <a:pt x="18281" y="1174786"/>
                  <a:pt x="17670" y="875129"/>
                  <a:pt x="0" y="700144"/>
                </a:cubicBezTo>
                <a:cubicBezTo>
                  <a:pt x="-17670" y="525159"/>
                  <a:pt x="2176" y="268581"/>
                  <a:pt x="0" y="0"/>
                </a:cubicBezTo>
                <a:close/>
              </a:path>
            </a:pathLst>
          </a:custGeom>
          <a:noFill/>
          <a:ln w="76200">
            <a:solidFill>
              <a:srgbClr val="CFCFCF"/>
            </a:solidFill>
            <a:extLst>
              <a:ext uri="{C807C97D-BFC1-408E-A445-0C87EB9F89A2}">
                <ask:lineSketchStyleProps xmlns:ask="http://schemas.microsoft.com/office/drawing/2018/sketchyshapes" sd="9900864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64754-F55F-4F61-8599-CA7E7FB7D335}"/>
              </a:ext>
            </a:extLst>
          </p:cNvPr>
          <p:cNvSpPr txBox="1"/>
          <p:nvPr/>
        </p:nvSpPr>
        <p:spPr>
          <a:xfrm>
            <a:off x="1060783" y="1959379"/>
            <a:ext cx="267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개선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추가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5D7AC-F4E1-49B5-A042-5B5A130B0F9D}"/>
              </a:ext>
            </a:extLst>
          </p:cNvPr>
          <p:cNvSpPr txBox="1"/>
          <p:nvPr/>
        </p:nvSpPr>
        <p:spPr>
          <a:xfrm>
            <a:off x="1290918" y="2615039"/>
            <a:ext cx="3397624" cy="273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방향키 조작 시 방법 개선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맵 추가 </a:t>
            </a:r>
            <a:r>
              <a:rPr lang="en-US" altLang="ko-KR" b="1" dirty="0"/>
              <a:t>( EASY / HARD 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게임의 기회 추가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b="1" dirty="0"/>
              <a:t>ESC </a:t>
            </a:r>
            <a:r>
              <a:rPr lang="ko-KR" altLang="en-US" b="1" dirty="0"/>
              <a:t>기능 추가</a:t>
            </a:r>
            <a:endParaRPr lang="en-US" altLang="ko-KR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2C5E58-D9EB-49E4-8BAC-BFC1C7944884}"/>
              </a:ext>
            </a:extLst>
          </p:cNvPr>
          <p:cNvSpPr/>
          <p:nvPr/>
        </p:nvSpPr>
        <p:spPr>
          <a:xfrm>
            <a:off x="6559158" y="2510116"/>
            <a:ext cx="3789123" cy="3182471"/>
          </a:xfrm>
          <a:custGeom>
            <a:avLst/>
            <a:gdLst>
              <a:gd name="connsiteX0" fmla="*/ 0 w 3789123"/>
              <a:gd name="connsiteY0" fmla="*/ 0 h 3182471"/>
              <a:gd name="connsiteX1" fmla="*/ 631521 w 3789123"/>
              <a:gd name="connsiteY1" fmla="*/ 0 h 3182471"/>
              <a:gd name="connsiteX2" fmla="*/ 1187259 w 3789123"/>
              <a:gd name="connsiteY2" fmla="*/ 0 h 3182471"/>
              <a:gd name="connsiteX3" fmla="*/ 1894562 w 3789123"/>
              <a:gd name="connsiteY3" fmla="*/ 0 h 3182471"/>
              <a:gd name="connsiteX4" fmla="*/ 2601864 w 3789123"/>
              <a:gd name="connsiteY4" fmla="*/ 0 h 3182471"/>
              <a:gd name="connsiteX5" fmla="*/ 3157602 w 3789123"/>
              <a:gd name="connsiteY5" fmla="*/ 0 h 3182471"/>
              <a:gd name="connsiteX6" fmla="*/ 3789123 w 3789123"/>
              <a:gd name="connsiteY6" fmla="*/ 0 h 3182471"/>
              <a:gd name="connsiteX7" fmla="*/ 3789123 w 3789123"/>
              <a:gd name="connsiteY7" fmla="*/ 668319 h 3182471"/>
              <a:gd name="connsiteX8" fmla="*/ 3789123 w 3789123"/>
              <a:gd name="connsiteY8" fmla="*/ 1241164 h 3182471"/>
              <a:gd name="connsiteX9" fmla="*/ 3789123 w 3789123"/>
              <a:gd name="connsiteY9" fmla="*/ 1909483 h 3182471"/>
              <a:gd name="connsiteX10" fmla="*/ 3789123 w 3789123"/>
              <a:gd name="connsiteY10" fmla="*/ 2545977 h 3182471"/>
              <a:gd name="connsiteX11" fmla="*/ 3789123 w 3789123"/>
              <a:gd name="connsiteY11" fmla="*/ 3182471 h 3182471"/>
              <a:gd name="connsiteX12" fmla="*/ 3233385 w 3789123"/>
              <a:gd name="connsiteY12" fmla="*/ 3182471 h 3182471"/>
              <a:gd name="connsiteX13" fmla="*/ 2715538 w 3789123"/>
              <a:gd name="connsiteY13" fmla="*/ 3182471 h 3182471"/>
              <a:gd name="connsiteX14" fmla="*/ 2046126 w 3789123"/>
              <a:gd name="connsiteY14" fmla="*/ 3182471 h 3182471"/>
              <a:gd name="connsiteX15" fmla="*/ 1528280 w 3789123"/>
              <a:gd name="connsiteY15" fmla="*/ 3182471 h 3182471"/>
              <a:gd name="connsiteX16" fmla="*/ 820977 w 3789123"/>
              <a:gd name="connsiteY16" fmla="*/ 3182471 h 3182471"/>
              <a:gd name="connsiteX17" fmla="*/ 0 w 3789123"/>
              <a:gd name="connsiteY17" fmla="*/ 3182471 h 3182471"/>
              <a:gd name="connsiteX18" fmla="*/ 0 w 3789123"/>
              <a:gd name="connsiteY18" fmla="*/ 2545977 h 3182471"/>
              <a:gd name="connsiteX19" fmla="*/ 0 w 3789123"/>
              <a:gd name="connsiteY19" fmla="*/ 1909483 h 3182471"/>
              <a:gd name="connsiteX20" fmla="*/ 0 w 3789123"/>
              <a:gd name="connsiteY20" fmla="*/ 1336638 h 3182471"/>
              <a:gd name="connsiteX21" fmla="*/ 0 w 3789123"/>
              <a:gd name="connsiteY21" fmla="*/ 700144 h 3182471"/>
              <a:gd name="connsiteX22" fmla="*/ 0 w 3789123"/>
              <a:gd name="connsiteY22" fmla="*/ 0 h 318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89123" h="3182471" extrusionOk="0">
                <a:moveTo>
                  <a:pt x="0" y="0"/>
                </a:moveTo>
                <a:cubicBezTo>
                  <a:pt x="235106" y="-8671"/>
                  <a:pt x="440696" y="2028"/>
                  <a:pt x="631521" y="0"/>
                </a:cubicBezTo>
                <a:cubicBezTo>
                  <a:pt x="822346" y="-2028"/>
                  <a:pt x="994690" y="-15318"/>
                  <a:pt x="1187259" y="0"/>
                </a:cubicBezTo>
                <a:cubicBezTo>
                  <a:pt x="1379828" y="15318"/>
                  <a:pt x="1613950" y="34150"/>
                  <a:pt x="1894562" y="0"/>
                </a:cubicBezTo>
                <a:cubicBezTo>
                  <a:pt x="2175174" y="-34150"/>
                  <a:pt x="2453394" y="25773"/>
                  <a:pt x="2601864" y="0"/>
                </a:cubicBezTo>
                <a:cubicBezTo>
                  <a:pt x="2750334" y="-25773"/>
                  <a:pt x="2992562" y="-6410"/>
                  <a:pt x="3157602" y="0"/>
                </a:cubicBezTo>
                <a:cubicBezTo>
                  <a:pt x="3322642" y="6410"/>
                  <a:pt x="3561516" y="-9276"/>
                  <a:pt x="3789123" y="0"/>
                </a:cubicBezTo>
                <a:cubicBezTo>
                  <a:pt x="3814232" y="134663"/>
                  <a:pt x="3796150" y="412311"/>
                  <a:pt x="3789123" y="668319"/>
                </a:cubicBezTo>
                <a:cubicBezTo>
                  <a:pt x="3782096" y="924327"/>
                  <a:pt x="3781923" y="1104184"/>
                  <a:pt x="3789123" y="1241164"/>
                </a:cubicBezTo>
                <a:cubicBezTo>
                  <a:pt x="3796323" y="1378145"/>
                  <a:pt x="3805700" y="1642078"/>
                  <a:pt x="3789123" y="1909483"/>
                </a:cubicBezTo>
                <a:cubicBezTo>
                  <a:pt x="3772546" y="2176888"/>
                  <a:pt x="3794226" y="2406920"/>
                  <a:pt x="3789123" y="2545977"/>
                </a:cubicBezTo>
                <a:cubicBezTo>
                  <a:pt x="3784020" y="2685034"/>
                  <a:pt x="3764965" y="2977395"/>
                  <a:pt x="3789123" y="3182471"/>
                </a:cubicBezTo>
                <a:cubicBezTo>
                  <a:pt x="3667829" y="3187578"/>
                  <a:pt x="3347382" y="3176241"/>
                  <a:pt x="3233385" y="3182471"/>
                </a:cubicBezTo>
                <a:cubicBezTo>
                  <a:pt x="3119388" y="3188701"/>
                  <a:pt x="2859218" y="3162484"/>
                  <a:pt x="2715538" y="3182471"/>
                </a:cubicBezTo>
                <a:cubicBezTo>
                  <a:pt x="2571858" y="3202458"/>
                  <a:pt x="2198701" y="3157503"/>
                  <a:pt x="2046126" y="3182471"/>
                </a:cubicBezTo>
                <a:cubicBezTo>
                  <a:pt x="1893551" y="3207439"/>
                  <a:pt x="1760801" y="3192467"/>
                  <a:pt x="1528280" y="3182471"/>
                </a:cubicBezTo>
                <a:cubicBezTo>
                  <a:pt x="1295759" y="3172475"/>
                  <a:pt x="1016681" y="3172503"/>
                  <a:pt x="820977" y="3182471"/>
                </a:cubicBezTo>
                <a:cubicBezTo>
                  <a:pt x="625273" y="3192439"/>
                  <a:pt x="403015" y="3145903"/>
                  <a:pt x="0" y="3182471"/>
                </a:cubicBezTo>
                <a:cubicBezTo>
                  <a:pt x="2972" y="2953003"/>
                  <a:pt x="-9622" y="2690591"/>
                  <a:pt x="0" y="2545977"/>
                </a:cubicBezTo>
                <a:cubicBezTo>
                  <a:pt x="9622" y="2401363"/>
                  <a:pt x="22212" y="2048972"/>
                  <a:pt x="0" y="1909483"/>
                </a:cubicBezTo>
                <a:cubicBezTo>
                  <a:pt x="-22212" y="1769994"/>
                  <a:pt x="-18281" y="1498490"/>
                  <a:pt x="0" y="1336638"/>
                </a:cubicBezTo>
                <a:cubicBezTo>
                  <a:pt x="18281" y="1174786"/>
                  <a:pt x="17670" y="875129"/>
                  <a:pt x="0" y="700144"/>
                </a:cubicBezTo>
                <a:cubicBezTo>
                  <a:pt x="-17670" y="525159"/>
                  <a:pt x="2176" y="268581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900864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C3F6B-C6DD-4D67-B264-C7B3387991F6}"/>
              </a:ext>
            </a:extLst>
          </p:cNvPr>
          <p:cNvSpPr txBox="1"/>
          <p:nvPr/>
        </p:nvSpPr>
        <p:spPr>
          <a:xfrm>
            <a:off x="6559158" y="1959379"/>
            <a:ext cx="267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기대효과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DEA88-6D94-4F4D-8EC2-64DAE48BFBEE}"/>
              </a:ext>
            </a:extLst>
          </p:cNvPr>
          <p:cNvSpPr txBox="1"/>
          <p:nvPr/>
        </p:nvSpPr>
        <p:spPr>
          <a:xfrm>
            <a:off x="6754907" y="2822789"/>
            <a:ext cx="339762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키 조작 개선을 통해 게임 플레이 시 편리성 향상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두가지 버전 운영으로 </a:t>
            </a:r>
            <a:r>
              <a:rPr lang="en-US" altLang="ko-KR" b="1" dirty="0"/>
              <a:t>User</a:t>
            </a:r>
            <a:r>
              <a:rPr lang="ko-KR" altLang="en-US" b="1" dirty="0"/>
              <a:t>에게 선택권 부여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User</a:t>
            </a:r>
            <a:r>
              <a:rPr lang="ko-KR" altLang="en-US" b="1" dirty="0"/>
              <a:t>에게 게임 중도 </a:t>
            </a:r>
            <a:r>
              <a:rPr lang="ko-KR" altLang="en-US" b="1" dirty="0" err="1"/>
              <a:t>포기권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  <a:r>
              <a:rPr lang="ko-KR" altLang="en-US" b="1" dirty="0"/>
              <a:t>쉴 시간 부여</a:t>
            </a:r>
            <a:endParaRPr lang="en-US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91E5C5-8A95-410B-86A5-B15AF0BC7C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95" y="3727994"/>
            <a:ext cx="744505" cy="7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0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8822B8-2CF5-481B-9834-09842855E2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46" y="2411030"/>
            <a:ext cx="4446013" cy="38616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9127AF-4D52-4D74-BF61-90F68EAA4FB1}"/>
              </a:ext>
            </a:extLst>
          </p:cNvPr>
          <p:cNvSpPr txBox="1"/>
          <p:nvPr/>
        </p:nvSpPr>
        <p:spPr>
          <a:xfrm>
            <a:off x="10976116" y="241259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A5A5A5"/>
                </a:solidFill>
                <a:latin typeface="+mn-ea"/>
                <a:cs typeface="KoPubWorld돋움체 Bold" panose="00000800000000000000" pitchFamily="2" charset="-127"/>
              </a:rPr>
              <a:t>03</a:t>
            </a:r>
            <a:endParaRPr lang="ko-KR" altLang="en-US" sz="3600" b="1" dirty="0">
              <a:solidFill>
                <a:srgbClr val="A5A5A5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0E77CC-4C48-4CD6-998F-6AD826623C47}"/>
              </a:ext>
            </a:extLst>
          </p:cNvPr>
          <p:cNvSpPr txBox="1"/>
          <p:nvPr/>
        </p:nvSpPr>
        <p:spPr>
          <a:xfrm>
            <a:off x="9185755" y="861086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개선사항 및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기대효과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E762A6-BDBD-4D77-B196-B8BE7C2213F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10989" y="1045752"/>
            <a:ext cx="8674766" cy="26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FE562B-913C-4049-BDFD-2FF3DED056EE}"/>
              </a:ext>
            </a:extLst>
          </p:cNvPr>
          <p:cNvSpPr/>
          <p:nvPr/>
        </p:nvSpPr>
        <p:spPr>
          <a:xfrm>
            <a:off x="1060783" y="2510116"/>
            <a:ext cx="3789123" cy="3182471"/>
          </a:xfrm>
          <a:custGeom>
            <a:avLst/>
            <a:gdLst>
              <a:gd name="connsiteX0" fmla="*/ 0 w 3789123"/>
              <a:gd name="connsiteY0" fmla="*/ 0 h 3182471"/>
              <a:gd name="connsiteX1" fmla="*/ 631521 w 3789123"/>
              <a:gd name="connsiteY1" fmla="*/ 0 h 3182471"/>
              <a:gd name="connsiteX2" fmla="*/ 1187259 w 3789123"/>
              <a:gd name="connsiteY2" fmla="*/ 0 h 3182471"/>
              <a:gd name="connsiteX3" fmla="*/ 1894562 w 3789123"/>
              <a:gd name="connsiteY3" fmla="*/ 0 h 3182471"/>
              <a:gd name="connsiteX4" fmla="*/ 2601864 w 3789123"/>
              <a:gd name="connsiteY4" fmla="*/ 0 h 3182471"/>
              <a:gd name="connsiteX5" fmla="*/ 3157602 w 3789123"/>
              <a:gd name="connsiteY5" fmla="*/ 0 h 3182471"/>
              <a:gd name="connsiteX6" fmla="*/ 3789123 w 3789123"/>
              <a:gd name="connsiteY6" fmla="*/ 0 h 3182471"/>
              <a:gd name="connsiteX7" fmla="*/ 3789123 w 3789123"/>
              <a:gd name="connsiteY7" fmla="*/ 668319 h 3182471"/>
              <a:gd name="connsiteX8" fmla="*/ 3789123 w 3789123"/>
              <a:gd name="connsiteY8" fmla="*/ 1241164 h 3182471"/>
              <a:gd name="connsiteX9" fmla="*/ 3789123 w 3789123"/>
              <a:gd name="connsiteY9" fmla="*/ 1909483 h 3182471"/>
              <a:gd name="connsiteX10" fmla="*/ 3789123 w 3789123"/>
              <a:gd name="connsiteY10" fmla="*/ 2545977 h 3182471"/>
              <a:gd name="connsiteX11" fmla="*/ 3789123 w 3789123"/>
              <a:gd name="connsiteY11" fmla="*/ 3182471 h 3182471"/>
              <a:gd name="connsiteX12" fmla="*/ 3233385 w 3789123"/>
              <a:gd name="connsiteY12" fmla="*/ 3182471 h 3182471"/>
              <a:gd name="connsiteX13" fmla="*/ 2715538 w 3789123"/>
              <a:gd name="connsiteY13" fmla="*/ 3182471 h 3182471"/>
              <a:gd name="connsiteX14" fmla="*/ 2046126 w 3789123"/>
              <a:gd name="connsiteY14" fmla="*/ 3182471 h 3182471"/>
              <a:gd name="connsiteX15" fmla="*/ 1528280 w 3789123"/>
              <a:gd name="connsiteY15" fmla="*/ 3182471 h 3182471"/>
              <a:gd name="connsiteX16" fmla="*/ 820977 w 3789123"/>
              <a:gd name="connsiteY16" fmla="*/ 3182471 h 3182471"/>
              <a:gd name="connsiteX17" fmla="*/ 0 w 3789123"/>
              <a:gd name="connsiteY17" fmla="*/ 3182471 h 3182471"/>
              <a:gd name="connsiteX18" fmla="*/ 0 w 3789123"/>
              <a:gd name="connsiteY18" fmla="*/ 2545977 h 3182471"/>
              <a:gd name="connsiteX19" fmla="*/ 0 w 3789123"/>
              <a:gd name="connsiteY19" fmla="*/ 1909483 h 3182471"/>
              <a:gd name="connsiteX20" fmla="*/ 0 w 3789123"/>
              <a:gd name="connsiteY20" fmla="*/ 1336638 h 3182471"/>
              <a:gd name="connsiteX21" fmla="*/ 0 w 3789123"/>
              <a:gd name="connsiteY21" fmla="*/ 700144 h 3182471"/>
              <a:gd name="connsiteX22" fmla="*/ 0 w 3789123"/>
              <a:gd name="connsiteY22" fmla="*/ 0 h 318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89123" h="3182471" extrusionOk="0">
                <a:moveTo>
                  <a:pt x="0" y="0"/>
                </a:moveTo>
                <a:cubicBezTo>
                  <a:pt x="235106" y="-8671"/>
                  <a:pt x="440696" y="2028"/>
                  <a:pt x="631521" y="0"/>
                </a:cubicBezTo>
                <a:cubicBezTo>
                  <a:pt x="822346" y="-2028"/>
                  <a:pt x="994690" y="-15318"/>
                  <a:pt x="1187259" y="0"/>
                </a:cubicBezTo>
                <a:cubicBezTo>
                  <a:pt x="1379828" y="15318"/>
                  <a:pt x="1613950" y="34150"/>
                  <a:pt x="1894562" y="0"/>
                </a:cubicBezTo>
                <a:cubicBezTo>
                  <a:pt x="2175174" y="-34150"/>
                  <a:pt x="2453394" y="25773"/>
                  <a:pt x="2601864" y="0"/>
                </a:cubicBezTo>
                <a:cubicBezTo>
                  <a:pt x="2750334" y="-25773"/>
                  <a:pt x="2992562" y="-6410"/>
                  <a:pt x="3157602" y="0"/>
                </a:cubicBezTo>
                <a:cubicBezTo>
                  <a:pt x="3322642" y="6410"/>
                  <a:pt x="3561516" y="-9276"/>
                  <a:pt x="3789123" y="0"/>
                </a:cubicBezTo>
                <a:cubicBezTo>
                  <a:pt x="3814232" y="134663"/>
                  <a:pt x="3796150" y="412311"/>
                  <a:pt x="3789123" y="668319"/>
                </a:cubicBezTo>
                <a:cubicBezTo>
                  <a:pt x="3782096" y="924327"/>
                  <a:pt x="3781923" y="1104184"/>
                  <a:pt x="3789123" y="1241164"/>
                </a:cubicBezTo>
                <a:cubicBezTo>
                  <a:pt x="3796323" y="1378145"/>
                  <a:pt x="3805700" y="1642078"/>
                  <a:pt x="3789123" y="1909483"/>
                </a:cubicBezTo>
                <a:cubicBezTo>
                  <a:pt x="3772546" y="2176888"/>
                  <a:pt x="3794226" y="2406920"/>
                  <a:pt x="3789123" y="2545977"/>
                </a:cubicBezTo>
                <a:cubicBezTo>
                  <a:pt x="3784020" y="2685034"/>
                  <a:pt x="3764965" y="2977395"/>
                  <a:pt x="3789123" y="3182471"/>
                </a:cubicBezTo>
                <a:cubicBezTo>
                  <a:pt x="3667829" y="3187578"/>
                  <a:pt x="3347382" y="3176241"/>
                  <a:pt x="3233385" y="3182471"/>
                </a:cubicBezTo>
                <a:cubicBezTo>
                  <a:pt x="3119388" y="3188701"/>
                  <a:pt x="2859218" y="3162484"/>
                  <a:pt x="2715538" y="3182471"/>
                </a:cubicBezTo>
                <a:cubicBezTo>
                  <a:pt x="2571858" y="3202458"/>
                  <a:pt x="2198701" y="3157503"/>
                  <a:pt x="2046126" y="3182471"/>
                </a:cubicBezTo>
                <a:cubicBezTo>
                  <a:pt x="1893551" y="3207439"/>
                  <a:pt x="1760801" y="3192467"/>
                  <a:pt x="1528280" y="3182471"/>
                </a:cubicBezTo>
                <a:cubicBezTo>
                  <a:pt x="1295759" y="3172475"/>
                  <a:pt x="1016681" y="3172503"/>
                  <a:pt x="820977" y="3182471"/>
                </a:cubicBezTo>
                <a:cubicBezTo>
                  <a:pt x="625273" y="3192439"/>
                  <a:pt x="403015" y="3145903"/>
                  <a:pt x="0" y="3182471"/>
                </a:cubicBezTo>
                <a:cubicBezTo>
                  <a:pt x="2972" y="2953003"/>
                  <a:pt x="-9622" y="2690591"/>
                  <a:pt x="0" y="2545977"/>
                </a:cubicBezTo>
                <a:cubicBezTo>
                  <a:pt x="9622" y="2401363"/>
                  <a:pt x="22212" y="2048972"/>
                  <a:pt x="0" y="1909483"/>
                </a:cubicBezTo>
                <a:cubicBezTo>
                  <a:pt x="-22212" y="1769994"/>
                  <a:pt x="-18281" y="1498490"/>
                  <a:pt x="0" y="1336638"/>
                </a:cubicBezTo>
                <a:cubicBezTo>
                  <a:pt x="18281" y="1174786"/>
                  <a:pt x="17670" y="875129"/>
                  <a:pt x="0" y="700144"/>
                </a:cubicBezTo>
                <a:cubicBezTo>
                  <a:pt x="-17670" y="525159"/>
                  <a:pt x="2176" y="268581"/>
                  <a:pt x="0" y="0"/>
                </a:cubicBezTo>
                <a:close/>
              </a:path>
            </a:pathLst>
          </a:custGeom>
          <a:noFill/>
          <a:ln w="76200">
            <a:solidFill>
              <a:srgbClr val="CFCFCF"/>
            </a:solidFill>
            <a:extLst>
              <a:ext uri="{C807C97D-BFC1-408E-A445-0C87EB9F89A2}">
                <ask:lineSketchStyleProps xmlns:ask="http://schemas.microsoft.com/office/drawing/2018/sketchyshapes" sd="9900864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64754-F55F-4F61-8599-CA7E7FB7D335}"/>
              </a:ext>
            </a:extLst>
          </p:cNvPr>
          <p:cNvSpPr txBox="1"/>
          <p:nvPr/>
        </p:nvSpPr>
        <p:spPr>
          <a:xfrm>
            <a:off x="1060783" y="1959379"/>
            <a:ext cx="267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개선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추가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5D7AC-F4E1-49B5-A042-5B5A130B0F9D}"/>
              </a:ext>
            </a:extLst>
          </p:cNvPr>
          <p:cNvSpPr txBox="1"/>
          <p:nvPr/>
        </p:nvSpPr>
        <p:spPr>
          <a:xfrm>
            <a:off x="1290918" y="2615039"/>
            <a:ext cx="3397624" cy="273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방향키 조작 시 방법 개선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맵 추가 </a:t>
            </a:r>
            <a:r>
              <a:rPr lang="en-US" altLang="ko-KR" b="1" dirty="0"/>
              <a:t>( EASY / HARD 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게임의 기회 추가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b="1" dirty="0"/>
              <a:t>ESC </a:t>
            </a:r>
            <a:r>
              <a:rPr lang="ko-KR" altLang="en-US" b="1" dirty="0"/>
              <a:t>기능 추가</a:t>
            </a:r>
            <a:endParaRPr lang="en-US" altLang="ko-KR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2C5E58-D9EB-49E4-8BAC-BFC1C7944884}"/>
              </a:ext>
            </a:extLst>
          </p:cNvPr>
          <p:cNvSpPr/>
          <p:nvPr/>
        </p:nvSpPr>
        <p:spPr>
          <a:xfrm>
            <a:off x="6559158" y="2510116"/>
            <a:ext cx="3789123" cy="3182471"/>
          </a:xfrm>
          <a:custGeom>
            <a:avLst/>
            <a:gdLst>
              <a:gd name="connsiteX0" fmla="*/ 0 w 3789123"/>
              <a:gd name="connsiteY0" fmla="*/ 0 h 3182471"/>
              <a:gd name="connsiteX1" fmla="*/ 631521 w 3789123"/>
              <a:gd name="connsiteY1" fmla="*/ 0 h 3182471"/>
              <a:gd name="connsiteX2" fmla="*/ 1187259 w 3789123"/>
              <a:gd name="connsiteY2" fmla="*/ 0 h 3182471"/>
              <a:gd name="connsiteX3" fmla="*/ 1894562 w 3789123"/>
              <a:gd name="connsiteY3" fmla="*/ 0 h 3182471"/>
              <a:gd name="connsiteX4" fmla="*/ 2601864 w 3789123"/>
              <a:gd name="connsiteY4" fmla="*/ 0 h 3182471"/>
              <a:gd name="connsiteX5" fmla="*/ 3157602 w 3789123"/>
              <a:gd name="connsiteY5" fmla="*/ 0 h 3182471"/>
              <a:gd name="connsiteX6" fmla="*/ 3789123 w 3789123"/>
              <a:gd name="connsiteY6" fmla="*/ 0 h 3182471"/>
              <a:gd name="connsiteX7" fmla="*/ 3789123 w 3789123"/>
              <a:gd name="connsiteY7" fmla="*/ 668319 h 3182471"/>
              <a:gd name="connsiteX8" fmla="*/ 3789123 w 3789123"/>
              <a:gd name="connsiteY8" fmla="*/ 1241164 h 3182471"/>
              <a:gd name="connsiteX9" fmla="*/ 3789123 w 3789123"/>
              <a:gd name="connsiteY9" fmla="*/ 1909483 h 3182471"/>
              <a:gd name="connsiteX10" fmla="*/ 3789123 w 3789123"/>
              <a:gd name="connsiteY10" fmla="*/ 2545977 h 3182471"/>
              <a:gd name="connsiteX11" fmla="*/ 3789123 w 3789123"/>
              <a:gd name="connsiteY11" fmla="*/ 3182471 h 3182471"/>
              <a:gd name="connsiteX12" fmla="*/ 3233385 w 3789123"/>
              <a:gd name="connsiteY12" fmla="*/ 3182471 h 3182471"/>
              <a:gd name="connsiteX13" fmla="*/ 2715538 w 3789123"/>
              <a:gd name="connsiteY13" fmla="*/ 3182471 h 3182471"/>
              <a:gd name="connsiteX14" fmla="*/ 2046126 w 3789123"/>
              <a:gd name="connsiteY14" fmla="*/ 3182471 h 3182471"/>
              <a:gd name="connsiteX15" fmla="*/ 1528280 w 3789123"/>
              <a:gd name="connsiteY15" fmla="*/ 3182471 h 3182471"/>
              <a:gd name="connsiteX16" fmla="*/ 820977 w 3789123"/>
              <a:gd name="connsiteY16" fmla="*/ 3182471 h 3182471"/>
              <a:gd name="connsiteX17" fmla="*/ 0 w 3789123"/>
              <a:gd name="connsiteY17" fmla="*/ 3182471 h 3182471"/>
              <a:gd name="connsiteX18" fmla="*/ 0 w 3789123"/>
              <a:gd name="connsiteY18" fmla="*/ 2545977 h 3182471"/>
              <a:gd name="connsiteX19" fmla="*/ 0 w 3789123"/>
              <a:gd name="connsiteY19" fmla="*/ 1909483 h 3182471"/>
              <a:gd name="connsiteX20" fmla="*/ 0 w 3789123"/>
              <a:gd name="connsiteY20" fmla="*/ 1336638 h 3182471"/>
              <a:gd name="connsiteX21" fmla="*/ 0 w 3789123"/>
              <a:gd name="connsiteY21" fmla="*/ 700144 h 3182471"/>
              <a:gd name="connsiteX22" fmla="*/ 0 w 3789123"/>
              <a:gd name="connsiteY22" fmla="*/ 0 h 318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89123" h="3182471" extrusionOk="0">
                <a:moveTo>
                  <a:pt x="0" y="0"/>
                </a:moveTo>
                <a:cubicBezTo>
                  <a:pt x="235106" y="-8671"/>
                  <a:pt x="440696" y="2028"/>
                  <a:pt x="631521" y="0"/>
                </a:cubicBezTo>
                <a:cubicBezTo>
                  <a:pt x="822346" y="-2028"/>
                  <a:pt x="994690" y="-15318"/>
                  <a:pt x="1187259" y="0"/>
                </a:cubicBezTo>
                <a:cubicBezTo>
                  <a:pt x="1379828" y="15318"/>
                  <a:pt x="1613950" y="34150"/>
                  <a:pt x="1894562" y="0"/>
                </a:cubicBezTo>
                <a:cubicBezTo>
                  <a:pt x="2175174" y="-34150"/>
                  <a:pt x="2453394" y="25773"/>
                  <a:pt x="2601864" y="0"/>
                </a:cubicBezTo>
                <a:cubicBezTo>
                  <a:pt x="2750334" y="-25773"/>
                  <a:pt x="2992562" y="-6410"/>
                  <a:pt x="3157602" y="0"/>
                </a:cubicBezTo>
                <a:cubicBezTo>
                  <a:pt x="3322642" y="6410"/>
                  <a:pt x="3561516" y="-9276"/>
                  <a:pt x="3789123" y="0"/>
                </a:cubicBezTo>
                <a:cubicBezTo>
                  <a:pt x="3814232" y="134663"/>
                  <a:pt x="3796150" y="412311"/>
                  <a:pt x="3789123" y="668319"/>
                </a:cubicBezTo>
                <a:cubicBezTo>
                  <a:pt x="3782096" y="924327"/>
                  <a:pt x="3781923" y="1104184"/>
                  <a:pt x="3789123" y="1241164"/>
                </a:cubicBezTo>
                <a:cubicBezTo>
                  <a:pt x="3796323" y="1378145"/>
                  <a:pt x="3805700" y="1642078"/>
                  <a:pt x="3789123" y="1909483"/>
                </a:cubicBezTo>
                <a:cubicBezTo>
                  <a:pt x="3772546" y="2176888"/>
                  <a:pt x="3794226" y="2406920"/>
                  <a:pt x="3789123" y="2545977"/>
                </a:cubicBezTo>
                <a:cubicBezTo>
                  <a:pt x="3784020" y="2685034"/>
                  <a:pt x="3764965" y="2977395"/>
                  <a:pt x="3789123" y="3182471"/>
                </a:cubicBezTo>
                <a:cubicBezTo>
                  <a:pt x="3667829" y="3187578"/>
                  <a:pt x="3347382" y="3176241"/>
                  <a:pt x="3233385" y="3182471"/>
                </a:cubicBezTo>
                <a:cubicBezTo>
                  <a:pt x="3119388" y="3188701"/>
                  <a:pt x="2859218" y="3162484"/>
                  <a:pt x="2715538" y="3182471"/>
                </a:cubicBezTo>
                <a:cubicBezTo>
                  <a:pt x="2571858" y="3202458"/>
                  <a:pt x="2198701" y="3157503"/>
                  <a:pt x="2046126" y="3182471"/>
                </a:cubicBezTo>
                <a:cubicBezTo>
                  <a:pt x="1893551" y="3207439"/>
                  <a:pt x="1760801" y="3192467"/>
                  <a:pt x="1528280" y="3182471"/>
                </a:cubicBezTo>
                <a:cubicBezTo>
                  <a:pt x="1295759" y="3172475"/>
                  <a:pt x="1016681" y="3172503"/>
                  <a:pt x="820977" y="3182471"/>
                </a:cubicBezTo>
                <a:cubicBezTo>
                  <a:pt x="625273" y="3192439"/>
                  <a:pt x="403015" y="3145903"/>
                  <a:pt x="0" y="3182471"/>
                </a:cubicBezTo>
                <a:cubicBezTo>
                  <a:pt x="2972" y="2953003"/>
                  <a:pt x="-9622" y="2690591"/>
                  <a:pt x="0" y="2545977"/>
                </a:cubicBezTo>
                <a:cubicBezTo>
                  <a:pt x="9622" y="2401363"/>
                  <a:pt x="22212" y="2048972"/>
                  <a:pt x="0" y="1909483"/>
                </a:cubicBezTo>
                <a:cubicBezTo>
                  <a:pt x="-22212" y="1769994"/>
                  <a:pt x="-18281" y="1498490"/>
                  <a:pt x="0" y="1336638"/>
                </a:cubicBezTo>
                <a:cubicBezTo>
                  <a:pt x="18281" y="1174786"/>
                  <a:pt x="17670" y="875129"/>
                  <a:pt x="0" y="700144"/>
                </a:cubicBezTo>
                <a:cubicBezTo>
                  <a:pt x="-17670" y="525159"/>
                  <a:pt x="2176" y="268581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900864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C3F6B-C6DD-4D67-B264-C7B3387991F6}"/>
              </a:ext>
            </a:extLst>
          </p:cNvPr>
          <p:cNvSpPr txBox="1"/>
          <p:nvPr/>
        </p:nvSpPr>
        <p:spPr>
          <a:xfrm>
            <a:off x="6559158" y="1959379"/>
            <a:ext cx="267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기대효과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DEA88-6D94-4F4D-8EC2-64DAE48BFBEE}"/>
              </a:ext>
            </a:extLst>
          </p:cNvPr>
          <p:cNvSpPr txBox="1"/>
          <p:nvPr/>
        </p:nvSpPr>
        <p:spPr>
          <a:xfrm>
            <a:off x="6754907" y="2822789"/>
            <a:ext cx="339762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키 조작 개선을 통해 게임 플레이 시 편리성 향상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두가지 버전 운영으로 </a:t>
            </a:r>
            <a:r>
              <a:rPr lang="en-US" altLang="ko-KR" b="1" dirty="0"/>
              <a:t>User</a:t>
            </a:r>
            <a:r>
              <a:rPr lang="ko-KR" altLang="en-US" b="1" dirty="0"/>
              <a:t>에게 선택권 부여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User</a:t>
            </a:r>
            <a:r>
              <a:rPr lang="ko-KR" altLang="en-US" b="1" dirty="0"/>
              <a:t>에게 게임 중도 </a:t>
            </a:r>
            <a:r>
              <a:rPr lang="ko-KR" altLang="en-US" b="1" dirty="0" err="1"/>
              <a:t>포기권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  <a:r>
              <a:rPr lang="ko-KR" altLang="en-US" b="1" dirty="0"/>
              <a:t>쉴 시간 부여</a:t>
            </a:r>
            <a:endParaRPr lang="en-US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91E5C5-8A95-410B-86A5-B15AF0BC7C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95" y="3727994"/>
            <a:ext cx="744505" cy="744505"/>
          </a:xfrm>
          <a:prstGeom prst="rect">
            <a:avLst/>
          </a:prstGeom>
        </p:spPr>
      </p:pic>
      <p:pic>
        <p:nvPicPr>
          <p:cNvPr id="20" name="그림 19" descr="회로이(가) 표시된 사진&#10;&#10;자동 생성된 설명">
            <a:extLst>
              <a:ext uri="{FF2B5EF4-FFF2-40B4-BE49-F238E27FC236}">
                <a16:creationId xmlns:a16="http://schemas.microsoft.com/office/drawing/2014/main" id="{106A28CD-C25A-4170-B1EF-338EDCB2B8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4" r="24274"/>
          <a:stretch/>
        </p:blipFill>
        <p:spPr>
          <a:xfrm>
            <a:off x="3495619" y="1516885"/>
            <a:ext cx="4338918" cy="48131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B438E26-4764-4827-9761-6656B5C2E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566" y="2185366"/>
            <a:ext cx="3112031" cy="250480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404A8D-2B3C-41F6-941A-2BEA62114DA3}"/>
              </a:ext>
            </a:extLst>
          </p:cNvPr>
          <p:cNvGrpSpPr/>
          <p:nvPr/>
        </p:nvGrpSpPr>
        <p:grpSpPr>
          <a:xfrm>
            <a:off x="3913581" y="2341834"/>
            <a:ext cx="4048356" cy="3908587"/>
            <a:chOff x="3982352" y="2386753"/>
            <a:chExt cx="4048356" cy="390858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71C9B6F-FB18-46AE-8A86-F537BEE70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2352" y="2386753"/>
              <a:ext cx="905985" cy="3610161"/>
            </a:xfrm>
            <a:prstGeom prst="line">
              <a:avLst/>
            </a:prstGeom>
            <a:ln w="57150">
              <a:solidFill>
                <a:srgbClr val="FDFD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9B709FD-CAF0-47F6-BFF5-A9B3A0626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8542" y="4726321"/>
              <a:ext cx="3342166" cy="1569019"/>
            </a:xfrm>
            <a:prstGeom prst="line">
              <a:avLst/>
            </a:prstGeom>
            <a:ln w="57150">
              <a:solidFill>
                <a:srgbClr val="FDFD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B525A9-989B-4942-B949-1410957DB3E2}"/>
              </a:ext>
            </a:extLst>
          </p:cNvPr>
          <p:cNvSpPr/>
          <p:nvPr/>
        </p:nvSpPr>
        <p:spPr>
          <a:xfrm>
            <a:off x="3913581" y="5951995"/>
            <a:ext cx="712213" cy="298426"/>
          </a:xfrm>
          <a:prstGeom prst="rect">
            <a:avLst/>
          </a:prstGeom>
          <a:noFill/>
          <a:ln w="5715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70A7E9A-4417-4E49-8A6A-B428F82253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46" y="2411030"/>
            <a:ext cx="4446013" cy="38616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9127AF-4D52-4D74-BF61-90F68EAA4FB1}"/>
              </a:ext>
            </a:extLst>
          </p:cNvPr>
          <p:cNvSpPr txBox="1"/>
          <p:nvPr/>
        </p:nvSpPr>
        <p:spPr>
          <a:xfrm>
            <a:off x="10976116" y="241259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A5A5A5"/>
                </a:solidFill>
                <a:latin typeface="+mn-ea"/>
                <a:cs typeface="KoPubWorld돋움체 Bold" panose="00000800000000000000" pitchFamily="2" charset="-127"/>
              </a:rPr>
              <a:t>03</a:t>
            </a:r>
            <a:endParaRPr lang="ko-KR" altLang="en-US" sz="3600" b="1" dirty="0">
              <a:solidFill>
                <a:srgbClr val="A5A5A5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0E77CC-4C48-4CD6-998F-6AD826623C47}"/>
              </a:ext>
            </a:extLst>
          </p:cNvPr>
          <p:cNvSpPr txBox="1"/>
          <p:nvPr/>
        </p:nvSpPr>
        <p:spPr>
          <a:xfrm>
            <a:off x="9185755" y="861086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개선사항 및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기대효과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E762A6-BDBD-4D77-B196-B8BE7C2213F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10989" y="1045752"/>
            <a:ext cx="8674766" cy="26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FE562B-913C-4049-BDFD-2FF3DED056EE}"/>
              </a:ext>
            </a:extLst>
          </p:cNvPr>
          <p:cNvSpPr/>
          <p:nvPr/>
        </p:nvSpPr>
        <p:spPr>
          <a:xfrm>
            <a:off x="1060783" y="2510116"/>
            <a:ext cx="3789123" cy="3182471"/>
          </a:xfrm>
          <a:custGeom>
            <a:avLst/>
            <a:gdLst>
              <a:gd name="connsiteX0" fmla="*/ 0 w 3789123"/>
              <a:gd name="connsiteY0" fmla="*/ 0 h 3182471"/>
              <a:gd name="connsiteX1" fmla="*/ 631521 w 3789123"/>
              <a:gd name="connsiteY1" fmla="*/ 0 h 3182471"/>
              <a:gd name="connsiteX2" fmla="*/ 1187259 w 3789123"/>
              <a:gd name="connsiteY2" fmla="*/ 0 h 3182471"/>
              <a:gd name="connsiteX3" fmla="*/ 1894562 w 3789123"/>
              <a:gd name="connsiteY3" fmla="*/ 0 h 3182471"/>
              <a:gd name="connsiteX4" fmla="*/ 2601864 w 3789123"/>
              <a:gd name="connsiteY4" fmla="*/ 0 h 3182471"/>
              <a:gd name="connsiteX5" fmla="*/ 3157602 w 3789123"/>
              <a:gd name="connsiteY5" fmla="*/ 0 h 3182471"/>
              <a:gd name="connsiteX6" fmla="*/ 3789123 w 3789123"/>
              <a:gd name="connsiteY6" fmla="*/ 0 h 3182471"/>
              <a:gd name="connsiteX7" fmla="*/ 3789123 w 3789123"/>
              <a:gd name="connsiteY7" fmla="*/ 668319 h 3182471"/>
              <a:gd name="connsiteX8" fmla="*/ 3789123 w 3789123"/>
              <a:gd name="connsiteY8" fmla="*/ 1241164 h 3182471"/>
              <a:gd name="connsiteX9" fmla="*/ 3789123 w 3789123"/>
              <a:gd name="connsiteY9" fmla="*/ 1909483 h 3182471"/>
              <a:gd name="connsiteX10" fmla="*/ 3789123 w 3789123"/>
              <a:gd name="connsiteY10" fmla="*/ 2545977 h 3182471"/>
              <a:gd name="connsiteX11" fmla="*/ 3789123 w 3789123"/>
              <a:gd name="connsiteY11" fmla="*/ 3182471 h 3182471"/>
              <a:gd name="connsiteX12" fmla="*/ 3233385 w 3789123"/>
              <a:gd name="connsiteY12" fmla="*/ 3182471 h 3182471"/>
              <a:gd name="connsiteX13" fmla="*/ 2715538 w 3789123"/>
              <a:gd name="connsiteY13" fmla="*/ 3182471 h 3182471"/>
              <a:gd name="connsiteX14" fmla="*/ 2046126 w 3789123"/>
              <a:gd name="connsiteY14" fmla="*/ 3182471 h 3182471"/>
              <a:gd name="connsiteX15" fmla="*/ 1528280 w 3789123"/>
              <a:gd name="connsiteY15" fmla="*/ 3182471 h 3182471"/>
              <a:gd name="connsiteX16" fmla="*/ 820977 w 3789123"/>
              <a:gd name="connsiteY16" fmla="*/ 3182471 h 3182471"/>
              <a:gd name="connsiteX17" fmla="*/ 0 w 3789123"/>
              <a:gd name="connsiteY17" fmla="*/ 3182471 h 3182471"/>
              <a:gd name="connsiteX18" fmla="*/ 0 w 3789123"/>
              <a:gd name="connsiteY18" fmla="*/ 2545977 h 3182471"/>
              <a:gd name="connsiteX19" fmla="*/ 0 w 3789123"/>
              <a:gd name="connsiteY19" fmla="*/ 1909483 h 3182471"/>
              <a:gd name="connsiteX20" fmla="*/ 0 w 3789123"/>
              <a:gd name="connsiteY20" fmla="*/ 1336638 h 3182471"/>
              <a:gd name="connsiteX21" fmla="*/ 0 w 3789123"/>
              <a:gd name="connsiteY21" fmla="*/ 700144 h 3182471"/>
              <a:gd name="connsiteX22" fmla="*/ 0 w 3789123"/>
              <a:gd name="connsiteY22" fmla="*/ 0 h 318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89123" h="3182471" extrusionOk="0">
                <a:moveTo>
                  <a:pt x="0" y="0"/>
                </a:moveTo>
                <a:cubicBezTo>
                  <a:pt x="235106" y="-8671"/>
                  <a:pt x="440696" y="2028"/>
                  <a:pt x="631521" y="0"/>
                </a:cubicBezTo>
                <a:cubicBezTo>
                  <a:pt x="822346" y="-2028"/>
                  <a:pt x="994690" y="-15318"/>
                  <a:pt x="1187259" y="0"/>
                </a:cubicBezTo>
                <a:cubicBezTo>
                  <a:pt x="1379828" y="15318"/>
                  <a:pt x="1613950" y="34150"/>
                  <a:pt x="1894562" y="0"/>
                </a:cubicBezTo>
                <a:cubicBezTo>
                  <a:pt x="2175174" y="-34150"/>
                  <a:pt x="2453394" y="25773"/>
                  <a:pt x="2601864" y="0"/>
                </a:cubicBezTo>
                <a:cubicBezTo>
                  <a:pt x="2750334" y="-25773"/>
                  <a:pt x="2992562" y="-6410"/>
                  <a:pt x="3157602" y="0"/>
                </a:cubicBezTo>
                <a:cubicBezTo>
                  <a:pt x="3322642" y="6410"/>
                  <a:pt x="3561516" y="-9276"/>
                  <a:pt x="3789123" y="0"/>
                </a:cubicBezTo>
                <a:cubicBezTo>
                  <a:pt x="3814232" y="134663"/>
                  <a:pt x="3796150" y="412311"/>
                  <a:pt x="3789123" y="668319"/>
                </a:cubicBezTo>
                <a:cubicBezTo>
                  <a:pt x="3782096" y="924327"/>
                  <a:pt x="3781923" y="1104184"/>
                  <a:pt x="3789123" y="1241164"/>
                </a:cubicBezTo>
                <a:cubicBezTo>
                  <a:pt x="3796323" y="1378145"/>
                  <a:pt x="3805700" y="1642078"/>
                  <a:pt x="3789123" y="1909483"/>
                </a:cubicBezTo>
                <a:cubicBezTo>
                  <a:pt x="3772546" y="2176888"/>
                  <a:pt x="3794226" y="2406920"/>
                  <a:pt x="3789123" y="2545977"/>
                </a:cubicBezTo>
                <a:cubicBezTo>
                  <a:pt x="3784020" y="2685034"/>
                  <a:pt x="3764965" y="2977395"/>
                  <a:pt x="3789123" y="3182471"/>
                </a:cubicBezTo>
                <a:cubicBezTo>
                  <a:pt x="3667829" y="3187578"/>
                  <a:pt x="3347382" y="3176241"/>
                  <a:pt x="3233385" y="3182471"/>
                </a:cubicBezTo>
                <a:cubicBezTo>
                  <a:pt x="3119388" y="3188701"/>
                  <a:pt x="2859218" y="3162484"/>
                  <a:pt x="2715538" y="3182471"/>
                </a:cubicBezTo>
                <a:cubicBezTo>
                  <a:pt x="2571858" y="3202458"/>
                  <a:pt x="2198701" y="3157503"/>
                  <a:pt x="2046126" y="3182471"/>
                </a:cubicBezTo>
                <a:cubicBezTo>
                  <a:pt x="1893551" y="3207439"/>
                  <a:pt x="1760801" y="3192467"/>
                  <a:pt x="1528280" y="3182471"/>
                </a:cubicBezTo>
                <a:cubicBezTo>
                  <a:pt x="1295759" y="3172475"/>
                  <a:pt x="1016681" y="3172503"/>
                  <a:pt x="820977" y="3182471"/>
                </a:cubicBezTo>
                <a:cubicBezTo>
                  <a:pt x="625273" y="3192439"/>
                  <a:pt x="403015" y="3145903"/>
                  <a:pt x="0" y="3182471"/>
                </a:cubicBezTo>
                <a:cubicBezTo>
                  <a:pt x="2972" y="2953003"/>
                  <a:pt x="-9622" y="2690591"/>
                  <a:pt x="0" y="2545977"/>
                </a:cubicBezTo>
                <a:cubicBezTo>
                  <a:pt x="9622" y="2401363"/>
                  <a:pt x="22212" y="2048972"/>
                  <a:pt x="0" y="1909483"/>
                </a:cubicBezTo>
                <a:cubicBezTo>
                  <a:pt x="-22212" y="1769994"/>
                  <a:pt x="-18281" y="1498490"/>
                  <a:pt x="0" y="1336638"/>
                </a:cubicBezTo>
                <a:cubicBezTo>
                  <a:pt x="18281" y="1174786"/>
                  <a:pt x="17670" y="875129"/>
                  <a:pt x="0" y="700144"/>
                </a:cubicBezTo>
                <a:cubicBezTo>
                  <a:pt x="-17670" y="525159"/>
                  <a:pt x="2176" y="268581"/>
                  <a:pt x="0" y="0"/>
                </a:cubicBezTo>
                <a:close/>
              </a:path>
            </a:pathLst>
          </a:custGeom>
          <a:noFill/>
          <a:ln w="76200">
            <a:solidFill>
              <a:srgbClr val="CFCFCF"/>
            </a:solidFill>
            <a:extLst>
              <a:ext uri="{C807C97D-BFC1-408E-A445-0C87EB9F89A2}">
                <ask:lineSketchStyleProps xmlns:ask="http://schemas.microsoft.com/office/drawing/2018/sketchyshapes" sd="9900864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64754-F55F-4F61-8599-CA7E7FB7D335}"/>
              </a:ext>
            </a:extLst>
          </p:cNvPr>
          <p:cNvSpPr txBox="1"/>
          <p:nvPr/>
        </p:nvSpPr>
        <p:spPr>
          <a:xfrm>
            <a:off x="1060783" y="1959379"/>
            <a:ext cx="267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개선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추가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5D7AC-F4E1-49B5-A042-5B5A130B0F9D}"/>
              </a:ext>
            </a:extLst>
          </p:cNvPr>
          <p:cNvSpPr txBox="1"/>
          <p:nvPr/>
        </p:nvSpPr>
        <p:spPr>
          <a:xfrm>
            <a:off x="1290918" y="2615039"/>
            <a:ext cx="3397624" cy="273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방향키 조작 시 방법 개선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맵 추가 </a:t>
            </a:r>
            <a:r>
              <a:rPr lang="en-US" altLang="ko-KR" b="1" dirty="0"/>
              <a:t>( EASY / HARD 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게임의 기회 추가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b="1" dirty="0"/>
              <a:t>ESC </a:t>
            </a:r>
            <a:r>
              <a:rPr lang="ko-KR" altLang="en-US" b="1" dirty="0"/>
              <a:t>기능 추가</a:t>
            </a:r>
            <a:endParaRPr lang="en-US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91E5C5-8A95-410B-86A5-B15AF0BC7C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95" y="3727994"/>
            <a:ext cx="744505" cy="744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3D77B3-3AD2-4A5F-893E-4740802D4814}"/>
              </a:ext>
            </a:extLst>
          </p:cNvPr>
          <p:cNvSpPr txBox="1"/>
          <p:nvPr/>
        </p:nvSpPr>
        <p:spPr>
          <a:xfrm>
            <a:off x="6355718" y="3446036"/>
            <a:ext cx="498043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사용자에게 더 다양한 선택권을 주고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게임 플레이에 대한 동기를 줄 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있도록 하여 즐거움과 편의성이 향상될 것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746779-C975-4720-8186-4FDE70BF11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526" y="3727994"/>
            <a:ext cx="744505" cy="744505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5C34BF0-A4F0-4C11-B795-D08A8D92DAFF}"/>
              </a:ext>
            </a:extLst>
          </p:cNvPr>
          <p:cNvGrpSpPr/>
          <p:nvPr/>
        </p:nvGrpSpPr>
        <p:grpSpPr>
          <a:xfrm>
            <a:off x="6559158" y="1959379"/>
            <a:ext cx="3789123" cy="3733208"/>
            <a:chOff x="6559158" y="1959379"/>
            <a:chExt cx="3789123" cy="373320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4ACB392-260E-45A4-993C-554D10F0B31B}"/>
                </a:ext>
              </a:extLst>
            </p:cNvPr>
            <p:cNvGrpSpPr/>
            <p:nvPr/>
          </p:nvGrpSpPr>
          <p:grpSpPr>
            <a:xfrm>
              <a:off x="6559158" y="1959379"/>
              <a:ext cx="3789123" cy="3733208"/>
              <a:chOff x="6559158" y="1959379"/>
              <a:chExt cx="3789123" cy="3733208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C2C5E58-D9EB-49E4-8BAC-BFC1C7944884}"/>
                  </a:ext>
                </a:extLst>
              </p:cNvPr>
              <p:cNvSpPr/>
              <p:nvPr/>
            </p:nvSpPr>
            <p:spPr>
              <a:xfrm>
                <a:off x="6559158" y="2510116"/>
                <a:ext cx="3789123" cy="3182471"/>
              </a:xfrm>
              <a:custGeom>
                <a:avLst/>
                <a:gdLst>
                  <a:gd name="connsiteX0" fmla="*/ 0 w 3789123"/>
                  <a:gd name="connsiteY0" fmla="*/ 0 h 3182471"/>
                  <a:gd name="connsiteX1" fmla="*/ 631521 w 3789123"/>
                  <a:gd name="connsiteY1" fmla="*/ 0 h 3182471"/>
                  <a:gd name="connsiteX2" fmla="*/ 1187259 w 3789123"/>
                  <a:gd name="connsiteY2" fmla="*/ 0 h 3182471"/>
                  <a:gd name="connsiteX3" fmla="*/ 1894562 w 3789123"/>
                  <a:gd name="connsiteY3" fmla="*/ 0 h 3182471"/>
                  <a:gd name="connsiteX4" fmla="*/ 2601864 w 3789123"/>
                  <a:gd name="connsiteY4" fmla="*/ 0 h 3182471"/>
                  <a:gd name="connsiteX5" fmla="*/ 3157602 w 3789123"/>
                  <a:gd name="connsiteY5" fmla="*/ 0 h 3182471"/>
                  <a:gd name="connsiteX6" fmla="*/ 3789123 w 3789123"/>
                  <a:gd name="connsiteY6" fmla="*/ 0 h 3182471"/>
                  <a:gd name="connsiteX7" fmla="*/ 3789123 w 3789123"/>
                  <a:gd name="connsiteY7" fmla="*/ 668319 h 3182471"/>
                  <a:gd name="connsiteX8" fmla="*/ 3789123 w 3789123"/>
                  <a:gd name="connsiteY8" fmla="*/ 1241164 h 3182471"/>
                  <a:gd name="connsiteX9" fmla="*/ 3789123 w 3789123"/>
                  <a:gd name="connsiteY9" fmla="*/ 1909483 h 3182471"/>
                  <a:gd name="connsiteX10" fmla="*/ 3789123 w 3789123"/>
                  <a:gd name="connsiteY10" fmla="*/ 2545977 h 3182471"/>
                  <a:gd name="connsiteX11" fmla="*/ 3789123 w 3789123"/>
                  <a:gd name="connsiteY11" fmla="*/ 3182471 h 3182471"/>
                  <a:gd name="connsiteX12" fmla="*/ 3233385 w 3789123"/>
                  <a:gd name="connsiteY12" fmla="*/ 3182471 h 3182471"/>
                  <a:gd name="connsiteX13" fmla="*/ 2715538 w 3789123"/>
                  <a:gd name="connsiteY13" fmla="*/ 3182471 h 3182471"/>
                  <a:gd name="connsiteX14" fmla="*/ 2046126 w 3789123"/>
                  <a:gd name="connsiteY14" fmla="*/ 3182471 h 3182471"/>
                  <a:gd name="connsiteX15" fmla="*/ 1528280 w 3789123"/>
                  <a:gd name="connsiteY15" fmla="*/ 3182471 h 3182471"/>
                  <a:gd name="connsiteX16" fmla="*/ 820977 w 3789123"/>
                  <a:gd name="connsiteY16" fmla="*/ 3182471 h 3182471"/>
                  <a:gd name="connsiteX17" fmla="*/ 0 w 3789123"/>
                  <a:gd name="connsiteY17" fmla="*/ 3182471 h 3182471"/>
                  <a:gd name="connsiteX18" fmla="*/ 0 w 3789123"/>
                  <a:gd name="connsiteY18" fmla="*/ 2545977 h 3182471"/>
                  <a:gd name="connsiteX19" fmla="*/ 0 w 3789123"/>
                  <a:gd name="connsiteY19" fmla="*/ 1909483 h 3182471"/>
                  <a:gd name="connsiteX20" fmla="*/ 0 w 3789123"/>
                  <a:gd name="connsiteY20" fmla="*/ 1336638 h 3182471"/>
                  <a:gd name="connsiteX21" fmla="*/ 0 w 3789123"/>
                  <a:gd name="connsiteY21" fmla="*/ 700144 h 3182471"/>
                  <a:gd name="connsiteX22" fmla="*/ 0 w 3789123"/>
                  <a:gd name="connsiteY22" fmla="*/ 0 h 318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789123" h="3182471" extrusionOk="0">
                    <a:moveTo>
                      <a:pt x="0" y="0"/>
                    </a:moveTo>
                    <a:cubicBezTo>
                      <a:pt x="235106" y="-8671"/>
                      <a:pt x="440696" y="2028"/>
                      <a:pt x="631521" y="0"/>
                    </a:cubicBezTo>
                    <a:cubicBezTo>
                      <a:pt x="822346" y="-2028"/>
                      <a:pt x="994690" y="-15318"/>
                      <a:pt x="1187259" y="0"/>
                    </a:cubicBezTo>
                    <a:cubicBezTo>
                      <a:pt x="1379828" y="15318"/>
                      <a:pt x="1613950" y="34150"/>
                      <a:pt x="1894562" y="0"/>
                    </a:cubicBezTo>
                    <a:cubicBezTo>
                      <a:pt x="2175174" y="-34150"/>
                      <a:pt x="2453394" y="25773"/>
                      <a:pt x="2601864" y="0"/>
                    </a:cubicBezTo>
                    <a:cubicBezTo>
                      <a:pt x="2750334" y="-25773"/>
                      <a:pt x="2992562" y="-6410"/>
                      <a:pt x="3157602" y="0"/>
                    </a:cubicBezTo>
                    <a:cubicBezTo>
                      <a:pt x="3322642" y="6410"/>
                      <a:pt x="3561516" y="-9276"/>
                      <a:pt x="3789123" y="0"/>
                    </a:cubicBezTo>
                    <a:cubicBezTo>
                      <a:pt x="3814232" y="134663"/>
                      <a:pt x="3796150" y="412311"/>
                      <a:pt x="3789123" y="668319"/>
                    </a:cubicBezTo>
                    <a:cubicBezTo>
                      <a:pt x="3782096" y="924327"/>
                      <a:pt x="3781923" y="1104184"/>
                      <a:pt x="3789123" y="1241164"/>
                    </a:cubicBezTo>
                    <a:cubicBezTo>
                      <a:pt x="3796323" y="1378145"/>
                      <a:pt x="3805700" y="1642078"/>
                      <a:pt x="3789123" y="1909483"/>
                    </a:cubicBezTo>
                    <a:cubicBezTo>
                      <a:pt x="3772546" y="2176888"/>
                      <a:pt x="3794226" y="2406920"/>
                      <a:pt x="3789123" y="2545977"/>
                    </a:cubicBezTo>
                    <a:cubicBezTo>
                      <a:pt x="3784020" y="2685034"/>
                      <a:pt x="3764965" y="2977395"/>
                      <a:pt x="3789123" y="3182471"/>
                    </a:cubicBezTo>
                    <a:cubicBezTo>
                      <a:pt x="3667829" y="3187578"/>
                      <a:pt x="3347382" y="3176241"/>
                      <a:pt x="3233385" y="3182471"/>
                    </a:cubicBezTo>
                    <a:cubicBezTo>
                      <a:pt x="3119388" y="3188701"/>
                      <a:pt x="2859218" y="3162484"/>
                      <a:pt x="2715538" y="3182471"/>
                    </a:cubicBezTo>
                    <a:cubicBezTo>
                      <a:pt x="2571858" y="3202458"/>
                      <a:pt x="2198701" y="3157503"/>
                      <a:pt x="2046126" y="3182471"/>
                    </a:cubicBezTo>
                    <a:cubicBezTo>
                      <a:pt x="1893551" y="3207439"/>
                      <a:pt x="1760801" y="3192467"/>
                      <a:pt x="1528280" y="3182471"/>
                    </a:cubicBezTo>
                    <a:cubicBezTo>
                      <a:pt x="1295759" y="3172475"/>
                      <a:pt x="1016681" y="3172503"/>
                      <a:pt x="820977" y="3182471"/>
                    </a:cubicBezTo>
                    <a:cubicBezTo>
                      <a:pt x="625273" y="3192439"/>
                      <a:pt x="403015" y="3145903"/>
                      <a:pt x="0" y="3182471"/>
                    </a:cubicBezTo>
                    <a:cubicBezTo>
                      <a:pt x="2972" y="2953003"/>
                      <a:pt x="-9622" y="2690591"/>
                      <a:pt x="0" y="2545977"/>
                    </a:cubicBezTo>
                    <a:cubicBezTo>
                      <a:pt x="9622" y="2401363"/>
                      <a:pt x="22212" y="2048972"/>
                      <a:pt x="0" y="1909483"/>
                    </a:cubicBezTo>
                    <a:cubicBezTo>
                      <a:pt x="-22212" y="1769994"/>
                      <a:pt x="-18281" y="1498490"/>
                      <a:pt x="0" y="1336638"/>
                    </a:cubicBezTo>
                    <a:cubicBezTo>
                      <a:pt x="18281" y="1174786"/>
                      <a:pt x="17670" y="875129"/>
                      <a:pt x="0" y="700144"/>
                    </a:cubicBezTo>
                    <a:cubicBezTo>
                      <a:pt x="-17670" y="525159"/>
                      <a:pt x="2176" y="268581"/>
                      <a:pt x="0" y="0"/>
                    </a:cubicBezTo>
                    <a:close/>
                  </a:path>
                </a:pathLst>
              </a:custGeom>
              <a:noFill/>
              <a:ln w="76200">
                <a:solidFill>
                  <a:schemeClr val="bg2">
                    <a:lumMod val="5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99008644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1C3F6B-C6DD-4D67-B264-C7B3387991F6}"/>
                  </a:ext>
                </a:extLst>
              </p:cNvPr>
              <p:cNvSpPr txBox="1"/>
              <p:nvPr/>
            </p:nvSpPr>
            <p:spPr>
              <a:xfrm>
                <a:off x="6559158" y="1959379"/>
                <a:ext cx="26774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기대효과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D5AC3E-2464-4891-BD9E-1C7779ECA5D1}"/>
                </a:ext>
              </a:extLst>
            </p:cNvPr>
            <p:cNvSpPr txBox="1"/>
            <p:nvPr/>
          </p:nvSpPr>
          <p:spPr>
            <a:xfrm>
              <a:off x="6754907" y="2822789"/>
              <a:ext cx="3397624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b="1" dirty="0"/>
                <a:t>키 조작 개선을 통해 게임 플레이 시 편리성 향상</a:t>
              </a:r>
              <a:endParaRPr lang="en-US" altLang="ko-KR" b="1" dirty="0"/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b="1" dirty="0"/>
                <a:t>두가지 버전 운영으로 </a:t>
              </a:r>
              <a:r>
                <a:rPr lang="en-US" altLang="ko-KR" b="1" dirty="0"/>
                <a:t>User</a:t>
              </a:r>
              <a:r>
                <a:rPr lang="ko-KR" altLang="en-US" b="1" dirty="0"/>
                <a:t>에게 선택권 부여</a:t>
              </a:r>
              <a:endParaRPr lang="en-US" altLang="ko-KR" b="1" dirty="0"/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b="1" dirty="0"/>
                <a:t>User</a:t>
              </a:r>
              <a:r>
                <a:rPr lang="ko-KR" altLang="en-US" b="1" dirty="0"/>
                <a:t>에게 게임 중도 </a:t>
              </a:r>
              <a:r>
                <a:rPr lang="ko-KR" altLang="en-US" b="1" dirty="0" err="1"/>
                <a:t>포기권</a:t>
              </a:r>
              <a:r>
                <a:rPr lang="en-US" altLang="ko-KR" b="1" dirty="0"/>
                <a:t>,</a:t>
              </a:r>
              <a:r>
                <a:rPr lang="ko-KR" altLang="en-US" b="1" dirty="0"/>
                <a:t> </a:t>
              </a:r>
              <a:r>
                <a:rPr lang="en-US" altLang="ko-KR" b="1" dirty="0"/>
                <a:t> </a:t>
              </a:r>
              <a:r>
                <a:rPr lang="ko-KR" altLang="en-US" b="1" dirty="0"/>
                <a:t>쉴 시간 부여</a:t>
              </a:r>
              <a:endParaRPr lang="en-US" altLang="ko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15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-0.44961 -3.7037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FDA670F-D705-40DE-9089-8AC9875D5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33" y="3724836"/>
            <a:ext cx="2783540" cy="27835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9127AF-4D52-4D74-BF61-90F68EAA4FB1}"/>
              </a:ext>
            </a:extLst>
          </p:cNvPr>
          <p:cNvSpPr txBox="1"/>
          <p:nvPr/>
        </p:nvSpPr>
        <p:spPr>
          <a:xfrm>
            <a:off x="10976116" y="241259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A5A5A5"/>
                </a:solidFill>
                <a:latin typeface="+mn-ea"/>
                <a:cs typeface="KoPubWorld돋움체 Bold" panose="00000800000000000000" pitchFamily="2" charset="-127"/>
              </a:rPr>
              <a:t>04</a:t>
            </a:r>
            <a:endParaRPr lang="ko-KR" altLang="en-US" sz="3600" b="1" dirty="0">
              <a:solidFill>
                <a:srgbClr val="A5A5A5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0E77CC-4C48-4CD6-998F-6AD826623C47}"/>
              </a:ext>
            </a:extLst>
          </p:cNvPr>
          <p:cNvSpPr txBox="1"/>
          <p:nvPr/>
        </p:nvSpPr>
        <p:spPr>
          <a:xfrm>
            <a:off x="10190775" y="861086"/>
            <a:ext cx="142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역할분담 및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타임라인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E762A6-BDBD-4D77-B196-B8BE7C2213FF}"/>
              </a:ext>
            </a:extLst>
          </p:cNvPr>
          <p:cNvCxnSpPr>
            <a:cxnSpLocks/>
          </p:cNvCxnSpPr>
          <p:nvPr/>
        </p:nvCxnSpPr>
        <p:spPr>
          <a:xfrm>
            <a:off x="510989" y="1072730"/>
            <a:ext cx="96797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3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9127AF-4D52-4D74-BF61-90F68EAA4FB1}"/>
              </a:ext>
            </a:extLst>
          </p:cNvPr>
          <p:cNvSpPr txBox="1"/>
          <p:nvPr/>
        </p:nvSpPr>
        <p:spPr>
          <a:xfrm>
            <a:off x="10976116" y="241259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A5A5A5"/>
                </a:solidFill>
                <a:latin typeface="+mn-ea"/>
                <a:cs typeface="KoPubWorld돋움체 Bold" panose="00000800000000000000" pitchFamily="2" charset="-127"/>
              </a:rPr>
              <a:t>04</a:t>
            </a:r>
            <a:endParaRPr lang="ko-KR" altLang="en-US" sz="3600" b="1" dirty="0">
              <a:solidFill>
                <a:srgbClr val="A5A5A5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0E77CC-4C48-4CD6-998F-6AD826623C47}"/>
              </a:ext>
            </a:extLst>
          </p:cNvPr>
          <p:cNvSpPr txBox="1"/>
          <p:nvPr/>
        </p:nvSpPr>
        <p:spPr>
          <a:xfrm>
            <a:off x="10190775" y="861086"/>
            <a:ext cx="142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역할분담 및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타임라인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E762A6-BDBD-4D77-B196-B8BE7C2213FF}"/>
              </a:ext>
            </a:extLst>
          </p:cNvPr>
          <p:cNvCxnSpPr>
            <a:cxnSpLocks/>
          </p:cNvCxnSpPr>
          <p:nvPr/>
        </p:nvCxnSpPr>
        <p:spPr>
          <a:xfrm>
            <a:off x="510989" y="1072730"/>
            <a:ext cx="96797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29057E-2306-452D-99F9-5DAE4C373083}"/>
              </a:ext>
            </a:extLst>
          </p:cNvPr>
          <p:cNvSpPr txBox="1"/>
          <p:nvPr/>
        </p:nvSpPr>
        <p:spPr>
          <a:xfrm>
            <a:off x="791581" y="1719932"/>
            <a:ext cx="1470212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팀장</a:t>
            </a:r>
            <a:endParaRPr lang="en-US" altLang="ko-KR" b="1" dirty="0"/>
          </a:p>
          <a:p>
            <a:pPr lvl="1">
              <a:lnSpc>
                <a:spcPct val="200000"/>
              </a:lnSpc>
            </a:pPr>
            <a:r>
              <a:rPr lang="ko-KR" altLang="en-US" b="1" dirty="0" err="1"/>
              <a:t>임혜정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D6FE1-65C2-4E56-859C-E5126EDF8B89}"/>
              </a:ext>
            </a:extLst>
          </p:cNvPr>
          <p:cNvSpPr txBox="1"/>
          <p:nvPr/>
        </p:nvSpPr>
        <p:spPr>
          <a:xfrm>
            <a:off x="3122405" y="2390960"/>
            <a:ext cx="3370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이동 방식 개선 코딩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소스 통합 관리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프로젝트 일정 관리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0786E-44A6-40C9-8A04-1B3BEF3462EF}"/>
              </a:ext>
            </a:extLst>
          </p:cNvPr>
          <p:cNvSpPr txBox="1"/>
          <p:nvPr/>
        </p:nvSpPr>
        <p:spPr>
          <a:xfrm>
            <a:off x="791581" y="3719559"/>
            <a:ext cx="1470212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팀원</a:t>
            </a:r>
            <a:endParaRPr lang="en-US" altLang="ko-KR" b="1" dirty="0"/>
          </a:p>
          <a:p>
            <a:pPr lvl="1">
              <a:lnSpc>
                <a:spcPct val="200000"/>
              </a:lnSpc>
            </a:pPr>
            <a:r>
              <a:rPr lang="ko-KR" altLang="en-US" b="1" dirty="0"/>
              <a:t>지승빈</a:t>
            </a:r>
            <a:endParaRPr lang="en-US" altLang="ko-KR" b="1" dirty="0"/>
          </a:p>
          <a:p>
            <a:pPr lvl="1">
              <a:lnSpc>
                <a:spcPct val="200000"/>
              </a:lnSpc>
            </a:pPr>
            <a:endParaRPr lang="en-US" altLang="ko-KR" b="1" dirty="0"/>
          </a:p>
          <a:p>
            <a:pPr lvl="1">
              <a:lnSpc>
                <a:spcPct val="200000"/>
              </a:lnSpc>
            </a:pPr>
            <a:r>
              <a:rPr lang="ko-KR" altLang="en-US" b="1" dirty="0"/>
              <a:t>최창용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64289-5123-41D8-A110-DB1B49505835}"/>
              </a:ext>
            </a:extLst>
          </p:cNvPr>
          <p:cNvSpPr txBox="1"/>
          <p:nvPr/>
        </p:nvSpPr>
        <p:spPr>
          <a:xfrm>
            <a:off x="3122404" y="4367974"/>
            <a:ext cx="3370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맵 제작 코딩 </a:t>
            </a:r>
            <a:r>
              <a:rPr lang="en-US" altLang="ko-KR" dirty="0"/>
              <a:t>( Easy / Hard 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버그 수정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보고서 작성 및 </a:t>
            </a:r>
            <a:r>
              <a:rPr lang="en-US" altLang="ko-KR" dirty="0"/>
              <a:t>PPT </a:t>
            </a:r>
            <a:r>
              <a:rPr lang="ko-KR" altLang="en-US" dirty="0"/>
              <a:t>제작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243E6-DA4C-4267-BE22-C43FE635F0A1}"/>
              </a:ext>
            </a:extLst>
          </p:cNvPr>
          <p:cNvSpPr txBox="1"/>
          <p:nvPr/>
        </p:nvSpPr>
        <p:spPr>
          <a:xfrm>
            <a:off x="3122404" y="5533386"/>
            <a:ext cx="381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ESC </a:t>
            </a:r>
            <a:r>
              <a:rPr lang="ko-KR" altLang="en-US" dirty="0"/>
              <a:t>키 기능 </a:t>
            </a:r>
            <a:r>
              <a:rPr lang="en-US" altLang="ko-KR" dirty="0"/>
              <a:t>&amp; </a:t>
            </a:r>
            <a:r>
              <a:rPr lang="ko-KR" altLang="en-US" dirty="0"/>
              <a:t>목숨 추가 코딩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버그 수정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30D13B-6407-4DCD-AFCE-18FD930C0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460" y="4605144"/>
            <a:ext cx="2783540" cy="27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9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68AD43-B7EA-4B68-8BB8-5D6F3CDA4E76}"/>
              </a:ext>
            </a:extLst>
          </p:cNvPr>
          <p:cNvSpPr txBox="1"/>
          <p:nvPr/>
        </p:nvSpPr>
        <p:spPr>
          <a:xfrm>
            <a:off x="2203465" y="1546935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제안서 발표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소스코드 세밀 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추가 기능에 대한 사전 공부 및 기능 구현</a:t>
            </a:r>
          </a:p>
        </p:txBody>
      </p:sp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72BA4B88-8527-4F14-BA29-644EC5B67B33}"/>
              </a:ext>
            </a:extLst>
          </p:cNvPr>
          <p:cNvSpPr/>
          <p:nvPr/>
        </p:nvSpPr>
        <p:spPr>
          <a:xfrm>
            <a:off x="984683" y="1850245"/>
            <a:ext cx="1021080" cy="624837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주차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3BCAFE4-F98B-4A7F-9447-F1F247E50B8F}"/>
              </a:ext>
            </a:extLst>
          </p:cNvPr>
          <p:cNvCxnSpPr>
            <a:cxnSpLocks/>
          </p:cNvCxnSpPr>
          <p:nvPr/>
        </p:nvCxnSpPr>
        <p:spPr>
          <a:xfrm>
            <a:off x="1903003" y="2481012"/>
            <a:ext cx="5039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34EFCF-4958-4458-844C-19E4D8F7EEFF}"/>
              </a:ext>
            </a:extLst>
          </p:cNvPr>
          <p:cNvSpPr txBox="1"/>
          <p:nvPr/>
        </p:nvSpPr>
        <p:spPr>
          <a:xfrm>
            <a:off x="2198354" y="2776019"/>
            <a:ext cx="268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구현한 시스템 </a:t>
            </a:r>
            <a:r>
              <a:rPr lang="en-US" altLang="ko-KR" dirty="0"/>
              <a:t>review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추가 기능 구현</a:t>
            </a:r>
          </a:p>
        </p:txBody>
      </p:sp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53690B96-8804-4FA6-991C-75DAB00FE05D}"/>
              </a:ext>
            </a:extLst>
          </p:cNvPr>
          <p:cNvSpPr/>
          <p:nvPr/>
        </p:nvSpPr>
        <p:spPr>
          <a:xfrm>
            <a:off x="9955036" y="3624655"/>
            <a:ext cx="1021080" cy="624837"/>
          </a:xfrm>
          <a:prstGeom prst="snip2Diag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r>
              <a:rPr lang="ko-KR" altLang="en-US" b="1" dirty="0">
                <a:solidFill>
                  <a:schemeClr val="tx1"/>
                </a:solidFill>
              </a:rPr>
              <a:t>주차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05BBCB1-C979-4F11-88E5-1D15667C1E2F}"/>
              </a:ext>
            </a:extLst>
          </p:cNvPr>
          <p:cNvCxnSpPr>
            <a:cxnSpLocks/>
          </p:cNvCxnSpPr>
          <p:nvPr/>
        </p:nvCxnSpPr>
        <p:spPr>
          <a:xfrm>
            <a:off x="7269749" y="4249492"/>
            <a:ext cx="2685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92846F-46A9-4640-8F20-532AE02E8131}"/>
              </a:ext>
            </a:extLst>
          </p:cNvPr>
          <p:cNvSpPr txBox="1"/>
          <p:nvPr/>
        </p:nvSpPr>
        <p:spPr>
          <a:xfrm>
            <a:off x="2203465" y="3717356"/>
            <a:ext cx="268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중간 버그 수정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구현한 시스템 </a:t>
            </a:r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18" name="사각형: 잘린 대각선 방향 모서리 17">
            <a:extLst>
              <a:ext uri="{FF2B5EF4-FFF2-40B4-BE49-F238E27FC236}">
                <a16:creationId xmlns:a16="http://schemas.microsoft.com/office/drawing/2014/main" id="{EE6ADEEA-9337-4AD4-BAC1-7928F3AC2493}"/>
              </a:ext>
            </a:extLst>
          </p:cNvPr>
          <p:cNvSpPr/>
          <p:nvPr/>
        </p:nvSpPr>
        <p:spPr>
          <a:xfrm>
            <a:off x="984683" y="2786767"/>
            <a:ext cx="1021080" cy="624837"/>
          </a:xfrm>
          <a:prstGeom prst="snip2Diag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주차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2E6E83-2838-431B-A7C8-09EF6C37E8E8}"/>
              </a:ext>
            </a:extLst>
          </p:cNvPr>
          <p:cNvCxnSpPr>
            <a:cxnSpLocks/>
          </p:cNvCxnSpPr>
          <p:nvPr/>
        </p:nvCxnSpPr>
        <p:spPr>
          <a:xfrm>
            <a:off x="2005763" y="3411604"/>
            <a:ext cx="28829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AC9F81-18AB-455E-9730-D79E453F1C07}"/>
              </a:ext>
            </a:extLst>
          </p:cNvPr>
          <p:cNvSpPr txBox="1"/>
          <p:nvPr/>
        </p:nvSpPr>
        <p:spPr>
          <a:xfrm>
            <a:off x="7228872" y="3620043"/>
            <a:ext cx="271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구현한 시스템 테스트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디버깅</a:t>
            </a:r>
          </a:p>
        </p:txBody>
      </p:sp>
      <p:sp>
        <p:nvSpPr>
          <p:cNvPr id="21" name="사각형: 잘린 대각선 방향 모서리 20">
            <a:extLst>
              <a:ext uri="{FF2B5EF4-FFF2-40B4-BE49-F238E27FC236}">
                <a16:creationId xmlns:a16="http://schemas.microsoft.com/office/drawing/2014/main" id="{924E4944-F278-4F98-B665-31A6B0ECB378}"/>
              </a:ext>
            </a:extLst>
          </p:cNvPr>
          <p:cNvSpPr/>
          <p:nvPr/>
        </p:nvSpPr>
        <p:spPr>
          <a:xfrm>
            <a:off x="9936917" y="4572591"/>
            <a:ext cx="1021080" cy="624837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ko-KR" altLang="en-US" b="1" dirty="0">
                <a:solidFill>
                  <a:schemeClr val="tx1"/>
                </a:solidFill>
              </a:rPr>
              <a:t>주차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9B1499-362C-4EC7-A868-8EC3B837794D}"/>
              </a:ext>
            </a:extLst>
          </p:cNvPr>
          <p:cNvCxnSpPr>
            <a:cxnSpLocks/>
          </p:cNvCxnSpPr>
          <p:nvPr/>
        </p:nvCxnSpPr>
        <p:spPr>
          <a:xfrm>
            <a:off x="7251630" y="5197428"/>
            <a:ext cx="2685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AB9AD8-E1CF-4D20-BC8B-2C04CCB9B198}"/>
              </a:ext>
            </a:extLst>
          </p:cNvPr>
          <p:cNvSpPr txBox="1"/>
          <p:nvPr/>
        </p:nvSpPr>
        <p:spPr>
          <a:xfrm>
            <a:off x="7210753" y="4561017"/>
            <a:ext cx="276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최종 발표 자료 제작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</a:t>
            </a:r>
            <a:r>
              <a:rPr lang="en-US" altLang="ko-KR" dirty="0"/>
              <a:t>review</a:t>
            </a:r>
            <a:r>
              <a:rPr lang="ko-KR" altLang="en-US" dirty="0"/>
              <a:t> 및 디버깅</a:t>
            </a:r>
          </a:p>
        </p:txBody>
      </p:sp>
      <p:sp>
        <p:nvSpPr>
          <p:cNvPr id="24" name="사각형: 잘린 대각선 방향 모서리 23">
            <a:extLst>
              <a:ext uri="{FF2B5EF4-FFF2-40B4-BE49-F238E27FC236}">
                <a16:creationId xmlns:a16="http://schemas.microsoft.com/office/drawing/2014/main" id="{A7780169-1E9F-437E-A49D-6E1283060F75}"/>
              </a:ext>
            </a:extLst>
          </p:cNvPr>
          <p:cNvSpPr/>
          <p:nvPr/>
        </p:nvSpPr>
        <p:spPr>
          <a:xfrm>
            <a:off x="984683" y="3748686"/>
            <a:ext cx="1021080" cy="624837"/>
          </a:xfrm>
          <a:prstGeom prst="snip2Diag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>
                <a:solidFill>
                  <a:schemeClr val="tx1"/>
                </a:solidFill>
              </a:rPr>
              <a:t>주차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F9B45EC-2808-4651-BC6A-663A9C9B84B2}"/>
              </a:ext>
            </a:extLst>
          </p:cNvPr>
          <p:cNvCxnSpPr>
            <a:cxnSpLocks/>
          </p:cNvCxnSpPr>
          <p:nvPr/>
        </p:nvCxnSpPr>
        <p:spPr>
          <a:xfrm>
            <a:off x="2005763" y="4373523"/>
            <a:ext cx="28829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EFBB43-A2A3-4251-A262-45DA0957E0C8}"/>
              </a:ext>
            </a:extLst>
          </p:cNvPr>
          <p:cNvSpPr txBox="1"/>
          <p:nvPr/>
        </p:nvSpPr>
        <p:spPr>
          <a:xfrm>
            <a:off x="7269749" y="5777069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최종 발표</a:t>
            </a:r>
          </a:p>
        </p:txBody>
      </p:sp>
      <p:sp>
        <p:nvSpPr>
          <p:cNvPr id="27" name="사각형: 잘린 대각선 방향 모서리 26">
            <a:extLst>
              <a:ext uri="{FF2B5EF4-FFF2-40B4-BE49-F238E27FC236}">
                <a16:creationId xmlns:a16="http://schemas.microsoft.com/office/drawing/2014/main" id="{94851144-9506-4B69-96D4-388503827D28}"/>
              </a:ext>
            </a:extLst>
          </p:cNvPr>
          <p:cNvSpPr/>
          <p:nvPr/>
        </p:nvSpPr>
        <p:spPr>
          <a:xfrm>
            <a:off x="9955036" y="5550176"/>
            <a:ext cx="1021080" cy="624837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r>
              <a:rPr lang="ko-KR" altLang="en-US" b="1" dirty="0">
                <a:solidFill>
                  <a:schemeClr val="tx1"/>
                </a:solidFill>
              </a:rPr>
              <a:t>주차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1D06C52-11A2-4195-9252-14EEC131D594}"/>
              </a:ext>
            </a:extLst>
          </p:cNvPr>
          <p:cNvCxnSpPr>
            <a:cxnSpLocks/>
          </p:cNvCxnSpPr>
          <p:nvPr/>
        </p:nvCxnSpPr>
        <p:spPr>
          <a:xfrm>
            <a:off x="7269749" y="6175013"/>
            <a:ext cx="2685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4D9FDD0-7BDA-4C75-AEF8-6E2DBC7D675A}"/>
              </a:ext>
            </a:extLst>
          </p:cNvPr>
          <p:cNvSpPr txBox="1"/>
          <p:nvPr/>
        </p:nvSpPr>
        <p:spPr>
          <a:xfrm>
            <a:off x="426224" y="685078"/>
            <a:ext cx="190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 </a:t>
            </a:r>
            <a:r>
              <a:rPr lang="ko-KR" altLang="en-US" sz="2000" b="1" dirty="0" err="1"/>
              <a:t>주차별</a:t>
            </a:r>
            <a:r>
              <a:rPr lang="ko-KR" altLang="en-US" sz="2000" b="1" dirty="0"/>
              <a:t> 계획 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2CF77A-DAB8-4544-B5C8-A259ABFAFAAC}"/>
              </a:ext>
            </a:extLst>
          </p:cNvPr>
          <p:cNvSpPr txBox="1"/>
          <p:nvPr/>
        </p:nvSpPr>
        <p:spPr>
          <a:xfrm>
            <a:off x="10976116" y="241259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A5A5A5"/>
                </a:solidFill>
                <a:latin typeface="+mn-ea"/>
                <a:cs typeface="KoPubWorld돋움체 Bold" panose="00000800000000000000" pitchFamily="2" charset="-127"/>
              </a:rPr>
              <a:t>04</a:t>
            </a:r>
            <a:endParaRPr lang="ko-KR" altLang="en-US" sz="3600" b="1" dirty="0">
              <a:solidFill>
                <a:srgbClr val="A5A5A5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1AA06-725F-4A18-9DF8-426EFAFCF440}"/>
              </a:ext>
            </a:extLst>
          </p:cNvPr>
          <p:cNvSpPr txBox="1"/>
          <p:nvPr/>
        </p:nvSpPr>
        <p:spPr>
          <a:xfrm>
            <a:off x="10190775" y="861086"/>
            <a:ext cx="142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역할분담 및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타임라인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04B81D1-895B-4910-BB04-E4314BD43AE5}"/>
              </a:ext>
            </a:extLst>
          </p:cNvPr>
          <p:cNvCxnSpPr>
            <a:cxnSpLocks/>
          </p:cNvCxnSpPr>
          <p:nvPr/>
        </p:nvCxnSpPr>
        <p:spPr>
          <a:xfrm>
            <a:off x="510989" y="1072730"/>
            <a:ext cx="96797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88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6DD966-7B60-4C72-A8B9-CC5B8A647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348070"/>
              </p:ext>
            </p:extLst>
          </p:nvPr>
        </p:nvGraphicFramePr>
        <p:xfrm>
          <a:off x="1378838" y="1899871"/>
          <a:ext cx="8324516" cy="409750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60686">
                  <a:extLst>
                    <a:ext uri="{9D8B030D-6E8A-4147-A177-3AD203B41FA5}">
                      <a16:colId xmlns:a16="http://schemas.microsoft.com/office/drawing/2014/main" val="2796218642"/>
                    </a:ext>
                  </a:extLst>
                </a:gridCol>
                <a:gridCol w="2060686">
                  <a:extLst>
                    <a:ext uri="{9D8B030D-6E8A-4147-A177-3AD203B41FA5}">
                      <a16:colId xmlns:a16="http://schemas.microsoft.com/office/drawing/2014/main" val="2994438054"/>
                    </a:ext>
                  </a:extLst>
                </a:gridCol>
                <a:gridCol w="700524">
                  <a:extLst>
                    <a:ext uri="{9D8B030D-6E8A-4147-A177-3AD203B41FA5}">
                      <a16:colId xmlns:a16="http://schemas.microsoft.com/office/drawing/2014/main" val="1902225394"/>
                    </a:ext>
                  </a:extLst>
                </a:gridCol>
                <a:gridCol w="700524">
                  <a:extLst>
                    <a:ext uri="{9D8B030D-6E8A-4147-A177-3AD203B41FA5}">
                      <a16:colId xmlns:a16="http://schemas.microsoft.com/office/drawing/2014/main" val="1888135330"/>
                    </a:ext>
                  </a:extLst>
                </a:gridCol>
                <a:gridCol w="700524">
                  <a:extLst>
                    <a:ext uri="{9D8B030D-6E8A-4147-A177-3AD203B41FA5}">
                      <a16:colId xmlns:a16="http://schemas.microsoft.com/office/drawing/2014/main" val="4149868301"/>
                    </a:ext>
                  </a:extLst>
                </a:gridCol>
                <a:gridCol w="700524">
                  <a:extLst>
                    <a:ext uri="{9D8B030D-6E8A-4147-A177-3AD203B41FA5}">
                      <a16:colId xmlns:a16="http://schemas.microsoft.com/office/drawing/2014/main" val="1304704780"/>
                    </a:ext>
                  </a:extLst>
                </a:gridCol>
                <a:gridCol w="700524">
                  <a:extLst>
                    <a:ext uri="{9D8B030D-6E8A-4147-A177-3AD203B41FA5}">
                      <a16:colId xmlns:a16="http://schemas.microsoft.com/office/drawing/2014/main" val="2132640914"/>
                    </a:ext>
                  </a:extLst>
                </a:gridCol>
                <a:gridCol w="700524">
                  <a:extLst>
                    <a:ext uri="{9D8B030D-6E8A-4147-A177-3AD203B41FA5}">
                      <a16:colId xmlns:a16="http://schemas.microsoft.com/office/drawing/2014/main" val="3200868"/>
                    </a:ext>
                  </a:extLst>
                </a:gridCol>
              </a:tblGrid>
              <a:tr h="2585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항목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세부내용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effectLst/>
                        </a:rPr>
                        <a:t>1</a:t>
                      </a:r>
                      <a:r>
                        <a:rPr lang="ko-KR" sz="1100" b="1" kern="100">
                          <a:effectLst/>
                        </a:rPr>
                        <a:t>주차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effectLst/>
                        </a:rPr>
                        <a:t>2</a:t>
                      </a:r>
                      <a:r>
                        <a:rPr lang="ko-KR" sz="1100" b="1" kern="100">
                          <a:effectLst/>
                        </a:rPr>
                        <a:t>주차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</a:t>
                      </a:r>
                      <a:r>
                        <a:rPr lang="ko-KR" sz="1100" b="1" kern="100" dirty="0">
                          <a:effectLst/>
                        </a:rPr>
                        <a:t>주차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</a:t>
                      </a:r>
                      <a:r>
                        <a:rPr lang="ko-KR" sz="1100" b="1" kern="100" dirty="0">
                          <a:effectLst/>
                        </a:rPr>
                        <a:t>주차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</a:t>
                      </a:r>
                      <a:r>
                        <a:rPr lang="ko-KR" sz="1100" b="1" kern="100" dirty="0">
                          <a:effectLst/>
                        </a:rPr>
                        <a:t>주차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</a:t>
                      </a:r>
                      <a:r>
                        <a:rPr lang="ko-KR" sz="1100" b="1" kern="100" dirty="0">
                          <a:effectLst/>
                        </a:rPr>
                        <a:t>주차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637471"/>
                  </a:ext>
                </a:extLst>
              </a:tr>
              <a:tr h="348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프로젝트 분석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프로젝트 파악 및 분석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ko-KR" sz="1000" kern="100" dirty="0"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064731"/>
                  </a:ext>
                </a:extLst>
              </a:tr>
              <a:tr h="34899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관련자료조사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및 연구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소스코드 분석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ko-KR" sz="1000" kern="100" dirty="0"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23959"/>
                  </a:ext>
                </a:extLst>
              </a:tr>
              <a:tr h="3489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관련 정보 수집 및 연구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ko-KR" sz="1000" kern="100" dirty="0"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548446"/>
                  </a:ext>
                </a:extLst>
              </a:tr>
              <a:tr h="348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설계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시스템 설계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186265"/>
                  </a:ext>
                </a:extLst>
              </a:tr>
              <a:tr h="348995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구현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이동 방식 개선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409371"/>
                  </a:ext>
                </a:extLst>
              </a:tr>
              <a:tr h="3489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두가지 맵 제작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416420"/>
                  </a:ext>
                </a:extLst>
              </a:tr>
              <a:tr h="3489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ESC </a:t>
                      </a:r>
                      <a:r>
                        <a:rPr lang="ko-KR" sz="1000" kern="100" dirty="0">
                          <a:effectLst/>
                        </a:rPr>
                        <a:t>기능 구현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73037"/>
                  </a:ext>
                </a:extLst>
              </a:tr>
              <a:tr h="3489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게임상 사용자의 목숨 기능 구현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767798"/>
                  </a:ext>
                </a:extLst>
              </a:tr>
              <a:tr h="348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테스트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시스템 테스트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426246"/>
                  </a:ext>
                </a:extLst>
              </a:tr>
              <a:tr h="348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피드백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코드 수정 및 기능 추가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31146"/>
                  </a:ext>
                </a:extLst>
              </a:tr>
              <a:tr h="348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최종 발표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발표 준비 및 최종 발표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2848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47A786-3446-46C0-AE78-7038A344D108}"/>
              </a:ext>
            </a:extLst>
          </p:cNvPr>
          <p:cNvSpPr txBox="1"/>
          <p:nvPr/>
        </p:nvSpPr>
        <p:spPr>
          <a:xfrm>
            <a:off x="495815" y="645642"/>
            <a:ext cx="176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 </a:t>
            </a:r>
            <a:r>
              <a:rPr lang="ko-KR" altLang="en-US" sz="2000" b="1" dirty="0" err="1"/>
              <a:t>간트</a:t>
            </a:r>
            <a:r>
              <a:rPr lang="ko-KR" altLang="en-US" sz="2000" b="1" dirty="0"/>
              <a:t> 차트 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46F05-AC5B-4E05-8BB0-43BEB2A73806}"/>
              </a:ext>
            </a:extLst>
          </p:cNvPr>
          <p:cNvSpPr txBox="1"/>
          <p:nvPr/>
        </p:nvSpPr>
        <p:spPr>
          <a:xfrm>
            <a:off x="10976116" y="241259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A5A5A5"/>
                </a:solidFill>
                <a:latin typeface="+mn-ea"/>
                <a:cs typeface="KoPubWorld돋움체 Bold" panose="00000800000000000000" pitchFamily="2" charset="-127"/>
              </a:rPr>
              <a:t>04</a:t>
            </a:r>
            <a:endParaRPr lang="ko-KR" altLang="en-US" sz="3600" b="1" dirty="0">
              <a:solidFill>
                <a:srgbClr val="A5A5A5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3B2609-3029-47B9-BB41-61A5549CF0AF}"/>
              </a:ext>
            </a:extLst>
          </p:cNvPr>
          <p:cNvSpPr txBox="1"/>
          <p:nvPr/>
        </p:nvSpPr>
        <p:spPr>
          <a:xfrm>
            <a:off x="10190775" y="861086"/>
            <a:ext cx="142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역할분담 및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타임라인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BFD220-6E33-4658-83F4-C113114EC2C3}"/>
              </a:ext>
            </a:extLst>
          </p:cNvPr>
          <p:cNvCxnSpPr>
            <a:cxnSpLocks/>
          </p:cNvCxnSpPr>
          <p:nvPr/>
        </p:nvCxnSpPr>
        <p:spPr>
          <a:xfrm>
            <a:off x="510989" y="1072730"/>
            <a:ext cx="96797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56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189396" y="3167389"/>
            <a:ext cx="22235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n-ea"/>
                <a:cs typeface="KoPubWorld돋움체 Bold" panose="00000800000000000000" pitchFamily="2" charset="-127"/>
              </a:rPr>
              <a:t>Thank you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3C6855-AC15-42B0-AEE5-4278B58D888F}"/>
              </a:ext>
            </a:extLst>
          </p:cNvPr>
          <p:cNvSpPr/>
          <p:nvPr/>
        </p:nvSpPr>
        <p:spPr>
          <a:xfrm>
            <a:off x="5100918" y="452437"/>
            <a:ext cx="6660913" cy="595312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45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98754" y="3311610"/>
            <a:ext cx="211855" cy="23478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48926" y="3311610"/>
            <a:ext cx="211855" cy="23478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2085331" y="3429000"/>
            <a:ext cx="2450172" cy="0"/>
          </a:xfrm>
          <a:prstGeom prst="line">
            <a:avLst/>
          </a:prstGeom>
          <a:ln>
            <a:solidFill>
              <a:srgbClr val="36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7061392" y="3311610"/>
            <a:ext cx="211855" cy="23478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4597797" y="3429000"/>
            <a:ext cx="2450172" cy="0"/>
          </a:xfrm>
          <a:prstGeom prst="line">
            <a:avLst/>
          </a:prstGeom>
          <a:ln>
            <a:solidFill>
              <a:srgbClr val="36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9723419" y="3311610"/>
            <a:ext cx="211855" cy="23478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7259824" y="3429000"/>
            <a:ext cx="2450172" cy="0"/>
          </a:xfrm>
          <a:prstGeom prst="line">
            <a:avLst/>
          </a:prstGeom>
          <a:ln>
            <a:solidFill>
              <a:srgbClr val="36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323" y="537029"/>
            <a:ext cx="1805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363636"/>
                </a:solidFill>
                <a:latin typeface="+mn-ea"/>
                <a:cs typeface="KoPubWorld돋움체 Bold" panose="00000800000000000000" pitchFamily="2" charset="-127"/>
              </a:rPr>
              <a:t>Index</a:t>
            </a:r>
            <a:endParaRPr lang="ko-KR" altLang="en-US" sz="4800" b="1" dirty="0">
              <a:solidFill>
                <a:srgbClr val="363636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9059" y="2640321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A5A5A5"/>
                </a:solidFill>
                <a:latin typeface="+mn-ea"/>
                <a:cs typeface="KoPubWorld돋움체 Bold" panose="00000800000000000000" pitchFamily="2" charset="-127"/>
              </a:rPr>
              <a:t>01</a:t>
            </a:r>
            <a:endParaRPr lang="ko-KR" altLang="en-US" sz="3600" b="1" dirty="0">
              <a:solidFill>
                <a:srgbClr val="A5A5A5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12963" y="2640321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A5A5A5"/>
                </a:solidFill>
                <a:latin typeface="+mn-ea"/>
                <a:cs typeface="KoPubWorld돋움체 Bold" panose="00000800000000000000" pitchFamily="2" charset="-127"/>
              </a:rPr>
              <a:t>02</a:t>
            </a:r>
            <a:endParaRPr lang="ko-KR" altLang="en-US" sz="3600" b="1" dirty="0">
              <a:solidFill>
                <a:srgbClr val="A5A5A5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09128" y="2621037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A5A5A5"/>
                </a:solidFill>
                <a:latin typeface="+mn-ea"/>
                <a:cs typeface="KoPubWorld돋움체 Bold" panose="00000800000000000000" pitchFamily="2" charset="-127"/>
              </a:rPr>
              <a:t>03</a:t>
            </a:r>
            <a:endParaRPr lang="ko-KR" altLang="en-US" sz="3600" b="1" dirty="0">
              <a:solidFill>
                <a:srgbClr val="A5A5A5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05261" y="3688198"/>
            <a:ext cx="1108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63636"/>
                </a:solidFill>
                <a:latin typeface="+mn-ea"/>
                <a:cs typeface="KoPubWorld돋움체 Bold" panose="00000800000000000000" pitchFamily="2" charset="-127"/>
              </a:rPr>
              <a:t>역할분담</a:t>
            </a:r>
            <a:endParaRPr lang="en-US" altLang="ko-KR" dirty="0">
              <a:solidFill>
                <a:srgbClr val="363636"/>
              </a:solidFill>
              <a:latin typeface="+mn-ea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363636"/>
                </a:solidFill>
                <a:latin typeface="+mn-ea"/>
                <a:cs typeface="KoPubWorld돋움체 Bold" panose="00000800000000000000" pitchFamily="2" charset="-127"/>
              </a:rPr>
              <a:t>및</a:t>
            </a:r>
            <a:endParaRPr lang="en-US" altLang="ko-KR" dirty="0">
              <a:solidFill>
                <a:srgbClr val="363636"/>
              </a:solidFill>
              <a:latin typeface="+mn-ea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363636"/>
                </a:solidFill>
                <a:latin typeface="+mn-ea"/>
                <a:cs typeface="KoPubWorld돋움체 Bold" panose="00000800000000000000" pitchFamily="2" charset="-127"/>
              </a:rPr>
              <a:t>타임라인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78974" y="368873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rgbClr val="363636"/>
                </a:solidFill>
                <a:latin typeface="+mn-ea"/>
                <a:cs typeface="KoPubWorld돋움체 Bold" panose="00000800000000000000" pitchFamily="2" charset="-127"/>
              </a:rPr>
              <a:t>프로젝트 소개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00854" y="368873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rgbClr val="363636"/>
                </a:solidFill>
                <a:latin typeface="+mn-ea"/>
                <a:cs typeface="KoPubWorld돋움체 Bold" panose="00000800000000000000" pitchFamily="2" charset="-127"/>
              </a:rPr>
              <a:t>개발환경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13321" y="3688198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63636"/>
                </a:solidFill>
                <a:latin typeface="+mn-ea"/>
                <a:cs typeface="KoPubWorld돋움체 Bold" panose="00000800000000000000" pitchFamily="2" charset="-127"/>
              </a:rPr>
              <a:t>개선사항</a:t>
            </a:r>
            <a:endParaRPr lang="en-US" altLang="ko-KR" dirty="0">
              <a:solidFill>
                <a:srgbClr val="363636"/>
              </a:solidFill>
              <a:latin typeface="+mn-ea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363636"/>
                </a:solidFill>
                <a:latin typeface="+mn-ea"/>
                <a:cs typeface="KoPubWorld돋움체 Bold" panose="00000800000000000000" pitchFamily="2" charset="-127"/>
              </a:rPr>
              <a:t>및</a:t>
            </a:r>
            <a:endParaRPr lang="en-US" altLang="ko-KR" dirty="0">
              <a:solidFill>
                <a:srgbClr val="363636"/>
              </a:solidFill>
              <a:latin typeface="+mn-ea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363636"/>
                </a:solidFill>
                <a:latin typeface="+mn-ea"/>
                <a:cs typeface="KoPubWorld돋움체 Bold" panose="00000800000000000000" pitchFamily="2" charset="-127"/>
              </a:rPr>
              <a:t>기대효과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700181" y="3671884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ko-KR" altLang="en-US" dirty="0">
              <a:solidFill>
                <a:srgbClr val="3636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F72F5F-FAD8-46A0-A6A1-5EB8F7E71EB3}"/>
              </a:ext>
            </a:extLst>
          </p:cNvPr>
          <p:cNvSpPr txBox="1"/>
          <p:nvPr/>
        </p:nvSpPr>
        <p:spPr>
          <a:xfrm>
            <a:off x="9499257" y="2619885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A5A5A5"/>
                </a:solidFill>
                <a:latin typeface="+mn-ea"/>
                <a:cs typeface="KoPubWorld돋움체 Bold" panose="00000800000000000000" pitchFamily="2" charset="-127"/>
              </a:rPr>
              <a:t>04</a:t>
            </a:r>
            <a:endParaRPr lang="ko-KR" altLang="en-US" sz="3600" b="1" dirty="0">
              <a:solidFill>
                <a:srgbClr val="A5A5A5"/>
              </a:solidFill>
              <a:latin typeface="+mn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24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9127AF-4D52-4D74-BF61-90F68EAA4FB1}"/>
              </a:ext>
            </a:extLst>
          </p:cNvPr>
          <p:cNvSpPr txBox="1"/>
          <p:nvPr/>
        </p:nvSpPr>
        <p:spPr>
          <a:xfrm>
            <a:off x="10976116" y="241259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A5A5A5"/>
                </a:solidFill>
                <a:latin typeface="+mn-ea"/>
                <a:cs typeface="KoPubWorld돋움체 Bold" panose="00000800000000000000" pitchFamily="2" charset="-127"/>
              </a:rPr>
              <a:t>01</a:t>
            </a:r>
            <a:endParaRPr lang="ko-KR" altLang="en-US" sz="3600" b="1" dirty="0">
              <a:solidFill>
                <a:srgbClr val="A5A5A5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0E77CC-4C48-4CD6-998F-6AD826623C47}"/>
              </a:ext>
            </a:extLst>
          </p:cNvPr>
          <p:cNvSpPr txBox="1"/>
          <p:nvPr/>
        </p:nvSpPr>
        <p:spPr>
          <a:xfrm>
            <a:off x="9960006" y="86108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프로젝트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E762A6-BDBD-4D77-B196-B8BE7C2213FF}"/>
              </a:ext>
            </a:extLst>
          </p:cNvPr>
          <p:cNvCxnSpPr/>
          <p:nvPr/>
        </p:nvCxnSpPr>
        <p:spPr>
          <a:xfrm>
            <a:off x="510989" y="1072730"/>
            <a:ext cx="9314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2E868A7-79F1-45EE-A60D-ED9AD86B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33" y="3429000"/>
            <a:ext cx="2782800" cy="27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6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558ED9-C100-4BD8-839F-A242E4224B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71" y="3672840"/>
            <a:ext cx="3349139" cy="2908967"/>
          </a:xfrm>
          <a:prstGeom prst="rect">
            <a:avLst/>
          </a:prstGeom>
        </p:spPr>
      </p:pic>
      <p:cxnSp>
        <p:nvCxnSpPr>
          <p:cNvPr id="18" name="Straight Arrow Connector 32">
            <a:extLst>
              <a:ext uri="{FF2B5EF4-FFF2-40B4-BE49-F238E27FC236}">
                <a16:creationId xmlns:a16="http://schemas.microsoft.com/office/drawing/2014/main" id="{48A42CD3-E427-4F50-BBD5-11886F4A0CF3}"/>
              </a:ext>
            </a:extLst>
          </p:cNvPr>
          <p:cNvCxnSpPr>
            <a:cxnSpLocks/>
          </p:cNvCxnSpPr>
          <p:nvPr/>
        </p:nvCxnSpPr>
        <p:spPr>
          <a:xfrm flipH="1">
            <a:off x="1494976" y="3328570"/>
            <a:ext cx="3729589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2">
            <a:extLst>
              <a:ext uri="{FF2B5EF4-FFF2-40B4-BE49-F238E27FC236}">
                <a16:creationId xmlns:a16="http://schemas.microsoft.com/office/drawing/2014/main" id="{7EFF671F-DCA8-4D29-98BC-A39E5A017237}"/>
              </a:ext>
            </a:extLst>
          </p:cNvPr>
          <p:cNvCxnSpPr>
            <a:cxnSpLocks/>
          </p:cNvCxnSpPr>
          <p:nvPr/>
        </p:nvCxnSpPr>
        <p:spPr>
          <a:xfrm flipH="1">
            <a:off x="1494976" y="5298336"/>
            <a:ext cx="3729589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9127AF-4D52-4D74-BF61-90F68EAA4FB1}"/>
              </a:ext>
            </a:extLst>
          </p:cNvPr>
          <p:cNvSpPr txBox="1"/>
          <p:nvPr/>
        </p:nvSpPr>
        <p:spPr>
          <a:xfrm>
            <a:off x="10976116" y="241259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A5A5A5"/>
                </a:solidFill>
                <a:latin typeface="+mn-ea"/>
                <a:cs typeface="KoPubWorld돋움체 Bold" panose="00000800000000000000" pitchFamily="2" charset="-127"/>
              </a:rPr>
              <a:t>01</a:t>
            </a:r>
            <a:endParaRPr lang="ko-KR" altLang="en-US" sz="3600" b="1" dirty="0">
              <a:solidFill>
                <a:srgbClr val="A5A5A5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0E77CC-4C48-4CD6-998F-6AD826623C47}"/>
              </a:ext>
            </a:extLst>
          </p:cNvPr>
          <p:cNvSpPr txBox="1"/>
          <p:nvPr/>
        </p:nvSpPr>
        <p:spPr>
          <a:xfrm>
            <a:off x="9960006" y="86108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프로젝트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E762A6-BDBD-4D77-B196-B8BE7C2213FF}"/>
              </a:ext>
            </a:extLst>
          </p:cNvPr>
          <p:cNvCxnSpPr/>
          <p:nvPr/>
        </p:nvCxnSpPr>
        <p:spPr>
          <a:xfrm>
            <a:off x="510989" y="1072730"/>
            <a:ext cx="9314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>
            <a:extLst>
              <a:ext uri="{FF2B5EF4-FFF2-40B4-BE49-F238E27FC236}">
                <a16:creationId xmlns:a16="http://schemas.microsoft.com/office/drawing/2014/main" id="{550C4C04-D302-4C03-8754-DA62E23A3D9B}"/>
              </a:ext>
            </a:extLst>
          </p:cNvPr>
          <p:cNvGrpSpPr/>
          <p:nvPr/>
        </p:nvGrpSpPr>
        <p:grpSpPr>
          <a:xfrm>
            <a:off x="4967945" y="4346570"/>
            <a:ext cx="1174652" cy="960731"/>
            <a:chOff x="3489329" y="1275607"/>
            <a:chExt cx="1060704" cy="914400"/>
          </a:xfrm>
        </p:grpSpPr>
        <p:sp>
          <p:nvSpPr>
            <p:cNvPr id="8" name="Hexagon 5">
              <a:extLst>
                <a:ext uri="{FF2B5EF4-FFF2-40B4-BE49-F238E27FC236}">
                  <a16:creationId xmlns:a16="http://schemas.microsoft.com/office/drawing/2014/main" id="{C035ECC0-CEDF-442B-8C3D-12C23EC25454}"/>
                </a:ext>
              </a:extLst>
            </p:cNvPr>
            <p:cNvSpPr/>
            <p:nvPr/>
          </p:nvSpPr>
          <p:spPr>
            <a:xfrm>
              <a:off x="3489329" y="1275607"/>
              <a:ext cx="1060704" cy="914400"/>
            </a:xfrm>
            <a:prstGeom prst="hexag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Hexagon 6">
              <a:extLst>
                <a:ext uri="{FF2B5EF4-FFF2-40B4-BE49-F238E27FC236}">
                  <a16:creationId xmlns:a16="http://schemas.microsoft.com/office/drawing/2014/main" id="{343761A1-354F-4C08-9F75-36434800955B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0" name="Group 7">
            <a:extLst>
              <a:ext uri="{FF2B5EF4-FFF2-40B4-BE49-F238E27FC236}">
                <a16:creationId xmlns:a16="http://schemas.microsoft.com/office/drawing/2014/main" id="{8723750C-494D-4A50-9BC0-510F9761BE2B}"/>
              </a:ext>
            </a:extLst>
          </p:cNvPr>
          <p:cNvGrpSpPr/>
          <p:nvPr/>
        </p:nvGrpSpPr>
        <p:grpSpPr>
          <a:xfrm>
            <a:off x="5975761" y="3833095"/>
            <a:ext cx="1174652" cy="960731"/>
            <a:chOff x="3489329" y="1275607"/>
            <a:chExt cx="1060704" cy="914400"/>
          </a:xfrm>
        </p:grpSpPr>
        <p:sp>
          <p:nvSpPr>
            <p:cNvPr id="11" name="Hexagon 5">
              <a:extLst>
                <a:ext uri="{FF2B5EF4-FFF2-40B4-BE49-F238E27FC236}">
                  <a16:creationId xmlns:a16="http://schemas.microsoft.com/office/drawing/2014/main" id="{0242747E-3BB0-46C8-8B72-04D842D94202}"/>
                </a:ext>
              </a:extLst>
            </p:cNvPr>
            <p:cNvSpPr/>
            <p:nvPr/>
          </p:nvSpPr>
          <p:spPr>
            <a:xfrm>
              <a:off x="3489329" y="1275607"/>
              <a:ext cx="1060704" cy="914400"/>
            </a:xfrm>
            <a:prstGeom prst="hexag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Hexagon 6">
              <a:extLst>
                <a:ext uri="{FF2B5EF4-FFF2-40B4-BE49-F238E27FC236}">
                  <a16:creationId xmlns:a16="http://schemas.microsoft.com/office/drawing/2014/main" id="{195FAF71-2B1D-4802-9B81-89273692B328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086E33BD-E426-476D-96CB-BC5E942DF542}"/>
              </a:ext>
            </a:extLst>
          </p:cNvPr>
          <p:cNvGrpSpPr/>
          <p:nvPr/>
        </p:nvGrpSpPr>
        <p:grpSpPr>
          <a:xfrm>
            <a:off x="4963191" y="3319605"/>
            <a:ext cx="1174652" cy="960731"/>
            <a:chOff x="3489329" y="1275607"/>
            <a:chExt cx="1060704" cy="914400"/>
          </a:xfrm>
        </p:grpSpPr>
        <p:sp>
          <p:nvSpPr>
            <p:cNvPr id="14" name="Hexagon 5">
              <a:extLst>
                <a:ext uri="{FF2B5EF4-FFF2-40B4-BE49-F238E27FC236}">
                  <a16:creationId xmlns:a16="http://schemas.microsoft.com/office/drawing/2014/main" id="{ABDA9D41-88BE-40DE-B0DF-0FF59CBAE1BE}"/>
                </a:ext>
              </a:extLst>
            </p:cNvPr>
            <p:cNvSpPr/>
            <p:nvPr/>
          </p:nvSpPr>
          <p:spPr>
            <a:xfrm>
              <a:off x="3489329" y="1275607"/>
              <a:ext cx="1060704" cy="914400"/>
            </a:xfrm>
            <a:prstGeom prst="hexag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6" name="Hexagon 6">
              <a:extLst>
                <a:ext uri="{FF2B5EF4-FFF2-40B4-BE49-F238E27FC236}">
                  <a16:creationId xmlns:a16="http://schemas.microsoft.com/office/drawing/2014/main" id="{114F1A2C-8871-439B-8CB4-A1F38BAEE605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9" name="Group 40">
            <a:extLst>
              <a:ext uri="{FF2B5EF4-FFF2-40B4-BE49-F238E27FC236}">
                <a16:creationId xmlns:a16="http://schemas.microsoft.com/office/drawing/2014/main" id="{0C9753FA-7285-4EE4-9FA2-8D9205FC9DA2}"/>
              </a:ext>
            </a:extLst>
          </p:cNvPr>
          <p:cNvGrpSpPr/>
          <p:nvPr/>
        </p:nvGrpSpPr>
        <p:grpSpPr>
          <a:xfrm>
            <a:off x="1489191" y="2061679"/>
            <a:ext cx="3745741" cy="1138760"/>
            <a:chOff x="803640" y="3360541"/>
            <a:chExt cx="2059657" cy="113876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735AC1-CC16-4D48-9330-0540CD8DA92C}"/>
                </a:ext>
              </a:extLst>
            </p:cNvPr>
            <p:cNvSpPr txBox="1"/>
            <p:nvPr/>
          </p:nvSpPr>
          <p:spPr>
            <a:xfrm>
              <a:off x="803640" y="3668304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최근 게임들과 비교 시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기술력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게임성이 낮음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단조로운 조작법과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화면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53A93F-63D9-4517-8439-CF48E22F2962}"/>
                </a:ext>
              </a:extLst>
            </p:cNvPr>
            <p:cNvSpPr txBox="1"/>
            <p:nvPr/>
          </p:nvSpPr>
          <p:spPr>
            <a:xfrm>
              <a:off x="803640" y="3360541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          Retro Game “Packman”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22" name="Straight Arrow Connector 32">
            <a:extLst>
              <a:ext uri="{FF2B5EF4-FFF2-40B4-BE49-F238E27FC236}">
                <a16:creationId xmlns:a16="http://schemas.microsoft.com/office/drawing/2014/main" id="{964F520B-67D3-486D-AC39-9055557D847F}"/>
              </a:ext>
            </a:extLst>
          </p:cNvPr>
          <p:cNvCxnSpPr>
            <a:cxnSpLocks/>
          </p:cNvCxnSpPr>
          <p:nvPr/>
        </p:nvCxnSpPr>
        <p:spPr>
          <a:xfrm>
            <a:off x="7157148" y="4313461"/>
            <a:ext cx="3818968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40">
            <a:extLst>
              <a:ext uri="{FF2B5EF4-FFF2-40B4-BE49-F238E27FC236}">
                <a16:creationId xmlns:a16="http://schemas.microsoft.com/office/drawing/2014/main" id="{6E1E1581-ABF9-4631-B216-486C19370579}"/>
              </a:ext>
            </a:extLst>
          </p:cNvPr>
          <p:cNvGrpSpPr/>
          <p:nvPr/>
        </p:nvGrpSpPr>
        <p:grpSpPr>
          <a:xfrm>
            <a:off x="1489191" y="4187274"/>
            <a:ext cx="3745741" cy="1070000"/>
            <a:chOff x="803640" y="3317765"/>
            <a:chExt cx="2059657" cy="10700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3A8C52-249F-41A6-9C6F-3BD0F43B688E}"/>
                </a:ext>
              </a:extLst>
            </p:cNvPr>
            <p:cNvSpPr txBox="1"/>
            <p:nvPr/>
          </p:nvSpPr>
          <p:spPr>
            <a:xfrm>
              <a:off x="803640" y="3679879"/>
              <a:ext cx="205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기능 추가와 개선을 통해 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더 나은 </a:t>
              </a:r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팩맨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만들기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EDBCDB-35BE-45F3-BFE5-8E92B8F4EE87}"/>
                </a:ext>
              </a:extLst>
            </p:cNvPr>
            <p:cNvSpPr txBox="1"/>
            <p:nvPr/>
          </p:nvSpPr>
          <p:spPr>
            <a:xfrm>
              <a:off x="803640" y="3317765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!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7" name="Group 40">
            <a:extLst>
              <a:ext uri="{FF2B5EF4-FFF2-40B4-BE49-F238E27FC236}">
                <a16:creationId xmlns:a16="http://schemas.microsoft.com/office/drawing/2014/main" id="{CAE58067-2B5F-4865-AEBB-C880BD9B1E38}"/>
              </a:ext>
            </a:extLst>
          </p:cNvPr>
          <p:cNvGrpSpPr/>
          <p:nvPr/>
        </p:nvGrpSpPr>
        <p:grpSpPr>
          <a:xfrm>
            <a:off x="7230375" y="3046291"/>
            <a:ext cx="3745741" cy="1138760"/>
            <a:chOff x="803640" y="3360541"/>
            <a:chExt cx="2059657" cy="113876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B1C86E-76BE-46B9-BD03-2FCF1F05CEC0}"/>
                </a:ext>
              </a:extLst>
            </p:cNvPr>
            <p:cNvSpPr txBox="1"/>
            <p:nvPr/>
          </p:nvSpPr>
          <p:spPr>
            <a:xfrm>
              <a:off x="803640" y="3668304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레트로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특유의 분위기와 추억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덕분에 수요는 꾸준히 존재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Light" panose="00000300000000000000" pitchFamily="2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6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더 재밌게 만들 수 있는 방법은</a:t>
              </a:r>
              <a:r>
                <a:rPr lang="en-US" altLang="ko-KR" sz="16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?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8F4E38-7E80-492C-A21E-A9FA4EE27E7A}"/>
                </a:ext>
              </a:extLst>
            </p:cNvPr>
            <p:cNvSpPr txBox="1"/>
            <p:nvPr/>
          </p:nvSpPr>
          <p:spPr>
            <a:xfrm>
              <a:off x="803640" y="3360541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Retro + Fun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F7A48C1A-49EB-44FA-B663-DF097F6BE4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37" y="4004908"/>
            <a:ext cx="600346" cy="60034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3D43D04-8EA0-47DE-9A79-379CA5434A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80" y="3456723"/>
            <a:ext cx="686520" cy="68652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5473A0F-4E05-4C81-A5D8-1BD5F52AB9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565" y="4489399"/>
            <a:ext cx="675069" cy="67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9127AF-4D52-4D74-BF61-90F68EAA4FB1}"/>
              </a:ext>
            </a:extLst>
          </p:cNvPr>
          <p:cNvSpPr txBox="1"/>
          <p:nvPr/>
        </p:nvSpPr>
        <p:spPr>
          <a:xfrm>
            <a:off x="10976116" y="241259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A5A5A5"/>
                </a:solidFill>
                <a:latin typeface="+mn-ea"/>
                <a:cs typeface="KoPubWorld돋움체 Bold" panose="00000800000000000000" pitchFamily="2" charset="-127"/>
              </a:rPr>
              <a:t>01</a:t>
            </a:r>
            <a:endParaRPr lang="ko-KR" altLang="en-US" sz="3600" b="1" dirty="0">
              <a:solidFill>
                <a:srgbClr val="A5A5A5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0E77CC-4C48-4CD6-998F-6AD826623C47}"/>
              </a:ext>
            </a:extLst>
          </p:cNvPr>
          <p:cNvSpPr txBox="1"/>
          <p:nvPr/>
        </p:nvSpPr>
        <p:spPr>
          <a:xfrm>
            <a:off x="9960006" y="86108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프로젝트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E762A6-BDBD-4D77-B196-B8BE7C2213FF}"/>
              </a:ext>
            </a:extLst>
          </p:cNvPr>
          <p:cNvCxnSpPr/>
          <p:nvPr/>
        </p:nvCxnSpPr>
        <p:spPr>
          <a:xfrm>
            <a:off x="510989" y="1072730"/>
            <a:ext cx="9314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8CFB5B4-3BEA-427C-B780-2F4F9B19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71" y="2105975"/>
            <a:ext cx="4503901" cy="4492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141FC9-8763-4387-939A-9CBEEF7DA092}"/>
              </a:ext>
            </a:extLst>
          </p:cNvPr>
          <p:cNvSpPr txBox="1"/>
          <p:nvPr/>
        </p:nvSpPr>
        <p:spPr>
          <a:xfrm>
            <a:off x="6535270" y="1954233"/>
            <a:ext cx="3794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https://github.com/CharlesPikachu/Games.git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3ED5D-191A-49BA-AC39-74805041EBC2}"/>
              </a:ext>
            </a:extLst>
          </p:cNvPr>
          <p:cNvSpPr txBox="1"/>
          <p:nvPr/>
        </p:nvSpPr>
        <p:spPr>
          <a:xfrm>
            <a:off x="779931" y="1554123"/>
            <a:ext cx="176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 </a:t>
            </a:r>
            <a:r>
              <a:rPr lang="ko-KR" altLang="en-US" sz="2000" b="1" dirty="0"/>
              <a:t>실행화면 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23CF8B-C547-4867-BDD4-E90FB3329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4" b="99235" l="2823" r="92339">
                        <a14:foregroundMark x1="15860" y1="33461" x2="27016" y2="21606"/>
                        <a14:foregroundMark x1="27016" y1="21606" x2="44892" y2="34799"/>
                        <a14:foregroundMark x1="44892" y1="34799" x2="54704" y2="52772"/>
                        <a14:foregroundMark x1="54704" y1="52772" x2="34005" y2="64054"/>
                        <a14:foregroundMark x1="34005" y1="64054" x2="22177" y2="59465"/>
                        <a14:foregroundMark x1="22177" y1="59465" x2="12903" y2="48375"/>
                        <a14:foregroundMark x1="12903" y1="48375" x2="7527" y2="29828"/>
                        <a14:foregroundMark x1="7527" y1="29828" x2="32527" y2="18929"/>
                        <a14:foregroundMark x1="48656" y1="38815" x2="19355" y2="43021"/>
                        <a14:foregroundMark x1="19355" y1="43021" x2="13575" y2="57744"/>
                        <a14:foregroundMark x1="13575" y1="57744" x2="19892" y2="71511"/>
                        <a14:foregroundMark x1="19892" y1="71511" x2="31317" y2="80306"/>
                        <a14:foregroundMark x1="31317" y1="80306" x2="54973" y2="84895"/>
                        <a14:foregroundMark x1="54973" y1="84895" x2="75269" y2="82792"/>
                        <a14:foregroundMark x1="75269" y1="82792" x2="85753" y2="69598"/>
                        <a14:foregroundMark x1="85753" y1="69598" x2="85484" y2="49331"/>
                        <a14:foregroundMark x1="85484" y1="49331" x2="74194" y2="35755"/>
                        <a14:foregroundMark x1="74194" y1="35755" x2="34140" y2="34990"/>
                        <a14:foregroundMark x1="34140" y1="34990" x2="32124" y2="36329"/>
                        <a14:foregroundMark x1="3898" y1="1147" x2="4973" y2="90822"/>
                        <a14:foregroundMark x1="4973" y1="90822" x2="36425" y2="98853"/>
                        <a14:foregroundMark x1="36425" y1="98853" x2="49328" y2="93881"/>
                        <a14:foregroundMark x1="49328" y1="93881" x2="81586" y2="99044"/>
                        <a14:foregroundMark x1="81586" y1="99044" x2="89919" y2="87763"/>
                        <a14:foregroundMark x1="89919" y1="87763" x2="97446" y2="16444"/>
                        <a14:foregroundMark x1="97446" y1="16444" x2="85215" y2="2486"/>
                        <a14:foregroundMark x1="85215" y1="2486" x2="2823" y2="574"/>
                        <a14:foregroundMark x1="14785" y1="96367" x2="18414" y2="99426"/>
                        <a14:foregroundMark x1="93683" y1="82600" x2="89919" y2="99426"/>
                        <a14:foregroundMark x1="89919" y1="99426" x2="91667" y2="82218"/>
                        <a14:foregroundMark x1="91667" y1="82218" x2="92339" y2="85660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5271" y="2703447"/>
            <a:ext cx="4706470" cy="33084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26A0C9E-A1DC-47BF-901C-80920FD9B205}"/>
              </a:ext>
            </a:extLst>
          </p:cNvPr>
          <p:cNvSpPr txBox="1"/>
          <p:nvPr/>
        </p:nvSpPr>
        <p:spPr>
          <a:xfrm>
            <a:off x="6535270" y="1566823"/>
            <a:ext cx="252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 </a:t>
            </a:r>
            <a:r>
              <a:rPr lang="ko-KR" altLang="en-US" sz="2000" b="1" dirty="0"/>
              <a:t>따르는 </a:t>
            </a:r>
            <a:r>
              <a:rPr lang="en-US" altLang="ko-KR" sz="2000" b="1" dirty="0"/>
              <a:t>License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5243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9127AF-4D52-4D74-BF61-90F68EAA4FB1}"/>
              </a:ext>
            </a:extLst>
          </p:cNvPr>
          <p:cNvSpPr txBox="1"/>
          <p:nvPr/>
        </p:nvSpPr>
        <p:spPr>
          <a:xfrm>
            <a:off x="10976116" y="241259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A5A5A5"/>
                </a:solidFill>
                <a:latin typeface="+mn-ea"/>
                <a:cs typeface="KoPubWorld돋움체 Bold" panose="00000800000000000000" pitchFamily="2" charset="-127"/>
              </a:rPr>
              <a:t>01</a:t>
            </a:r>
            <a:endParaRPr lang="ko-KR" altLang="en-US" sz="3600" b="1" dirty="0">
              <a:solidFill>
                <a:srgbClr val="A5A5A5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0E77CC-4C48-4CD6-998F-6AD826623C47}"/>
              </a:ext>
            </a:extLst>
          </p:cNvPr>
          <p:cNvSpPr txBox="1"/>
          <p:nvPr/>
        </p:nvSpPr>
        <p:spPr>
          <a:xfrm>
            <a:off x="9960006" y="86108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프로젝트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E762A6-BDBD-4D77-B196-B8BE7C2213FF}"/>
              </a:ext>
            </a:extLst>
          </p:cNvPr>
          <p:cNvCxnSpPr/>
          <p:nvPr/>
        </p:nvCxnSpPr>
        <p:spPr>
          <a:xfrm>
            <a:off x="510989" y="1072730"/>
            <a:ext cx="9314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141FC9-8763-4387-939A-9CBEEF7DA092}"/>
              </a:ext>
            </a:extLst>
          </p:cNvPr>
          <p:cNvSpPr txBox="1"/>
          <p:nvPr/>
        </p:nvSpPr>
        <p:spPr>
          <a:xfrm>
            <a:off x="7490770" y="6105633"/>
            <a:ext cx="3794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https://github.com/CharlesPikachu/Games.git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3ED5D-191A-49BA-AC39-74805041EBC2}"/>
              </a:ext>
            </a:extLst>
          </p:cNvPr>
          <p:cNvSpPr txBox="1"/>
          <p:nvPr/>
        </p:nvSpPr>
        <p:spPr>
          <a:xfrm>
            <a:off x="7490770" y="5705525"/>
            <a:ext cx="2735269" cy="40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 </a:t>
            </a:r>
            <a:r>
              <a:rPr lang="ko-KR" altLang="en-US" sz="2000" b="1" dirty="0"/>
              <a:t>소스 코드 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2E6680-5C71-4A65-A7A7-37BDD146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9" y="1513457"/>
            <a:ext cx="6827430" cy="486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0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9127AF-4D52-4D74-BF61-90F68EAA4FB1}"/>
              </a:ext>
            </a:extLst>
          </p:cNvPr>
          <p:cNvSpPr txBox="1"/>
          <p:nvPr/>
        </p:nvSpPr>
        <p:spPr>
          <a:xfrm>
            <a:off x="10976116" y="241259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A5A5A5"/>
                </a:solidFill>
                <a:latin typeface="+mn-ea"/>
                <a:cs typeface="KoPubWorld돋움체 Bold" panose="00000800000000000000" pitchFamily="2" charset="-127"/>
              </a:rPr>
              <a:t>02</a:t>
            </a:r>
            <a:endParaRPr lang="ko-KR" altLang="en-US" sz="3600" b="1" dirty="0">
              <a:solidFill>
                <a:srgbClr val="A5A5A5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0E77CC-4C48-4CD6-998F-6AD826623C47}"/>
              </a:ext>
            </a:extLst>
          </p:cNvPr>
          <p:cNvSpPr txBox="1"/>
          <p:nvPr/>
        </p:nvSpPr>
        <p:spPr>
          <a:xfrm>
            <a:off x="10503423" y="86108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개발환경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E762A6-BDBD-4D77-B196-B8BE7C2213FF}"/>
              </a:ext>
            </a:extLst>
          </p:cNvPr>
          <p:cNvCxnSpPr>
            <a:cxnSpLocks/>
          </p:cNvCxnSpPr>
          <p:nvPr/>
        </p:nvCxnSpPr>
        <p:spPr>
          <a:xfrm>
            <a:off x="510989" y="1072730"/>
            <a:ext cx="9791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2C98F20-08A9-47FC-B620-FF3F1DB8E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22" y="3429000"/>
            <a:ext cx="2782800" cy="27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726D462-EE59-413B-83E7-80E87255C710}"/>
              </a:ext>
            </a:extLst>
          </p:cNvPr>
          <p:cNvSpPr txBox="1"/>
          <p:nvPr/>
        </p:nvSpPr>
        <p:spPr>
          <a:xfrm>
            <a:off x="968189" y="1613118"/>
            <a:ext cx="27975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운영체제</a:t>
            </a:r>
            <a:endParaRPr lang="en-US" altLang="ko-KR" sz="2400" b="1" dirty="0"/>
          </a:p>
          <a:p>
            <a:pPr marL="742950" lvl="1" indent="-285750">
              <a:buFont typeface="맑은 고딕" panose="020B0503020000020004" pitchFamily="50" charset="-127"/>
              <a:buChar char="－"/>
            </a:pPr>
            <a:r>
              <a:rPr lang="en-US" altLang="ko-KR" sz="2000" dirty="0"/>
              <a:t>Window 10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개발언어</a:t>
            </a:r>
            <a:endParaRPr lang="en-US" altLang="ko-KR" sz="2400" b="1" dirty="0"/>
          </a:p>
          <a:p>
            <a:pPr marL="800100" lvl="1" indent="-342900">
              <a:buFont typeface="맑은 고딕" panose="020B0503020000020004" pitchFamily="50" charset="-127"/>
              <a:buChar char="－"/>
            </a:pPr>
            <a:r>
              <a:rPr lang="en-US" altLang="ko-KR" sz="2000" dirty="0"/>
              <a:t>Python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15A1DE-CE43-4C8D-935B-77386ED69EEC}"/>
              </a:ext>
            </a:extLst>
          </p:cNvPr>
          <p:cNvSpPr txBox="1"/>
          <p:nvPr/>
        </p:nvSpPr>
        <p:spPr>
          <a:xfrm>
            <a:off x="968189" y="3332498"/>
            <a:ext cx="32380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Editor</a:t>
            </a:r>
          </a:p>
          <a:p>
            <a:pPr marL="742950" lvl="1" indent="-285750">
              <a:buFont typeface="맑은 고딕" panose="020B0503020000020004" pitchFamily="50" charset="-127"/>
              <a:buChar char="－"/>
            </a:pPr>
            <a:r>
              <a:rPr lang="en-US" altLang="ko-KR" sz="2000" dirty="0"/>
              <a:t>Atom Editor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VCS</a:t>
            </a:r>
          </a:p>
          <a:p>
            <a:pPr marL="800100" lvl="1" indent="-342900">
              <a:buFont typeface="맑은 고딕" panose="020B0503020000020004" pitchFamily="50" charset="-127"/>
              <a:buChar char="－"/>
            </a:pPr>
            <a:r>
              <a:rPr lang="en-US" altLang="ko-KR" sz="2000" dirty="0"/>
              <a:t>Git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800" b="1" dirty="0"/>
              <a:t>License</a:t>
            </a:r>
          </a:p>
          <a:p>
            <a:pPr marL="914400" lvl="1" indent="-457200">
              <a:buFont typeface="맑은 고딕" panose="020B0503020000020004" pitchFamily="50" charset="-127"/>
              <a:buChar char="－"/>
            </a:pPr>
            <a:r>
              <a:rPr lang="en-US" altLang="ko-KR" sz="2000" dirty="0"/>
              <a:t>MIT License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5AD52B-E0A1-4D56-953D-FD14A4819628}"/>
              </a:ext>
            </a:extLst>
          </p:cNvPr>
          <p:cNvSpPr txBox="1"/>
          <p:nvPr/>
        </p:nvSpPr>
        <p:spPr>
          <a:xfrm>
            <a:off x="4697239" y="1290997"/>
            <a:ext cx="6267849" cy="520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사용 라이브러리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모듈</a:t>
            </a:r>
            <a:endParaRPr lang="en-US" altLang="ko-KR" sz="2400" b="1" dirty="0"/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－"/>
            </a:pPr>
            <a:r>
              <a:rPr lang="en-US" altLang="ko-KR" sz="2000" u="sng" dirty="0" err="1"/>
              <a:t>pygame</a:t>
            </a:r>
            <a:r>
              <a:rPr lang="ko-KR" altLang="en-US" sz="2000" u="sng" dirty="0"/>
              <a:t> 라이브러리</a:t>
            </a:r>
            <a:endParaRPr lang="en-US" altLang="ko-KR" sz="2000" u="sng" dirty="0"/>
          </a:p>
          <a:p>
            <a:pPr lvl="2"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게임과 같은 멀티미디어 </a:t>
            </a:r>
            <a:r>
              <a:rPr lang="en-US" altLang="ko-KR" sz="2000" dirty="0"/>
              <a:t>SW </a:t>
            </a:r>
            <a:r>
              <a:rPr lang="ko-KR" altLang="en-US" sz="2000" dirty="0"/>
              <a:t>개발을 위해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ko-KR" altLang="en-US" sz="2000" dirty="0"/>
              <a:t>만들어진 </a:t>
            </a:r>
            <a:r>
              <a:rPr lang="en-US" altLang="ko-KR" sz="2000" dirty="0"/>
              <a:t>python </a:t>
            </a:r>
            <a:r>
              <a:rPr lang="ko-KR" altLang="en-US" sz="2000" dirty="0"/>
              <a:t>라이브러리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－"/>
            </a:pPr>
            <a:r>
              <a:rPr lang="en-US" altLang="ko-KR" sz="2000" u="sng" dirty="0"/>
              <a:t>OS </a:t>
            </a:r>
            <a:r>
              <a:rPr lang="ko-KR" altLang="en-US" sz="2000" u="sng" dirty="0"/>
              <a:t>모듈</a:t>
            </a:r>
            <a:endParaRPr lang="en-US" altLang="ko-KR" sz="2000" u="sng" dirty="0"/>
          </a:p>
          <a:p>
            <a:pPr lvl="2"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운영체제에서 제공되는 여러 기능 수행 가능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－"/>
            </a:pPr>
            <a:r>
              <a:rPr lang="en-US" altLang="ko-KR" sz="2000" u="sng" dirty="0"/>
              <a:t>sys </a:t>
            </a:r>
            <a:r>
              <a:rPr lang="ko-KR" altLang="en-US" sz="2000" u="sng" dirty="0"/>
              <a:t>모듈</a:t>
            </a:r>
            <a:endParaRPr lang="en-US" altLang="ko-KR" sz="2000" u="sng" dirty="0"/>
          </a:p>
          <a:p>
            <a:pPr lvl="2"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파이썬 인터프리터가 제공하는 변수와 함수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ko-KR" altLang="en-US" sz="2000" dirty="0"/>
              <a:t>직접 제어 가능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－"/>
            </a:pPr>
            <a:r>
              <a:rPr lang="en-US" altLang="ko-KR" sz="2000" u="sng" dirty="0"/>
              <a:t>random </a:t>
            </a:r>
            <a:r>
              <a:rPr lang="ko-KR" altLang="en-US" sz="2000" u="sng" dirty="0"/>
              <a:t>모듈</a:t>
            </a:r>
            <a:endParaRPr lang="en-US" altLang="ko-KR" sz="2000" u="sng" dirty="0"/>
          </a:p>
          <a:p>
            <a:pPr lvl="2"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난수 생성 가능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D275B-C639-423B-BB01-4E9E294E02D4}"/>
              </a:ext>
            </a:extLst>
          </p:cNvPr>
          <p:cNvSpPr txBox="1"/>
          <p:nvPr/>
        </p:nvSpPr>
        <p:spPr>
          <a:xfrm>
            <a:off x="10976116" y="241259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A5A5A5"/>
                </a:solidFill>
                <a:latin typeface="+mn-ea"/>
                <a:cs typeface="KoPubWorld돋움체 Bold" panose="00000800000000000000" pitchFamily="2" charset="-127"/>
              </a:rPr>
              <a:t>02</a:t>
            </a:r>
            <a:endParaRPr lang="ko-KR" altLang="en-US" sz="3600" b="1" dirty="0">
              <a:solidFill>
                <a:srgbClr val="A5A5A5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B6E67-98D1-4D9A-B004-71404C7A17BE}"/>
              </a:ext>
            </a:extLst>
          </p:cNvPr>
          <p:cNvSpPr txBox="1"/>
          <p:nvPr/>
        </p:nvSpPr>
        <p:spPr>
          <a:xfrm>
            <a:off x="10503423" y="86108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개발환경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1B8139-E66C-4042-9BED-D2F8BBC35CAB}"/>
              </a:ext>
            </a:extLst>
          </p:cNvPr>
          <p:cNvCxnSpPr>
            <a:cxnSpLocks/>
          </p:cNvCxnSpPr>
          <p:nvPr/>
        </p:nvCxnSpPr>
        <p:spPr>
          <a:xfrm>
            <a:off x="510989" y="1072730"/>
            <a:ext cx="9791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35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B9FF97-B1E2-4646-8ABE-C6BDFB702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42" y="3429000"/>
            <a:ext cx="2782800" cy="2782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9127AF-4D52-4D74-BF61-90F68EAA4FB1}"/>
              </a:ext>
            </a:extLst>
          </p:cNvPr>
          <p:cNvSpPr txBox="1"/>
          <p:nvPr/>
        </p:nvSpPr>
        <p:spPr>
          <a:xfrm>
            <a:off x="10976116" y="241259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A5A5A5"/>
                </a:solidFill>
                <a:latin typeface="+mn-ea"/>
                <a:cs typeface="KoPubWorld돋움체 Bold" panose="00000800000000000000" pitchFamily="2" charset="-127"/>
              </a:rPr>
              <a:t>03</a:t>
            </a:r>
            <a:endParaRPr lang="ko-KR" altLang="en-US" sz="3600" b="1" dirty="0">
              <a:solidFill>
                <a:srgbClr val="A5A5A5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0E77CC-4C48-4CD6-998F-6AD826623C47}"/>
              </a:ext>
            </a:extLst>
          </p:cNvPr>
          <p:cNvSpPr txBox="1"/>
          <p:nvPr/>
        </p:nvSpPr>
        <p:spPr>
          <a:xfrm>
            <a:off x="9185755" y="861086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개선사항 및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기대효과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E762A6-BDBD-4D77-B196-B8BE7C2213F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10989" y="1045752"/>
            <a:ext cx="8674766" cy="26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35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606</Words>
  <Application>Microsoft Office PowerPoint</Application>
  <PresentationFormat>와이드스크린</PresentationFormat>
  <Paragraphs>242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KoPubWorld돋움체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blog.naver.com/sober_555</dc:title>
  <dc:creator>sober_555</dc:creator>
  <cp:lastModifiedBy>지승빈</cp:lastModifiedBy>
  <cp:revision>61</cp:revision>
  <dcterms:created xsi:type="dcterms:W3CDTF">2019-10-11T04:47:52Z</dcterms:created>
  <dcterms:modified xsi:type="dcterms:W3CDTF">2020-11-01T14:08:29Z</dcterms:modified>
</cp:coreProperties>
</file>