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7"/>
  </p:sldMasterIdLst>
  <p:notesMasterIdLst>
    <p:notesMasterId r:id="rId20"/>
  </p:notesMasterIdLst>
  <p:handoutMasterIdLst>
    <p:handoutMasterId r:id="rId21"/>
  </p:handoutMasterIdLst>
  <p:sldIdLst>
    <p:sldId id="256" r:id="rId8"/>
    <p:sldId id="389" r:id="rId9"/>
    <p:sldId id="405" r:id="rId10"/>
    <p:sldId id="504" r:id="rId11"/>
    <p:sldId id="502" r:id="rId12"/>
    <p:sldId id="506" r:id="rId13"/>
    <p:sldId id="505" r:id="rId14"/>
    <p:sldId id="503" r:id="rId15"/>
    <p:sldId id="491" r:id="rId16"/>
    <p:sldId id="499" r:id="rId17"/>
    <p:sldId id="501" r:id="rId18"/>
    <p:sldId id="507" r:id="rId1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5DDAF471-735E-464C-98E0-5CDDB09B7B7E}">
          <p14:sldIdLst>
            <p14:sldId id="256"/>
            <p14:sldId id="389"/>
          </p14:sldIdLst>
        </p14:section>
        <p14:section name="본 발표" id="{E38F944B-89E6-4275-B3A7-FCD91537CB84}">
          <p14:sldIdLst>
            <p14:sldId id="405"/>
            <p14:sldId id="504"/>
            <p14:sldId id="502"/>
            <p14:sldId id="506"/>
            <p14:sldId id="505"/>
            <p14:sldId id="503"/>
            <p14:sldId id="491"/>
            <p14:sldId id="499"/>
            <p14:sldId id="501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5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경원 김" initials="경김" lastIdx="1" clrIdx="0">
    <p:extLst>
      <p:ext uri="{19B8F6BF-5375-455C-9EA6-DF929625EA0E}">
        <p15:presenceInfo xmlns:p15="http://schemas.microsoft.com/office/powerpoint/2012/main" userId="13203847a80abd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567090"/>
    <a:srgbClr val="7A8A9D"/>
    <a:srgbClr val="128B95"/>
    <a:srgbClr val="0070C0"/>
    <a:srgbClr val="5889D9"/>
    <a:srgbClr val="0698C4"/>
    <a:srgbClr val="046583"/>
    <a:srgbClr val="192640"/>
    <a:srgbClr val="C7D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39" autoAdjust="0"/>
    <p:restoredTop sz="84028" autoAdjust="0"/>
  </p:normalViewPr>
  <p:slideViewPr>
    <p:cSldViewPr>
      <p:cViewPr varScale="1">
        <p:scale>
          <a:sx n="95" d="100"/>
          <a:sy n="95" d="100"/>
        </p:scale>
        <p:origin x="2538" y="96"/>
      </p:cViewPr>
      <p:guideLst>
        <p:guide orient="horz" pos="2160"/>
        <p:guide pos="2880"/>
        <p:guide pos="5556"/>
      </p:guideLst>
    </p:cSldViewPr>
  </p:slideViewPr>
  <p:outlineViewPr>
    <p:cViewPr>
      <p:scale>
        <a:sx n="33" d="100"/>
        <a:sy n="33" d="100"/>
      </p:scale>
      <p:origin x="0" y="33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5202" y="12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61362-2AA8-4DE4-A0D4-60D8EC3C3453}" type="datetimeFigureOut">
              <a:rPr lang="ko-KR" altLang="en-US" smtClean="0"/>
              <a:pPr/>
              <a:t>2021-06-15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C8851-8609-4635-8475-C77D6BAB64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98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E3518-7FD5-4940-B949-8EA134B4F936}" type="datetimeFigureOut">
              <a:rPr lang="ko-KR" altLang="en-US" smtClean="0"/>
              <a:pPr/>
              <a:t>2021-06-15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FEC9-1501-40A1-A869-8E766D60C8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92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042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="1" spc="-6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400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="1" spc="-6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606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="1" spc="-6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28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55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555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="1" spc="-6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778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="1" spc="-6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712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="1" spc="-6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593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="1" spc="-6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492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="1" spc="-6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393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="1" spc="-6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826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ctrTitle" hasCustomPrompt="1"/>
          </p:nvPr>
        </p:nvSpPr>
        <p:spPr>
          <a:xfrm>
            <a:off x="471736" y="533822"/>
            <a:ext cx="8203952" cy="1527026"/>
          </a:xfrm>
          <a:prstGeom prst="rect">
            <a:avLst/>
          </a:prstGeom>
          <a:effectLst/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200" b="1" spc="-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 dirty="0"/>
              <a:t>프레젠테이션</a:t>
            </a:r>
            <a:br>
              <a:rPr lang="en-US" altLang="ko-KR" dirty="0"/>
            </a:br>
            <a:r>
              <a:rPr lang="ko-KR" altLang="en-US" dirty="0"/>
              <a:t>제목 스타일 편집</a:t>
            </a:r>
          </a:p>
        </p:txBody>
      </p:sp>
      <p:sp>
        <p:nvSpPr>
          <p:cNvPr id="15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71736" y="3439666"/>
            <a:ext cx="8203952" cy="2689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400" b="0" spc="-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sp>
        <p:nvSpPr>
          <p:cNvPr id="16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1736" y="2070373"/>
            <a:ext cx="8203952" cy="36004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buNone/>
              <a:defRPr sz="1600" b="1" strike="noStrike" spc="-5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서브 텍스트 편집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10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 txBox="1">
            <a:spLocks/>
          </p:cNvSpPr>
          <p:nvPr userDrawn="1"/>
        </p:nvSpPr>
        <p:spPr>
          <a:xfrm>
            <a:off x="500311" y="548683"/>
            <a:ext cx="3240360" cy="648071"/>
          </a:xfrm>
          <a:prstGeom prst="rect">
            <a:avLst/>
          </a:prstGeom>
          <a:effectLst/>
        </p:spPr>
        <p:txBody>
          <a:bodyPr lIns="0" tIns="0" rIns="0" bIns="0" anchor="ctr"/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-15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3200" noProof="0" dirty="0"/>
              <a:t>Contents</a:t>
            </a:r>
            <a:endParaRPr lang="ko-KR" altLang="en-US" sz="3200" noProof="0" dirty="0"/>
          </a:p>
        </p:txBody>
      </p:sp>
      <p:sp>
        <p:nvSpPr>
          <p:cNvPr id="13" name="제목 1"/>
          <p:cNvSpPr>
            <a:spLocks noGrp="1"/>
          </p:cNvSpPr>
          <p:nvPr>
            <p:ph type="ctrTitle" hasCustomPrompt="1"/>
          </p:nvPr>
        </p:nvSpPr>
        <p:spPr>
          <a:xfrm>
            <a:off x="490786" y="1844824"/>
            <a:ext cx="576065" cy="4320480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 algn="l">
              <a:lnSpc>
                <a:spcPct val="200000"/>
              </a:lnSpc>
              <a:defRPr sz="1800" b="1" spc="-5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076375" y="1839490"/>
            <a:ext cx="7599313" cy="43258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200000"/>
              </a:lnSpc>
              <a:spcBef>
                <a:spcPts val="0"/>
              </a:spcBef>
              <a:buNone/>
              <a:defRPr sz="1800" b="0" spc="-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462212" y="385614"/>
            <a:ext cx="1008112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462212" y="1772816"/>
            <a:ext cx="1008112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96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속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471736" y="558205"/>
            <a:ext cx="8203952" cy="1584176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3800" b="1" spc="-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 dirty="0"/>
              <a:t>프레젠테이션</a:t>
            </a:r>
            <a:br>
              <a:rPr lang="en-US" altLang="ko-KR" dirty="0"/>
            </a:br>
            <a:r>
              <a:rPr lang="ko-KR" altLang="en-US" dirty="0"/>
              <a:t>제목 스타일 편집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71736" y="2643386"/>
            <a:ext cx="8203952" cy="33779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50000"/>
              </a:lnSpc>
              <a:buNone/>
              <a:defRPr sz="1400" b="0" spc="-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9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6" userDrawn="1">
          <p15:clr>
            <a:srgbClr val="FBAE40"/>
          </p15:clr>
        </p15:guide>
        <p15:guide id="2" orient="horz" pos="39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뒷표지(기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71736" y="2649341"/>
            <a:ext cx="5324400" cy="461665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2400" b="0" spc="300" baseline="0">
                <a:solidFill>
                  <a:schemeClr val="accent2"/>
                </a:solidFill>
                <a:effectLst/>
                <a:latin typeface="Arial Narrow" pitchFamily="34" charset="0"/>
                <a:ea typeface="+mj-ea"/>
                <a:cs typeface="+mj-cs"/>
              </a:defRPr>
            </a:lvl1pPr>
          </a:lstStyle>
          <a:p>
            <a:pPr lvl="0"/>
            <a:endParaRPr lang="ko-KR" altLang="en-US" sz="2000" b="0" i="0" spc="500" baseline="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1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뒷표지(변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89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4" y="152400"/>
            <a:ext cx="7850187" cy="76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1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684214" y="152400"/>
            <a:ext cx="7850187" cy="76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44564" y="1268415"/>
            <a:ext cx="3860800" cy="2516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57764" y="1268415"/>
            <a:ext cx="3862387" cy="2516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944564" y="3937000"/>
            <a:ext cx="3860800" cy="25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957764" y="3937000"/>
            <a:ext cx="3862387" cy="25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1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15890"/>
            <a:ext cx="8713788" cy="56197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6" y="981075"/>
            <a:ext cx="4279900" cy="5472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3126" y="981075"/>
            <a:ext cx="4281488" cy="5472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970887" y="6620946"/>
            <a:ext cx="1173113" cy="1854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5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문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851" y="0"/>
            <a:ext cx="8496299" cy="16977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63000">
                <a:srgbClr val="0C5CBC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23850" y="691201"/>
            <a:ext cx="84963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850" y="249291"/>
            <a:ext cx="8496300" cy="43447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200" b="1" spc="-12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23852" y="836712"/>
            <a:ext cx="8496299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buNone/>
              <a:defRPr sz="1800" b="1" spc="-2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err="1"/>
              <a:t>ㅁㄴㅇㄹ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323850" y="1270254"/>
            <a:ext cx="8496299" cy="518308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970887" y="6620946"/>
            <a:ext cx="1173113" cy="1854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59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80000">
              <a:schemeClr val="bg1">
                <a:lumMod val="95000"/>
              </a:schemeClr>
            </a:gs>
            <a:gs pos="50000">
              <a:schemeClr val="bg1">
                <a:tint val="45000"/>
                <a:shade val="99000"/>
                <a:satMod val="350000"/>
              </a:schemeClr>
            </a:gs>
            <a:gs pos="95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22"/>
          <p:cNvSpPr/>
          <p:nvPr/>
        </p:nvSpPr>
        <p:spPr>
          <a:xfrm rot="16200000">
            <a:off x="3108197" y="822195"/>
            <a:ext cx="6021288" cy="6050318"/>
          </a:xfrm>
          <a:custGeom>
            <a:avLst/>
            <a:gdLst>
              <a:gd name="connsiteX0" fmla="*/ 0 w 5097016"/>
              <a:gd name="connsiteY0" fmla="*/ 5097016 h 5097016"/>
              <a:gd name="connsiteX1" fmla="*/ 0 w 5097016"/>
              <a:gd name="connsiteY1" fmla="*/ 0 h 5097016"/>
              <a:gd name="connsiteX2" fmla="*/ 5097016 w 5097016"/>
              <a:gd name="connsiteY2" fmla="*/ 5097016 h 5097016"/>
              <a:gd name="connsiteX3" fmla="*/ 0 w 5097016"/>
              <a:gd name="connsiteY3" fmla="*/ 5097016 h 5097016"/>
              <a:gd name="connsiteX0" fmla="*/ 0 w 8237258"/>
              <a:gd name="connsiteY0" fmla="*/ 5097016 h 5097016"/>
              <a:gd name="connsiteX1" fmla="*/ 0 w 8237258"/>
              <a:gd name="connsiteY1" fmla="*/ 0 h 5097016"/>
              <a:gd name="connsiteX2" fmla="*/ 8237258 w 8237258"/>
              <a:gd name="connsiteY2" fmla="*/ 5097016 h 5097016"/>
              <a:gd name="connsiteX3" fmla="*/ 0 w 8237258"/>
              <a:gd name="connsiteY3" fmla="*/ 5097016 h 509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7258" h="5097016">
                <a:moveTo>
                  <a:pt x="0" y="5097016"/>
                </a:moveTo>
                <a:lnTo>
                  <a:pt x="0" y="0"/>
                </a:lnTo>
                <a:lnTo>
                  <a:pt x="8237258" y="5097016"/>
                </a:lnTo>
                <a:lnTo>
                  <a:pt x="0" y="5097016"/>
                </a:lnTo>
                <a:close/>
              </a:path>
            </a:pathLst>
          </a:custGeom>
          <a:gradFill>
            <a:gsLst>
              <a:gs pos="100000">
                <a:schemeClr val="accent2">
                  <a:lumMod val="40000"/>
                  <a:lumOff val="60000"/>
                  <a:alpha val="30000"/>
                </a:schemeClr>
              </a:gs>
              <a:gs pos="50000">
                <a:schemeClr val="accent2">
                  <a:lumMod val="20000"/>
                  <a:lumOff val="80000"/>
                  <a:alpha val="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sp>
        <p:nvSpPr>
          <p:cNvPr id="11" name="직각 삼각형 10"/>
          <p:cNvSpPr/>
          <p:nvPr/>
        </p:nvSpPr>
        <p:spPr>
          <a:xfrm rot="16200000">
            <a:off x="3491880" y="1205880"/>
            <a:ext cx="5652120" cy="5652120"/>
          </a:xfrm>
          <a:prstGeom prst="rtTriangle">
            <a:avLst/>
          </a:prstGeom>
          <a:gradFill>
            <a:gsLst>
              <a:gs pos="100000">
                <a:schemeClr val="bg1">
                  <a:lumMod val="75000"/>
                  <a:alpha val="0"/>
                </a:schemeClr>
              </a:gs>
              <a:gs pos="50000">
                <a:schemeClr val="bg1">
                  <a:lumMod val="75000"/>
                  <a:alpha val="2000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sp>
        <p:nvSpPr>
          <p:cNvPr id="23" name="직각 삼각형 22"/>
          <p:cNvSpPr/>
          <p:nvPr/>
        </p:nvSpPr>
        <p:spPr>
          <a:xfrm rot="10800000">
            <a:off x="5714999" y="0"/>
            <a:ext cx="3429000" cy="3429000"/>
          </a:xfrm>
          <a:prstGeom prst="rtTriangle">
            <a:avLst/>
          </a:prstGeom>
          <a:gradFill>
            <a:gsLst>
              <a:gs pos="100000">
                <a:schemeClr val="bg1">
                  <a:lumMod val="75000"/>
                  <a:alpha val="0"/>
                </a:schemeClr>
              </a:gs>
              <a:gs pos="50000">
                <a:schemeClr val="bg1">
                  <a:lumMod val="75000"/>
                  <a:alpha val="2000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cxnSp>
        <p:nvCxnSpPr>
          <p:cNvPr id="15" name="직선 연결선 14"/>
          <p:cNvCxnSpPr>
            <a:stCxn id="11" idx="0"/>
            <a:endCxn id="11" idx="4"/>
          </p:cNvCxnSpPr>
          <p:nvPr/>
        </p:nvCxnSpPr>
        <p:spPr>
          <a:xfrm flipV="1">
            <a:off x="3491880" y="1205880"/>
            <a:ext cx="5652120" cy="5652120"/>
          </a:xfrm>
          <a:prstGeom prst="line">
            <a:avLst/>
          </a:prstGeom>
          <a:ln w="6350" cmpd="sng"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50000">
                  <a:schemeClr val="bg1">
                    <a:lumMod val="65000"/>
                    <a:alpha val="50000"/>
                  </a:schemeClr>
                </a:gs>
                <a:gs pos="100000">
                  <a:schemeClr val="bg1">
                    <a:lumMod val="7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3" idx="4"/>
          </p:cNvCxnSpPr>
          <p:nvPr/>
        </p:nvCxnSpPr>
        <p:spPr>
          <a:xfrm>
            <a:off x="5715000" y="0"/>
            <a:ext cx="3429001" cy="3429000"/>
          </a:xfrm>
          <a:prstGeom prst="line">
            <a:avLst/>
          </a:prstGeom>
          <a:ln w="6350" cmpd="sng"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50000">
                  <a:schemeClr val="bg1">
                    <a:lumMod val="65000"/>
                    <a:alpha val="50000"/>
                  </a:schemeClr>
                </a:gs>
                <a:gs pos="100000">
                  <a:schemeClr val="bg1">
                    <a:lumMod val="7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0" y="6598086"/>
            <a:ext cx="9144000" cy="0"/>
            <a:chOff x="0" y="6362278"/>
            <a:chExt cx="9144000" cy="0"/>
          </a:xfrm>
        </p:grpSpPr>
        <p:cxnSp>
          <p:nvCxnSpPr>
            <p:cNvPr id="17" name="직선 연결선 16"/>
            <p:cNvCxnSpPr/>
            <p:nvPr userDrawn="1"/>
          </p:nvCxnSpPr>
          <p:spPr>
            <a:xfrm>
              <a:off x="1691680" y="6362278"/>
              <a:ext cx="745232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0" y="6362278"/>
              <a:ext cx="1835696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7970887" y="6620946"/>
            <a:ext cx="1173113" cy="185415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59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5" r:id="rId4"/>
    <p:sldLayoutId id="2147483673" r:id="rId5"/>
    <p:sldLayoutId id="2147483680" r:id="rId6"/>
    <p:sldLayoutId id="2147483681" r:id="rId7"/>
    <p:sldLayoutId id="2147483683" r:id="rId8"/>
    <p:sldLayoutId id="2147483684" r:id="rId9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5" userDrawn="1">
          <p15:clr>
            <a:srgbClr val="F26B43"/>
          </p15:clr>
        </p15:guide>
        <p15:guide id="2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71736" y="2676153"/>
            <a:ext cx="8203952" cy="1527026"/>
          </a:xfrm>
        </p:spPr>
        <p:txBody>
          <a:bodyPr/>
          <a:lstStyle/>
          <a:p>
            <a:r>
              <a:rPr lang="ko-KR" altLang="en-US" dirty="0"/>
              <a:t>딥러닝</a:t>
            </a:r>
            <a:r>
              <a:rPr lang="en-US" altLang="ko-KR" dirty="0"/>
              <a:t>-CNN</a:t>
            </a:r>
            <a:r>
              <a:rPr lang="ko-KR" altLang="en-US" dirty="0"/>
              <a:t>을 활용한 상품검색 및 상품 정보 </a:t>
            </a:r>
            <a:r>
              <a:rPr lang="en-US" altLang="ko-KR" dirty="0"/>
              <a:t>Tagging </a:t>
            </a:r>
            <a:r>
              <a:rPr lang="ko-KR" altLang="en-US" dirty="0"/>
              <a:t>시스템 구축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71736" y="2541662"/>
            <a:ext cx="8203952" cy="268982"/>
          </a:xfrm>
        </p:spPr>
        <p:txBody>
          <a:bodyPr/>
          <a:lstStyle/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r>
              <a:rPr lang="en-US" altLang="ko-KR" sz="2400" b="1" dirty="0"/>
              <a:t>four </a:t>
            </a:r>
            <a:r>
              <a:rPr lang="en-US" altLang="ko-KR" sz="2400" b="1" dirty="0" err="1"/>
              <a:t>elSe</a:t>
            </a:r>
            <a:endParaRPr lang="en-US" altLang="ko-KR" sz="2400" b="1" dirty="0"/>
          </a:p>
          <a:p>
            <a:pPr algn="r"/>
            <a:r>
              <a:rPr lang="ko-KR" altLang="en-US" sz="2400" b="1" dirty="0"/>
              <a:t>김희수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송승민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전문수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박범수</a:t>
            </a:r>
            <a:r>
              <a:rPr lang="en-US" altLang="ko-KR" sz="2400" b="1" dirty="0"/>
              <a:t> </a:t>
            </a:r>
          </a:p>
          <a:p>
            <a:pPr algn="r"/>
            <a:r>
              <a:rPr lang="en-US" altLang="ko-KR" sz="2400" b="1" dirty="0"/>
              <a:t>2021. 05. </a:t>
            </a:r>
            <a:r>
              <a:rPr lang="en-US" altLang="ko-KR" sz="2400" b="1"/>
              <a:t>25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543165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3. </a:t>
            </a:r>
            <a:r>
              <a:rPr lang="ko-KR" altLang="en-US" b="1" dirty="0">
                <a:latin typeface="+mj-ea"/>
              </a:rPr>
              <a:t>진행 경과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10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AFB1FC6-2923-47A6-9E21-C150CB899792}"/>
              </a:ext>
            </a:extLst>
          </p:cNvPr>
          <p:cNvGrpSpPr/>
          <p:nvPr/>
        </p:nvGrpSpPr>
        <p:grpSpPr>
          <a:xfrm>
            <a:off x="492808" y="745326"/>
            <a:ext cx="7405997" cy="400110"/>
            <a:chOff x="447005" y="1003394"/>
            <a:chExt cx="7405997" cy="40011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2E62CDF-4194-4F9A-94A2-E5E737CCAC86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객체 탐지 모듈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DB8CD16-80AC-4D97-8377-6861A05DE73C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B6115CF-48D6-4465-A8D1-CF3846C7D3BA}"/>
              </a:ext>
            </a:extLst>
          </p:cNvPr>
          <p:cNvSpPr txBox="1"/>
          <p:nvPr/>
        </p:nvSpPr>
        <p:spPr>
          <a:xfrm>
            <a:off x="641591" y="1145436"/>
            <a:ext cx="7413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원본 이미지에서 객체를 </a:t>
            </a:r>
            <a:r>
              <a:rPr lang="ko-KR" altLang="en-US" sz="1400"/>
              <a:t>탐지하고 이를 잘라내는 것까지 완료</a:t>
            </a:r>
            <a:endParaRPr lang="ko-KR" altLang="en-US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306258-F430-41BD-ACB6-FC67CDB56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3" y="1514769"/>
            <a:ext cx="3954191" cy="164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1D79F1-34CB-41A1-BAAD-779A80A98576}"/>
              </a:ext>
            </a:extLst>
          </p:cNvPr>
          <p:cNvSpPr txBox="1"/>
          <p:nvPr/>
        </p:nvSpPr>
        <p:spPr>
          <a:xfrm>
            <a:off x="662797" y="3280482"/>
            <a:ext cx="7413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이 잘라낸 객체로 유사 이미지 검색을 수행예정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먼저 검색 대상이 될 </a:t>
            </a:r>
            <a:r>
              <a:rPr lang="en-US" altLang="ko-KR" sz="1400" dirty="0"/>
              <a:t>pool</a:t>
            </a:r>
            <a:r>
              <a:rPr lang="ko-KR" altLang="en-US" sz="1400" dirty="0"/>
              <a:t>을 만드는 것이 선행되어야 함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객체가 어느 이미지에서 유래된 것인지 알 수 있어야 한다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이미지 </a:t>
            </a:r>
            <a:r>
              <a:rPr lang="en-US" altLang="ko-KR" sz="1400" dirty="0"/>
              <a:t>URL</a:t>
            </a:r>
            <a:r>
              <a:rPr lang="ko-KR" altLang="en-US" sz="1400" dirty="0"/>
              <a:t>과 객체의 이미지 어레이를 같은 </a:t>
            </a:r>
            <a:r>
              <a:rPr lang="en-US" altLang="ko-KR" sz="1400" dirty="0"/>
              <a:t>JSON</a:t>
            </a:r>
            <a:r>
              <a:rPr lang="ko-KR" altLang="en-US" sz="1400" dirty="0"/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1384313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3</a:t>
            </a:r>
            <a:r>
              <a:rPr lang="en-US" altLang="ko-KR" b="1" dirty="0">
                <a:latin typeface="+mj-ea"/>
              </a:rPr>
              <a:t>. </a:t>
            </a:r>
            <a:r>
              <a:rPr lang="ko-KR" altLang="en-US" b="1" dirty="0">
                <a:latin typeface="+mj-ea"/>
              </a:rPr>
              <a:t>진행경과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11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26267FA-C284-4BCA-95AF-A60005E94537}"/>
              </a:ext>
            </a:extLst>
          </p:cNvPr>
          <p:cNvGrpSpPr/>
          <p:nvPr/>
        </p:nvGrpSpPr>
        <p:grpSpPr>
          <a:xfrm>
            <a:off x="492808" y="735215"/>
            <a:ext cx="7584638" cy="820475"/>
            <a:chOff x="492808" y="4094048"/>
            <a:chExt cx="7584638" cy="82047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0932EA0-F1BF-48CA-B6C5-A4A6CDB8FF86}"/>
                </a:ext>
              </a:extLst>
            </p:cNvPr>
            <p:cNvGrpSpPr/>
            <p:nvPr/>
          </p:nvGrpSpPr>
          <p:grpSpPr>
            <a:xfrm>
              <a:off x="492808" y="4094048"/>
              <a:ext cx="7405997" cy="400110"/>
              <a:chOff x="447005" y="1003394"/>
              <a:chExt cx="7405997" cy="40011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CA32220-701D-4BDF-8D12-A7CE7E25F9D2}"/>
                  </a:ext>
                </a:extLst>
              </p:cNvPr>
              <p:cNvSpPr/>
              <p:nvPr/>
            </p:nvSpPr>
            <p:spPr>
              <a:xfrm>
                <a:off x="653002" y="1003394"/>
                <a:ext cx="7200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330325">
                  <a:spcAft>
                    <a:spcPts val="600"/>
                  </a:spcAft>
                  <a:buSzPct val="100000"/>
                  <a:defRPr/>
                </a:pPr>
                <a:r>
                  <a:rPr lang="ko-KR" altLang="en-US" sz="2000" b="1" kern="0" spc="-100" dirty="0">
                    <a:gradFill>
                      <a:gsLst>
                        <a:gs pos="100000">
                          <a:srgbClr val="0070C0"/>
                        </a:gs>
                        <a:gs pos="0">
                          <a:srgbClr val="1F497D">
                            <a:lumMod val="75000"/>
                          </a:srgbClr>
                        </a:gs>
                      </a:gsLst>
                      <a:lin ang="5400000" scaled="0"/>
                    </a:gradFill>
                    <a:latin typeface="+mj-ea"/>
                    <a:ea typeface="+mj-ea"/>
                    <a:cs typeface="Arial" panose="020B0604020202020204" pitchFamily="34" charset="0"/>
                  </a:rPr>
                  <a:t>통합 테스트 </a:t>
                </a: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BCC2BBE-B1AE-432E-BBA6-F05FC04F4F9B}"/>
                  </a:ext>
                </a:extLst>
              </p:cNvPr>
              <p:cNvSpPr/>
              <p:nvPr/>
            </p:nvSpPr>
            <p:spPr bwMode="auto">
              <a:xfrm>
                <a:off x="447005" y="1131449"/>
                <a:ext cx="144000" cy="144000"/>
              </a:xfrm>
              <a:prstGeom prst="ellipse">
                <a:avLst/>
              </a:prstGeom>
              <a:solidFill>
                <a:srgbClr val="2586F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B55601-A3A6-4CBE-B9A8-CCD5ED42A539}"/>
                </a:ext>
              </a:extLst>
            </p:cNvPr>
            <p:cNvSpPr txBox="1"/>
            <p:nvPr/>
          </p:nvSpPr>
          <p:spPr>
            <a:xfrm>
              <a:off x="664084" y="4606746"/>
              <a:ext cx="741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endParaRPr lang="ko-KR" altLang="en-US" sz="1400" dirty="0"/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31044436-532A-4539-A60B-7E85B56E6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37" y="1308930"/>
            <a:ext cx="3480048" cy="23218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71D4143-99CF-4BDB-957F-4A9F00990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08" y="3933056"/>
            <a:ext cx="4756204" cy="239930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D85252B-9447-4689-A3F9-DAAF0CAC2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389742"/>
            <a:ext cx="4381302" cy="202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2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4. </a:t>
            </a:r>
            <a:r>
              <a:rPr lang="ko-KR" altLang="en-US" b="1" dirty="0">
                <a:latin typeface="+mj-ea"/>
              </a:rPr>
              <a:t>앞으로의 방향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12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26267FA-C284-4BCA-95AF-A60005E94537}"/>
              </a:ext>
            </a:extLst>
          </p:cNvPr>
          <p:cNvGrpSpPr/>
          <p:nvPr/>
        </p:nvGrpSpPr>
        <p:grpSpPr>
          <a:xfrm>
            <a:off x="492808" y="735215"/>
            <a:ext cx="7584638" cy="820475"/>
            <a:chOff x="492808" y="4094048"/>
            <a:chExt cx="7584638" cy="82047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0932EA0-F1BF-48CA-B6C5-A4A6CDB8FF86}"/>
                </a:ext>
              </a:extLst>
            </p:cNvPr>
            <p:cNvGrpSpPr/>
            <p:nvPr/>
          </p:nvGrpSpPr>
          <p:grpSpPr>
            <a:xfrm>
              <a:off x="492808" y="4094048"/>
              <a:ext cx="7405997" cy="400110"/>
              <a:chOff x="447005" y="1003394"/>
              <a:chExt cx="7405997" cy="40011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CA32220-701D-4BDF-8D12-A7CE7E25F9D2}"/>
                  </a:ext>
                </a:extLst>
              </p:cNvPr>
              <p:cNvSpPr/>
              <p:nvPr/>
            </p:nvSpPr>
            <p:spPr>
              <a:xfrm>
                <a:off x="653002" y="1003394"/>
                <a:ext cx="7200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330325">
                  <a:spcAft>
                    <a:spcPts val="600"/>
                  </a:spcAft>
                  <a:buSzPct val="100000"/>
                  <a:defRPr/>
                </a:pPr>
                <a:r>
                  <a:rPr lang="en-US" altLang="ko-KR" sz="2000" b="1" kern="0" spc="-100" dirty="0">
                    <a:gradFill>
                      <a:gsLst>
                        <a:gs pos="100000">
                          <a:srgbClr val="0070C0"/>
                        </a:gs>
                        <a:gs pos="0">
                          <a:srgbClr val="1F497D">
                            <a:lumMod val="75000"/>
                          </a:srgbClr>
                        </a:gs>
                      </a:gsLst>
                      <a:lin ang="5400000" scaled="0"/>
                    </a:gradFill>
                    <a:latin typeface="+mj-ea"/>
                    <a:ea typeface="+mj-ea"/>
                    <a:cs typeface="Arial" panose="020B0604020202020204" pitchFamily="34" charset="0"/>
                  </a:rPr>
                  <a:t>Auto labeling</a:t>
                </a:r>
                <a:endPara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BCC2BBE-B1AE-432E-BBA6-F05FC04F4F9B}"/>
                  </a:ext>
                </a:extLst>
              </p:cNvPr>
              <p:cNvSpPr/>
              <p:nvPr/>
            </p:nvSpPr>
            <p:spPr bwMode="auto">
              <a:xfrm>
                <a:off x="447005" y="1131449"/>
                <a:ext cx="144000" cy="144000"/>
              </a:xfrm>
              <a:prstGeom prst="ellipse">
                <a:avLst/>
              </a:prstGeom>
              <a:solidFill>
                <a:srgbClr val="2586F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B55601-A3A6-4CBE-B9A8-CCD5ED42A539}"/>
                </a:ext>
              </a:extLst>
            </p:cNvPr>
            <p:cNvSpPr txBox="1"/>
            <p:nvPr/>
          </p:nvSpPr>
          <p:spPr>
            <a:xfrm>
              <a:off x="664084" y="4606746"/>
              <a:ext cx="741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endParaRPr lang="ko-KR" altLang="en-US" sz="1400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A367E8-5E4C-44C4-881B-84C42784A17B}"/>
              </a:ext>
            </a:extLst>
          </p:cNvPr>
          <p:cNvSpPr/>
          <p:nvPr/>
        </p:nvSpPr>
        <p:spPr>
          <a:xfrm>
            <a:off x="698805" y="2816288"/>
            <a:ext cx="720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>
              <a:spcAft>
                <a:spcPts val="600"/>
              </a:spcAft>
              <a:buSzPct val="100000"/>
              <a:defRPr/>
            </a:pPr>
            <a:r>
              <a:rPr lang="en-US" altLang="ko-KR" sz="2000" b="1" kern="0" spc="-10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cs typeface="Arial" panose="020B0604020202020204" pitchFamily="34" charset="0"/>
              </a:rPr>
              <a:t>Open set problem</a:t>
            </a:r>
            <a:endParaRPr lang="ko-KR" altLang="en-US" sz="2000" b="1" kern="0" spc="-100" dirty="0">
              <a:gradFill>
                <a:gsLst>
                  <a:gs pos="100000">
                    <a:srgbClr val="0070C0"/>
                  </a:gs>
                  <a:gs pos="0">
                    <a:srgbClr val="1F497D">
                      <a:lumMod val="75000"/>
                    </a:srgbClr>
                  </a:gs>
                </a:gsLst>
                <a:lin ang="5400000" scaled="0"/>
              </a:gra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338FB4F-304A-4575-997A-F0E5FE36DEA4}"/>
              </a:ext>
            </a:extLst>
          </p:cNvPr>
          <p:cNvSpPr/>
          <p:nvPr/>
        </p:nvSpPr>
        <p:spPr bwMode="auto">
          <a:xfrm>
            <a:off x="492808" y="2944343"/>
            <a:ext cx="144000" cy="144000"/>
          </a:xfrm>
          <a:prstGeom prst="ellipse">
            <a:avLst/>
          </a:prstGeom>
          <a:solidFill>
            <a:srgbClr val="2586F1"/>
          </a:solidFill>
          <a:ln w="3175">
            <a:solidFill>
              <a:srgbClr val="2586F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108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4705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2</a:t>
            </a:fld>
            <a:r>
              <a:rPr lang="en-US" altLang="ko-KR" dirty="0"/>
              <a:t>/17]</a:t>
            </a:r>
            <a:endParaRPr lang="ko-KR" altLang="en-US" dirty="0"/>
          </a:p>
        </p:txBody>
      </p:sp>
      <p:sp>
        <p:nvSpPr>
          <p:cNvPr id="14" name="모서리가 둥근 직사각형 49">
            <a:extLst>
              <a:ext uri="{FF2B5EF4-FFF2-40B4-BE49-F238E27FC236}">
                <a16:creationId xmlns:a16="http://schemas.microsoft.com/office/drawing/2014/main" id="{EE6C636B-D723-42B3-B0F6-DFA9B8EB4D16}"/>
              </a:ext>
            </a:extLst>
          </p:cNvPr>
          <p:cNvSpPr/>
          <p:nvPr/>
        </p:nvSpPr>
        <p:spPr>
          <a:xfrm>
            <a:off x="1473201" y="2112845"/>
            <a:ext cx="4453956" cy="676468"/>
          </a:xfrm>
          <a:prstGeom prst="roundRect">
            <a:avLst>
              <a:gd name="adj" fmla="val 8763"/>
            </a:avLst>
          </a:prstGeom>
          <a:gradFill>
            <a:gsLst>
              <a:gs pos="99000">
                <a:schemeClr val="bg1">
                  <a:lumMod val="85000"/>
                </a:schemeClr>
              </a:gs>
              <a:gs pos="1000">
                <a:schemeClr val="bg1">
                  <a:lumMod val="95000"/>
                </a:schemeClr>
              </a:gs>
            </a:gsLst>
            <a:lin ang="16200000" scaled="1"/>
          </a:gradFill>
          <a:ln w="19050">
            <a:solidFill>
              <a:srgbClr val="2A4A70"/>
            </a:solidFill>
          </a:ln>
          <a:scene3d>
            <a:camera prst="orthographicFront"/>
            <a:lightRig rig="threePt" dir="t"/>
          </a:scene3d>
          <a:sp3d>
            <a:bevelT w="127000" h="254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1AF10BB-4671-46F5-9AAA-6B433F3F7CBB}"/>
              </a:ext>
            </a:extLst>
          </p:cNvPr>
          <p:cNvGrpSpPr/>
          <p:nvPr/>
        </p:nvGrpSpPr>
        <p:grpSpPr>
          <a:xfrm>
            <a:off x="886596" y="2071731"/>
            <a:ext cx="758697" cy="758697"/>
            <a:chOff x="1776804" y="1530709"/>
            <a:chExt cx="758697" cy="758697"/>
          </a:xfrm>
        </p:grpSpPr>
        <p:sp>
          <p:nvSpPr>
            <p:cNvPr id="16" name="모서리가 둥근 직사각형 51">
              <a:extLst>
                <a:ext uri="{FF2B5EF4-FFF2-40B4-BE49-F238E27FC236}">
                  <a16:creationId xmlns:a16="http://schemas.microsoft.com/office/drawing/2014/main" id="{DCB77EC1-228D-4065-8A18-87003D37E4B6}"/>
                </a:ext>
              </a:extLst>
            </p:cNvPr>
            <p:cNvSpPr/>
            <p:nvPr/>
          </p:nvSpPr>
          <p:spPr>
            <a:xfrm rot="2700000">
              <a:off x="1776804" y="1530709"/>
              <a:ext cx="758697" cy="758697"/>
            </a:xfrm>
            <a:prstGeom prst="roundRect">
              <a:avLst>
                <a:gd name="adj" fmla="val 9434"/>
              </a:avLst>
            </a:prstGeom>
            <a:solidFill>
              <a:srgbClr val="425F8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35000" h="508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sp>
          <p:nvSpPr>
            <p:cNvPr id="17" name="모서리가 둥근 직사각형 52">
              <a:extLst>
                <a:ext uri="{FF2B5EF4-FFF2-40B4-BE49-F238E27FC236}">
                  <a16:creationId xmlns:a16="http://schemas.microsoft.com/office/drawing/2014/main" id="{53EB1ED1-CC6B-48C1-B487-FD1E89C921AA}"/>
                </a:ext>
              </a:extLst>
            </p:cNvPr>
            <p:cNvSpPr/>
            <p:nvPr/>
          </p:nvSpPr>
          <p:spPr>
            <a:xfrm rot="2700000">
              <a:off x="1876695" y="1630600"/>
              <a:ext cx="558914" cy="558914"/>
            </a:xfrm>
            <a:prstGeom prst="roundRect">
              <a:avLst>
                <a:gd name="adj" fmla="val 943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</p:grpSp>
      <p:sp>
        <p:nvSpPr>
          <p:cNvPr id="18" name="Oval 56">
            <a:extLst>
              <a:ext uri="{FF2B5EF4-FFF2-40B4-BE49-F238E27FC236}">
                <a16:creationId xmlns:a16="http://schemas.microsoft.com/office/drawing/2014/main" id="{5FA1CA3D-B87A-4BD1-B35C-9A7DFE6FF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500" y="2215841"/>
            <a:ext cx="532285" cy="396952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F6B82FC0-D7BF-4707-9BDA-7E6E8871768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17388" y="2215841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개발 동기 및 목적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E951299D-EE00-4890-B720-D51F533827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8963" y="3357086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Oval 56">
            <a:extLst>
              <a:ext uri="{FF2B5EF4-FFF2-40B4-BE49-F238E27FC236}">
                <a16:creationId xmlns:a16="http://schemas.microsoft.com/office/drawing/2014/main" id="{33941302-718B-4E88-B88A-2B7CBB822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4245711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58" name="Oval 56">
            <a:extLst>
              <a:ext uri="{FF2B5EF4-FFF2-40B4-BE49-F238E27FC236}">
                <a16:creationId xmlns:a16="http://schemas.microsoft.com/office/drawing/2014/main" id="{9A5F445C-E42B-44AF-96DB-010B1DC6B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5161164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6A732B8-FC5E-4441-A565-ADF5969A9714}"/>
              </a:ext>
            </a:extLst>
          </p:cNvPr>
          <p:cNvGrpSpPr/>
          <p:nvPr/>
        </p:nvGrpSpPr>
        <p:grpSpPr>
          <a:xfrm>
            <a:off x="869397" y="3175473"/>
            <a:ext cx="5040561" cy="758697"/>
            <a:chOff x="1038996" y="2224131"/>
            <a:chExt cx="5040561" cy="758697"/>
          </a:xfrm>
        </p:grpSpPr>
        <p:sp>
          <p:nvSpPr>
            <p:cNvPr id="46" name="모서리가 둥근 직사각형 49">
              <a:extLst>
                <a:ext uri="{FF2B5EF4-FFF2-40B4-BE49-F238E27FC236}">
                  <a16:creationId xmlns:a16="http://schemas.microsoft.com/office/drawing/2014/main" id="{8C2EA8B3-1E34-4277-A897-B60AFE1F5C37}"/>
                </a:ext>
              </a:extLst>
            </p:cNvPr>
            <p:cNvSpPr/>
            <p:nvPr/>
          </p:nvSpPr>
          <p:spPr>
            <a:xfrm>
              <a:off x="1625601" y="2265245"/>
              <a:ext cx="4453956" cy="676468"/>
            </a:xfrm>
            <a:prstGeom prst="roundRect">
              <a:avLst>
                <a:gd name="adj" fmla="val 8763"/>
              </a:avLst>
            </a:prstGeom>
            <a:gradFill>
              <a:gsLst>
                <a:gs pos="99000">
                  <a:schemeClr val="bg1">
                    <a:lumMod val="85000"/>
                  </a:schemeClr>
                </a:gs>
                <a:gs pos="1000">
                  <a:schemeClr val="bg1">
                    <a:lumMod val="95000"/>
                  </a:schemeClr>
                </a:gs>
              </a:gsLst>
              <a:lin ang="16200000" scaled="1"/>
            </a:gradFill>
            <a:ln w="19050">
              <a:solidFill>
                <a:srgbClr val="2A4A70"/>
              </a:solidFill>
            </a:ln>
            <a:scene3d>
              <a:camera prst="orthographicFront"/>
              <a:lightRig rig="threePt" dir="t"/>
            </a:scene3d>
            <a:sp3d>
              <a:bevelT w="127000" h="254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>
                  <a:solidFill>
                    <a:srgbClr val="FF0000"/>
                  </a:solidFill>
                </a:rPr>
                <a:t>ㄴ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B9194040-EAAE-4FB1-9A42-F03AFBD1A137}"/>
                </a:ext>
              </a:extLst>
            </p:cNvPr>
            <p:cNvGrpSpPr/>
            <p:nvPr/>
          </p:nvGrpSpPr>
          <p:grpSpPr>
            <a:xfrm>
              <a:off x="1038996" y="2224131"/>
              <a:ext cx="758697" cy="758697"/>
              <a:chOff x="1776804" y="1530709"/>
              <a:chExt cx="758697" cy="758697"/>
            </a:xfrm>
          </p:grpSpPr>
          <p:sp>
            <p:nvSpPr>
              <p:cNvPr id="48" name="모서리가 둥근 직사각형 51">
                <a:extLst>
                  <a:ext uri="{FF2B5EF4-FFF2-40B4-BE49-F238E27FC236}">
                    <a16:creationId xmlns:a16="http://schemas.microsoft.com/office/drawing/2014/main" id="{145A29DD-ADB1-4623-87B5-2DEA212D7135}"/>
                  </a:ext>
                </a:extLst>
              </p:cNvPr>
              <p:cNvSpPr/>
              <p:nvPr/>
            </p:nvSpPr>
            <p:spPr>
              <a:xfrm rot="2700000">
                <a:off x="1776804" y="1530709"/>
                <a:ext cx="758697" cy="758697"/>
              </a:xfrm>
              <a:prstGeom prst="roundRect">
                <a:avLst>
                  <a:gd name="adj" fmla="val 9434"/>
                </a:avLst>
              </a:prstGeom>
              <a:solidFill>
                <a:srgbClr val="425F8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00" h="508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  <p:sp>
            <p:nvSpPr>
              <p:cNvPr id="49" name="모서리가 둥근 직사각형 52">
                <a:extLst>
                  <a:ext uri="{FF2B5EF4-FFF2-40B4-BE49-F238E27FC236}">
                    <a16:creationId xmlns:a16="http://schemas.microsoft.com/office/drawing/2014/main" id="{1E7D2E64-7AD2-4A88-AA58-774BAADE1353}"/>
                  </a:ext>
                </a:extLst>
              </p:cNvPr>
              <p:cNvSpPr/>
              <p:nvPr/>
            </p:nvSpPr>
            <p:spPr>
              <a:xfrm rot="2700000">
                <a:off x="1876695" y="1630600"/>
                <a:ext cx="558914" cy="558914"/>
              </a:xfrm>
              <a:prstGeom prst="roundRect">
                <a:avLst>
                  <a:gd name="adj" fmla="val 943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</p:grpSp>
        <p:sp>
          <p:nvSpPr>
            <p:cNvPr id="50" name="Oval 56">
              <a:extLst>
                <a:ext uri="{FF2B5EF4-FFF2-40B4-BE49-F238E27FC236}">
                  <a16:creationId xmlns:a16="http://schemas.microsoft.com/office/drawing/2014/main" id="{527E1A7B-ECA4-4249-9227-17E9932A7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900" y="2368241"/>
              <a:ext cx="532285" cy="396952"/>
            </a:xfrm>
            <a:prstGeom prst="ellipse">
              <a:avLst/>
            </a:prstGeom>
            <a:noFill/>
            <a:ln>
              <a:headEnd/>
              <a:tailEnd/>
            </a:ln>
            <a:effectLst>
              <a:innerShdw blurRad="101600" dist="38100" dir="13500000">
                <a:prstClr val="black">
                  <a:alpha val="42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contourClr>
                <a:srgbClr val="F0B147"/>
              </a:contourClr>
            </a:sp3d>
          </p:spPr>
          <p:style>
            <a:lnRef idx="0">
              <a:schemeClr val="accent2"/>
            </a:lnRef>
            <a:fillRef idx="1002">
              <a:schemeClr val="lt1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endParaRPr>
            </a:p>
          </p:txBody>
        </p:sp>
      </p:grpSp>
      <p:sp>
        <p:nvSpPr>
          <p:cNvPr id="64" name="Rectangle 5">
            <a:extLst>
              <a:ext uri="{FF2B5EF4-FFF2-40B4-BE49-F238E27FC236}">
                <a16:creationId xmlns:a16="http://schemas.microsoft.com/office/drawing/2014/main" id="{69BFD264-4E35-487D-9390-9481E2ACAD7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48268" y="3297202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7F8E7497-D56E-45AB-B74C-46EC02A9F4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8963" y="4569637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Oval 56">
            <a:extLst>
              <a:ext uri="{FF2B5EF4-FFF2-40B4-BE49-F238E27FC236}">
                <a16:creationId xmlns:a16="http://schemas.microsoft.com/office/drawing/2014/main" id="{C3415D22-3EBE-48D1-AE55-45D137AA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5458262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EAB529-0F49-4787-A8A1-85F361647E44}"/>
              </a:ext>
            </a:extLst>
          </p:cNvPr>
          <p:cNvGrpSpPr/>
          <p:nvPr/>
        </p:nvGrpSpPr>
        <p:grpSpPr>
          <a:xfrm>
            <a:off x="869397" y="4268369"/>
            <a:ext cx="5761815" cy="758697"/>
            <a:chOff x="869397" y="4388024"/>
            <a:chExt cx="5761815" cy="75869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308C2A8-2E38-41BE-9BED-D4C7CE07D05F}"/>
                </a:ext>
              </a:extLst>
            </p:cNvPr>
            <p:cNvGrpSpPr/>
            <p:nvPr/>
          </p:nvGrpSpPr>
          <p:grpSpPr>
            <a:xfrm>
              <a:off x="869397" y="4388024"/>
              <a:ext cx="5075518" cy="758697"/>
              <a:chOff x="869397" y="4388024"/>
              <a:chExt cx="5075518" cy="758697"/>
            </a:xfrm>
          </p:grpSpPr>
          <p:sp>
            <p:nvSpPr>
              <p:cNvPr id="31" name="모서리가 둥근 직사각형 49">
                <a:extLst>
                  <a:ext uri="{FF2B5EF4-FFF2-40B4-BE49-F238E27FC236}">
                    <a16:creationId xmlns:a16="http://schemas.microsoft.com/office/drawing/2014/main" id="{26B1A323-6A9E-474C-B527-C86215A48054}"/>
                  </a:ext>
                </a:extLst>
              </p:cNvPr>
              <p:cNvSpPr/>
              <p:nvPr/>
            </p:nvSpPr>
            <p:spPr>
              <a:xfrm>
                <a:off x="1490959" y="4462593"/>
                <a:ext cx="4453956" cy="676468"/>
              </a:xfrm>
              <a:prstGeom prst="roundRect">
                <a:avLst>
                  <a:gd name="adj" fmla="val 8763"/>
                </a:avLst>
              </a:prstGeom>
              <a:gradFill>
                <a:gsLst>
                  <a:gs pos="99000">
                    <a:schemeClr val="bg1">
                      <a:lumMod val="85000"/>
                    </a:schemeClr>
                  </a:gs>
                  <a:gs pos="1000">
                    <a:schemeClr val="bg1">
                      <a:lumMod val="95000"/>
                    </a:schemeClr>
                  </a:gs>
                </a:gsLst>
                <a:lin ang="16200000" scaled="1"/>
              </a:gradFill>
              <a:ln w="19050">
                <a:solidFill>
                  <a:srgbClr val="2A4A70"/>
                </a:solidFill>
              </a:ln>
              <a:scene3d>
                <a:camera prst="orthographicFront"/>
                <a:lightRig rig="threePt" dir="t"/>
              </a:scene3d>
              <a:sp3d>
                <a:bevelT w="12700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24D81C3B-8A03-4E5E-A605-419CBA1B59BF}"/>
                  </a:ext>
                </a:extLst>
              </p:cNvPr>
              <p:cNvGrpSpPr/>
              <p:nvPr/>
            </p:nvGrpSpPr>
            <p:grpSpPr>
              <a:xfrm>
                <a:off x="869397" y="4388024"/>
                <a:ext cx="758697" cy="758697"/>
                <a:chOff x="1776804" y="1530709"/>
                <a:chExt cx="758697" cy="758697"/>
              </a:xfrm>
            </p:grpSpPr>
            <p:sp>
              <p:nvSpPr>
                <p:cNvPr id="34" name="모서리가 둥근 직사각형 51">
                  <a:extLst>
                    <a:ext uri="{FF2B5EF4-FFF2-40B4-BE49-F238E27FC236}">
                      <a16:creationId xmlns:a16="http://schemas.microsoft.com/office/drawing/2014/main" id="{4B6DAB47-81E8-4A87-ACBE-7B25F2370C25}"/>
                    </a:ext>
                  </a:extLst>
                </p:cNvPr>
                <p:cNvSpPr/>
                <p:nvPr/>
              </p:nvSpPr>
              <p:spPr>
                <a:xfrm rot="2700000">
                  <a:off x="1776804" y="1530709"/>
                  <a:ext cx="758697" cy="758697"/>
                </a:xfrm>
                <a:prstGeom prst="roundRect">
                  <a:avLst>
                    <a:gd name="adj" fmla="val 9434"/>
                  </a:avLst>
                </a:prstGeom>
                <a:solidFill>
                  <a:srgbClr val="425F8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635000" h="5080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lnSpc>
                      <a:spcPct val="140000"/>
                    </a:lnSpc>
                    <a:spcBef>
                      <a:spcPct val="20000"/>
                    </a:spcBef>
                  </a:pPr>
                  <a:endParaRPr lang="ko-KR" altLang="en-US"/>
                </a:p>
              </p:txBody>
            </p:sp>
            <p:sp>
              <p:nvSpPr>
                <p:cNvPr id="35" name="모서리가 둥근 직사각형 52">
                  <a:extLst>
                    <a:ext uri="{FF2B5EF4-FFF2-40B4-BE49-F238E27FC236}">
                      <a16:creationId xmlns:a16="http://schemas.microsoft.com/office/drawing/2014/main" id="{9624AA00-1AEE-44B6-8F4D-832B5FFBB27E}"/>
                    </a:ext>
                  </a:extLst>
                </p:cNvPr>
                <p:cNvSpPr/>
                <p:nvPr/>
              </p:nvSpPr>
              <p:spPr>
                <a:xfrm rot="2700000">
                  <a:off x="1876695" y="1630600"/>
                  <a:ext cx="558914" cy="558914"/>
                </a:xfrm>
                <a:prstGeom prst="roundRect">
                  <a:avLst>
                    <a:gd name="adj" fmla="val 9434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lnSpc>
                      <a:spcPct val="140000"/>
                    </a:lnSpc>
                    <a:spcBef>
                      <a:spcPct val="20000"/>
                    </a:spcBef>
                  </a:pPr>
                  <a:endParaRPr lang="ko-KR" altLang="en-US"/>
                </a:p>
              </p:txBody>
            </p:sp>
          </p:grpSp>
          <p:sp>
            <p:nvSpPr>
              <p:cNvPr id="33" name="Oval 56">
                <a:extLst>
                  <a:ext uri="{FF2B5EF4-FFF2-40B4-BE49-F238E27FC236}">
                    <a16:creationId xmlns:a16="http://schemas.microsoft.com/office/drawing/2014/main" id="{A5EB919D-083E-4C4F-AC82-7157458D7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301" y="4532134"/>
                <a:ext cx="532285" cy="396952"/>
              </a:xfrm>
              <a:prstGeom prst="ellipse">
                <a:avLst/>
              </a:prstGeom>
              <a:noFill/>
              <a:ln>
                <a:headEnd/>
                <a:tailEnd/>
              </a:ln>
              <a:effectLst>
                <a:innerShdw blurRad="101600" dist="38100" dir="13500000">
                  <a:prstClr val="black">
                    <a:alpha val="42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contourClr>
                  <a:srgbClr val="F0B147"/>
                </a:contourClr>
              </a:sp3d>
            </p:spPr>
            <p:style>
              <a:lnRef idx="0">
                <a:schemeClr val="accent2"/>
              </a:lnRef>
              <a:fillRef idx="1002">
                <a:schemeClr val="lt1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font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ea"/>
                    <a:ea typeface="+mj-ea"/>
                    <a:cs typeface="Arial" pitchFamily="34" charset="0"/>
                  </a:rPr>
                  <a:t>03</a:t>
                </a:r>
                <a:endParaRPr lang="ko-KR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Arial" pitchFamily="34" charset="0"/>
                </a:endParaRPr>
              </a:p>
            </p:txBody>
          </p:sp>
        </p:grpSp>
        <p:sp>
          <p:nvSpPr>
            <p:cNvPr id="36" name="Rectangle 5">
              <a:extLst>
                <a:ext uri="{FF2B5EF4-FFF2-40B4-BE49-F238E27FC236}">
                  <a16:creationId xmlns:a16="http://schemas.microsoft.com/office/drawing/2014/main" id="{8E0F5FAE-31FB-485F-A2D9-81F3F2EB1FF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748268" y="4509753"/>
              <a:ext cx="4882944" cy="4704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08000" tIns="108000" rIns="144000" bIns="72000" anchor="ctr"/>
            <a:lstStyle/>
            <a:p>
              <a:pPr>
                <a:spcBef>
                  <a:spcPct val="0"/>
                </a:spcBef>
                <a:defRPr/>
              </a:pP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현재까지의 진행결과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7" name="Rectangle 5">
            <a:extLst>
              <a:ext uri="{FF2B5EF4-FFF2-40B4-BE49-F238E27FC236}">
                <a16:creationId xmlns:a16="http://schemas.microsoft.com/office/drawing/2014/main" id="{BE8E08D8-F73E-4663-8B53-2B72AD2DA6B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98808" y="3311187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모듈 설계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5603E3F-1DEA-47E9-8D74-8BBC16C4F5D5}"/>
              </a:ext>
            </a:extLst>
          </p:cNvPr>
          <p:cNvGrpSpPr/>
          <p:nvPr/>
        </p:nvGrpSpPr>
        <p:grpSpPr>
          <a:xfrm>
            <a:off x="860839" y="5423110"/>
            <a:ext cx="5761815" cy="758697"/>
            <a:chOff x="869397" y="4388024"/>
            <a:chExt cx="5761815" cy="758697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463BDB67-7B17-48E9-AEA8-77EE45A9A85A}"/>
                </a:ext>
              </a:extLst>
            </p:cNvPr>
            <p:cNvGrpSpPr/>
            <p:nvPr/>
          </p:nvGrpSpPr>
          <p:grpSpPr>
            <a:xfrm>
              <a:off x="869397" y="4388024"/>
              <a:ext cx="5075518" cy="758697"/>
              <a:chOff x="869397" y="4388024"/>
              <a:chExt cx="5075518" cy="758697"/>
            </a:xfrm>
          </p:grpSpPr>
          <p:sp>
            <p:nvSpPr>
              <p:cNvPr id="65" name="모서리가 둥근 직사각형 49">
                <a:extLst>
                  <a:ext uri="{FF2B5EF4-FFF2-40B4-BE49-F238E27FC236}">
                    <a16:creationId xmlns:a16="http://schemas.microsoft.com/office/drawing/2014/main" id="{9BF3BA0A-956F-48BA-AE14-810E3E5A82E9}"/>
                  </a:ext>
                </a:extLst>
              </p:cNvPr>
              <p:cNvSpPr/>
              <p:nvPr/>
            </p:nvSpPr>
            <p:spPr>
              <a:xfrm>
                <a:off x="1490959" y="4462593"/>
                <a:ext cx="4453956" cy="676468"/>
              </a:xfrm>
              <a:prstGeom prst="roundRect">
                <a:avLst>
                  <a:gd name="adj" fmla="val 8763"/>
                </a:avLst>
              </a:prstGeom>
              <a:gradFill>
                <a:gsLst>
                  <a:gs pos="99000">
                    <a:schemeClr val="bg1">
                      <a:lumMod val="85000"/>
                    </a:schemeClr>
                  </a:gs>
                  <a:gs pos="1000">
                    <a:schemeClr val="bg1">
                      <a:lumMod val="95000"/>
                    </a:schemeClr>
                  </a:gs>
                </a:gsLst>
                <a:lin ang="16200000" scaled="1"/>
              </a:gradFill>
              <a:ln w="19050">
                <a:solidFill>
                  <a:srgbClr val="2A4A70"/>
                </a:solidFill>
              </a:ln>
              <a:scene3d>
                <a:camera prst="orthographicFront"/>
                <a:lightRig rig="threePt" dir="t"/>
              </a:scene3d>
              <a:sp3d>
                <a:bevelT w="12700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0913EE5D-9546-484B-B5AD-63F59EF0D144}"/>
                  </a:ext>
                </a:extLst>
              </p:cNvPr>
              <p:cNvGrpSpPr/>
              <p:nvPr/>
            </p:nvGrpSpPr>
            <p:grpSpPr>
              <a:xfrm>
                <a:off x="869397" y="4388024"/>
                <a:ext cx="758697" cy="758697"/>
                <a:chOff x="1776804" y="1530709"/>
                <a:chExt cx="758697" cy="758697"/>
              </a:xfrm>
            </p:grpSpPr>
            <p:sp>
              <p:nvSpPr>
                <p:cNvPr id="68" name="모서리가 둥근 직사각형 51">
                  <a:extLst>
                    <a:ext uri="{FF2B5EF4-FFF2-40B4-BE49-F238E27FC236}">
                      <a16:creationId xmlns:a16="http://schemas.microsoft.com/office/drawing/2014/main" id="{FDA78EAD-5B5A-4699-94BD-6AE0663E4B7E}"/>
                    </a:ext>
                  </a:extLst>
                </p:cNvPr>
                <p:cNvSpPr/>
                <p:nvPr/>
              </p:nvSpPr>
              <p:spPr>
                <a:xfrm rot="2700000">
                  <a:off x="1776804" y="1530709"/>
                  <a:ext cx="758697" cy="758697"/>
                </a:xfrm>
                <a:prstGeom prst="roundRect">
                  <a:avLst>
                    <a:gd name="adj" fmla="val 9434"/>
                  </a:avLst>
                </a:prstGeom>
                <a:solidFill>
                  <a:srgbClr val="425F8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635000" h="5080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lnSpc>
                      <a:spcPct val="140000"/>
                    </a:lnSpc>
                    <a:spcBef>
                      <a:spcPct val="20000"/>
                    </a:spcBef>
                  </a:pPr>
                  <a:endParaRPr lang="ko-KR" altLang="en-US"/>
                </a:p>
              </p:txBody>
            </p:sp>
            <p:sp>
              <p:nvSpPr>
                <p:cNvPr id="69" name="모서리가 둥근 직사각형 52">
                  <a:extLst>
                    <a:ext uri="{FF2B5EF4-FFF2-40B4-BE49-F238E27FC236}">
                      <a16:creationId xmlns:a16="http://schemas.microsoft.com/office/drawing/2014/main" id="{89004B60-FC18-4D4F-AA5A-E77A95A8FCB2}"/>
                    </a:ext>
                  </a:extLst>
                </p:cNvPr>
                <p:cNvSpPr/>
                <p:nvPr/>
              </p:nvSpPr>
              <p:spPr>
                <a:xfrm rot="2700000">
                  <a:off x="1876695" y="1630600"/>
                  <a:ext cx="558914" cy="558914"/>
                </a:xfrm>
                <a:prstGeom prst="roundRect">
                  <a:avLst>
                    <a:gd name="adj" fmla="val 9434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lnSpc>
                      <a:spcPct val="140000"/>
                    </a:lnSpc>
                    <a:spcBef>
                      <a:spcPct val="20000"/>
                    </a:spcBef>
                  </a:pPr>
                  <a:endParaRPr lang="ko-KR" altLang="en-US"/>
                </a:p>
              </p:txBody>
            </p:sp>
          </p:grpSp>
          <p:sp>
            <p:nvSpPr>
              <p:cNvPr id="67" name="Oval 56">
                <a:extLst>
                  <a:ext uri="{FF2B5EF4-FFF2-40B4-BE49-F238E27FC236}">
                    <a16:creationId xmlns:a16="http://schemas.microsoft.com/office/drawing/2014/main" id="{37626FAA-B5F6-4DF9-9D98-41BE9F960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301" y="4532134"/>
                <a:ext cx="532285" cy="396952"/>
              </a:xfrm>
              <a:prstGeom prst="ellipse">
                <a:avLst/>
              </a:prstGeom>
              <a:noFill/>
              <a:ln>
                <a:headEnd/>
                <a:tailEnd/>
              </a:ln>
              <a:effectLst>
                <a:innerShdw blurRad="101600" dist="38100" dir="13500000">
                  <a:prstClr val="black">
                    <a:alpha val="42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contourClr>
                  <a:srgbClr val="F0B147"/>
                </a:contourClr>
              </a:sp3d>
            </p:spPr>
            <p:style>
              <a:lnRef idx="0">
                <a:schemeClr val="accent2"/>
              </a:lnRef>
              <a:fillRef idx="1002">
                <a:schemeClr val="lt1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font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ea"/>
                    <a:ea typeface="+mj-ea"/>
                    <a:cs typeface="Arial" pitchFamily="34" charset="0"/>
                  </a:rPr>
                  <a:t>04</a:t>
                </a:r>
                <a:endParaRPr lang="ko-KR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Arial" pitchFamily="34" charset="0"/>
                </a:endParaRPr>
              </a:p>
            </p:txBody>
          </p:sp>
        </p:grpSp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B254BB9F-B94B-4D55-ABB2-96B597717A4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748268" y="4509753"/>
              <a:ext cx="4882944" cy="4704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08000" tIns="108000" rIns="144000" bIns="72000" anchor="ctr"/>
            <a:lstStyle/>
            <a:p>
              <a:pPr>
                <a:spcBef>
                  <a:spcPct val="0"/>
                </a:spcBef>
                <a:defRPr/>
              </a:pP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앞으로의 방향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863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01 </a:t>
            </a:r>
            <a:r>
              <a:rPr lang="ko-KR" altLang="en-US" b="1" dirty="0">
                <a:latin typeface="+mj-ea"/>
              </a:rPr>
              <a:t>개발 동기 및 목적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0D53B12E-C58E-4C73-B190-FC202CF6ED9D}" type="slidenum">
              <a:rPr lang="ko-KR" altLang="en-US" smtClean="0"/>
              <a:pPr/>
              <a:t>3</a:t>
            </a:fld>
            <a:r>
              <a:rPr lang="en-US" altLang="ko-KR"/>
              <a:t>/17]</a:t>
            </a:r>
            <a:endParaRPr lang="ko-KR" altLang="en-US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323851" y="836712"/>
            <a:ext cx="8496299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 spc="-2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E7817E-B008-43CE-9B29-731636527225}"/>
              </a:ext>
            </a:extLst>
          </p:cNvPr>
          <p:cNvGrpSpPr/>
          <p:nvPr/>
        </p:nvGrpSpPr>
        <p:grpSpPr>
          <a:xfrm>
            <a:off x="315854" y="805577"/>
            <a:ext cx="7459997" cy="400110"/>
            <a:chOff x="393005" y="1003394"/>
            <a:chExt cx="7459997" cy="40011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064DB66-3922-448C-AEA3-7C5DDE527A33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 프로젝트 </a:t>
              </a: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필요성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23D01B8-A225-46D9-B92E-4036E87A8A8C}"/>
                </a:ext>
              </a:extLst>
            </p:cNvPr>
            <p:cNvGrpSpPr/>
            <p:nvPr/>
          </p:nvGrpSpPr>
          <p:grpSpPr>
            <a:xfrm>
              <a:off x="393005" y="1077449"/>
              <a:ext cx="252000" cy="252000"/>
              <a:chOff x="562702" y="1095449"/>
              <a:chExt cx="252000" cy="25200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AF43DFA1-3A88-48BD-B243-15D0D827C3E2}"/>
                  </a:ext>
                </a:extLst>
              </p:cNvPr>
              <p:cNvSpPr/>
              <p:nvPr/>
            </p:nvSpPr>
            <p:spPr bwMode="auto">
              <a:xfrm>
                <a:off x="562702" y="1095449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4FB25EF-E323-4BE3-8AC8-54A6F98EA158}"/>
                  </a:ext>
                </a:extLst>
              </p:cNvPr>
              <p:cNvSpPr/>
              <p:nvPr/>
            </p:nvSpPr>
            <p:spPr bwMode="auto">
              <a:xfrm>
                <a:off x="616702" y="1149449"/>
                <a:ext cx="144000" cy="144000"/>
              </a:xfrm>
              <a:prstGeom prst="ellipse">
                <a:avLst/>
              </a:prstGeom>
              <a:solidFill>
                <a:srgbClr val="2586F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</p:grp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90D20B-125A-4FEF-8744-ADBC07EB2331}"/>
              </a:ext>
            </a:extLst>
          </p:cNvPr>
          <p:cNvSpPr/>
          <p:nvPr/>
        </p:nvSpPr>
        <p:spPr>
          <a:xfrm>
            <a:off x="679347" y="1440739"/>
            <a:ext cx="8140803" cy="135578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102346"/>
                </a:gs>
              </a:gsLst>
              <a:lin ang="10800000" scaled="1"/>
              <a:tileRect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b="1" spc="-80" dirty="0">
                <a:latin typeface="+mn-ea"/>
                <a:cs typeface="Arial" pitchFamily="34" charset="0"/>
              </a:rPr>
              <a:t>일반적인 정보 검색은 사용자 입력의 키워드 기반</a:t>
            </a:r>
            <a:endParaRPr kumimoji="1" lang="en-US" altLang="ko-KR" sz="14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b="1" spc="-80" dirty="0">
                <a:latin typeface="+mn-ea"/>
                <a:cs typeface="Arial" pitchFamily="34" charset="0"/>
              </a:rPr>
              <a:t>키워드만으론 사용자의 검색의도를 완벽하게 표현하기 어렵다</a:t>
            </a:r>
            <a:endParaRPr kumimoji="1" lang="en-US" altLang="ko-KR" sz="14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b="1" spc="-80" dirty="0">
                <a:latin typeface="+mn-ea"/>
                <a:cs typeface="Arial" pitchFamily="34" charset="0"/>
              </a:rPr>
              <a:t>또한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, 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키워드를 완벽하게 입력해도 그에 대한 메타 데이터가 존재하지 않을 수 있음</a:t>
            </a:r>
            <a:endParaRPr kumimoji="1" lang="en-US" altLang="ko-KR" sz="1400" b="1" spc="-80" dirty="0">
              <a:latin typeface="+mn-ea"/>
              <a:cs typeface="Arial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083744A-9110-4757-886E-6DC6AAB56F17}"/>
              </a:ext>
            </a:extLst>
          </p:cNvPr>
          <p:cNvGrpSpPr/>
          <p:nvPr/>
        </p:nvGrpSpPr>
        <p:grpSpPr>
          <a:xfrm>
            <a:off x="675359" y="3308325"/>
            <a:ext cx="8147184" cy="1455731"/>
            <a:chOff x="675359" y="3051898"/>
            <a:chExt cx="8147184" cy="1455731"/>
          </a:xfrm>
        </p:grpSpPr>
        <p:sp>
          <p:nvSpPr>
            <p:cNvPr id="65" name="모서리가 둥근 직사각형 109">
              <a:extLst>
                <a:ext uri="{FF2B5EF4-FFF2-40B4-BE49-F238E27FC236}">
                  <a16:creationId xmlns:a16="http://schemas.microsoft.com/office/drawing/2014/main" id="{338E1CFB-1C6D-474C-BB6E-3B32947462F0}"/>
                </a:ext>
              </a:extLst>
            </p:cNvPr>
            <p:cNvSpPr/>
            <p:nvPr/>
          </p:nvSpPr>
          <p:spPr>
            <a:xfrm>
              <a:off x="679347" y="3051898"/>
              <a:ext cx="3532613" cy="145573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952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2A487C"/>
                  </a:gs>
                </a:gsLst>
                <a:lin ang="10800000" scaled="1"/>
                <a:tileRect/>
              </a:gradFill>
            </a:ln>
            <a:effectLst>
              <a:outerShdw blurRad="381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텍스트 기반 검색으로 고객이 찾고자 하는 상품의 검색에 어려움이 있음</a:t>
              </a:r>
              <a:endParaRPr lang="en-US" altLang="ko-K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2FA1217-2A17-4142-BA18-CAFED1A7CFF1}"/>
                </a:ext>
              </a:extLst>
            </p:cNvPr>
            <p:cNvGrpSpPr/>
            <p:nvPr/>
          </p:nvGrpSpPr>
          <p:grpSpPr>
            <a:xfrm>
              <a:off x="675359" y="3052347"/>
              <a:ext cx="1409444" cy="542765"/>
              <a:chOff x="973322" y="3266172"/>
              <a:chExt cx="1409444" cy="542765"/>
            </a:xfrm>
          </p:grpSpPr>
          <p:sp>
            <p:nvSpPr>
              <p:cNvPr id="66" name="오각형 2">
                <a:extLst>
                  <a:ext uri="{FF2B5EF4-FFF2-40B4-BE49-F238E27FC236}">
                    <a16:creationId xmlns:a16="http://schemas.microsoft.com/office/drawing/2014/main" id="{08D35AC7-B2D2-4C1C-BD2B-DBE377A84291}"/>
                  </a:ext>
                </a:extLst>
              </p:cNvPr>
              <p:cNvSpPr/>
              <p:nvPr/>
            </p:nvSpPr>
            <p:spPr>
              <a:xfrm rot="5400000">
                <a:off x="1406661" y="2832833"/>
                <a:ext cx="542765" cy="1409444"/>
              </a:xfrm>
              <a:prstGeom prst="homePlate">
                <a:avLst/>
              </a:prstGeom>
              <a:gradFill flip="none" rotWithShape="1">
                <a:gsLst>
                  <a:gs pos="99000">
                    <a:srgbClr val="102447"/>
                  </a:gs>
                  <a:gs pos="0">
                    <a:srgbClr val="5688D8"/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5AE3BA2E-28FC-4EEA-BDDB-8CA9493C5E36}"/>
                  </a:ext>
                </a:extLst>
              </p:cNvPr>
              <p:cNvSpPr/>
              <p:nvPr/>
            </p:nvSpPr>
            <p:spPr>
              <a:xfrm>
                <a:off x="1257895" y="3284750"/>
                <a:ext cx="8402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2000" b="1" noProof="1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AS-IS</a:t>
                </a:r>
              </a:p>
            </p:txBody>
          </p:sp>
        </p:grpSp>
        <p:sp>
          <p:nvSpPr>
            <p:cNvPr id="73" name="모서리가 둥근 직사각형 109">
              <a:extLst>
                <a:ext uri="{FF2B5EF4-FFF2-40B4-BE49-F238E27FC236}">
                  <a16:creationId xmlns:a16="http://schemas.microsoft.com/office/drawing/2014/main" id="{E890AC76-95A7-4827-973C-91910AC8EB3C}"/>
                </a:ext>
              </a:extLst>
            </p:cNvPr>
            <p:cNvSpPr/>
            <p:nvPr/>
          </p:nvSpPr>
          <p:spPr>
            <a:xfrm>
              <a:off x="5289930" y="3051898"/>
              <a:ext cx="3532613" cy="145573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952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2A487C"/>
                  </a:gs>
                </a:gsLst>
                <a:lin ang="10800000" scaled="1"/>
                <a:tileRect/>
              </a:gradFill>
            </a:ln>
            <a:effectLst>
              <a:outerShdw blurRad="381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u="sng" dirty="0">
                  <a:solidFill>
                    <a:schemeClr val="tx1"/>
                  </a:solidFill>
                </a:rPr>
                <a:t>내용기반 이미지 검색을 통해 사용자 요구에 맞는 검색 결과를 보다 효과적으로 찾아 낼 수 있을 것</a:t>
              </a:r>
              <a:r>
                <a:rPr lang="en-US" altLang="ko-KR" sz="1400" b="1" u="sng" dirty="0">
                  <a:solidFill>
                    <a:schemeClr val="tx1"/>
                  </a:solidFill>
                </a:rPr>
                <a:t>.</a:t>
              </a: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D01704D8-76BE-40FD-8F5B-D4CAEA76202D}"/>
                </a:ext>
              </a:extLst>
            </p:cNvPr>
            <p:cNvGrpSpPr/>
            <p:nvPr/>
          </p:nvGrpSpPr>
          <p:grpSpPr>
            <a:xfrm>
              <a:off x="5285942" y="3052347"/>
              <a:ext cx="1409444" cy="542765"/>
              <a:chOff x="973322" y="3266172"/>
              <a:chExt cx="1409444" cy="542765"/>
            </a:xfrm>
          </p:grpSpPr>
          <p:sp>
            <p:nvSpPr>
              <p:cNvPr id="75" name="오각형 2">
                <a:extLst>
                  <a:ext uri="{FF2B5EF4-FFF2-40B4-BE49-F238E27FC236}">
                    <a16:creationId xmlns:a16="http://schemas.microsoft.com/office/drawing/2014/main" id="{33883FCA-CD30-48E6-9E86-D2206A87E5B1}"/>
                  </a:ext>
                </a:extLst>
              </p:cNvPr>
              <p:cNvSpPr/>
              <p:nvPr/>
            </p:nvSpPr>
            <p:spPr>
              <a:xfrm rot="5400000">
                <a:off x="1406661" y="2832833"/>
                <a:ext cx="542765" cy="1409444"/>
              </a:xfrm>
              <a:prstGeom prst="homePlate">
                <a:avLst/>
              </a:prstGeom>
              <a:gradFill flip="none" rotWithShape="1">
                <a:gsLst>
                  <a:gs pos="99000">
                    <a:srgbClr val="102447"/>
                  </a:gs>
                  <a:gs pos="0">
                    <a:srgbClr val="5688D8"/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E9071B9A-13C9-40AC-A535-D8F4629BBA21}"/>
                  </a:ext>
                </a:extLst>
              </p:cNvPr>
              <p:cNvSpPr/>
              <p:nvPr/>
            </p:nvSpPr>
            <p:spPr>
              <a:xfrm>
                <a:off x="1188870" y="3270417"/>
                <a:ext cx="97834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2000" b="1" noProof="1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TO-BE</a:t>
                </a:r>
              </a:p>
            </p:txBody>
          </p:sp>
        </p:grpSp>
        <p:sp>
          <p:nvSpPr>
            <p:cNvPr id="77" name="화살표: 줄무늬가 있는 오른쪽 76">
              <a:extLst>
                <a:ext uri="{FF2B5EF4-FFF2-40B4-BE49-F238E27FC236}">
                  <a16:creationId xmlns:a16="http://schemas.microsoft.com/office/drawing/2014/main" id="{813BF445-A204-4C82-BD31-7137483B9343}"/>
                </a:ext>
              </a:extLst>
            </p:cNvPr>
            <p:cNvSpPr/>
            <p:nvPr/>
          </p:nvSpPr>
          <p:spPr>
            <a:xfrm>
              <a:off x="4280163" y="3480550"/>
              <a:ext cx="941566" cy="750544"/>
            </a:xfrm>
            <a:prstGeom prst="stripedRightArrow">
              <a:avLst>
                <a:gd name="adj1" fmla="val 80458"/>
                <a:gd name="adj2" fmla="val 30964"/>
              </a:avLst>
            </a:prstGeom>
            <a:solidFill>
              <a:schemeClr val="bg1"/>
            </a:solidFill>
            <a:ln w="190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rgbClr val="102447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8" name="Picture 25" descr="그림3 copy">
            <a:extLst>
              <a:ext uri="{FF2B5EF4-FFF2-40B4-BE49-F238E27FC236}">
                <a16:creationId xmlns:a16="http://schemas.microsoft.com/office/drawing/2014/main" id="{C6F89410-F04E-4A32-AB9F-5F28A413C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29161"/>
          <a:stretch>
            <a:fillRect/>
          </a:stretch>
        </p:blipFill>
        <p:spPr bwMode="auto">
          <a:xfrm>
            <a:off x="1311192" y="4603320"/>
            <a:ext cx="6120680" cy="880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50E70A7B-40BF-479A-88E9-85DF35625DA6}"/>
              </a:ext>
            </a:extLst>
          </p:cNvPr>
          <p:cNvGrpSpPr/>
          <p:nvPr/>
        </p:nvGrpSpPr>
        <p:grpSpPr>
          <a:xfrm>
            <a:off x="478132" y="5519756"/>
            <a:ext cx="8136672" cy="532667"/>
            <a:chOff x="478132" y="1196752"/>
            <a:chExt cx="8136672" cy="532667"/>
          </a:xfrm>
        </p:grpSpPr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3BE63578-7251-452A-BF82-01A13DD82F1F}"/>
                </a:ext>
              </a:extLst>
            </p:cNvPr>
            <p:cNvCxnSpPr/>
            <p:nvPr/>
          </p:nvCxnSpPr>
          <p:spPr>
            <a:xfrm>
              <a:off x="539552" y="1196752"/>
              <a:ext cx="7992888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100000">
                    <a:schemeClr val="bg1">
                      <a:alpha val="50000"/>
                    </a:schemeClr>
                  </a:gs>
                  <a:gs pos="50000">
                    <a:schemeClr val="accent2">
                      <a:lumMod val="5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92CA2165-CE58-407F-9A98-0BC1679AA612}"/>
                </a:ext>
              </a:extLst>
            </p:cNvPr>
            <p:cNvCxnSpPr/>
            <p:nvPr/>
          </p:nvCxnSpPr>
          <p:spPr>
            <a:xfrm>
              <a:off x="539552" y="1729419"/>
              <a:ext cx="7992888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100000">
                    <a:schemeClr val="bg1">
                      <a:alpha val="50000"/>
                    </a:schemeClr>
                  </a:gs>
                  <a:gs pos="50000">
                    <a:schemeClr val="accent2">
                      <a:lumMod val="5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2BD5A7C-BB54-45D9-BE64-36189FB40554}"/>
                </a:ext>
              </a:extLst>
            </p:cNvPr>
            <p:cNvSpPr txBox="1"/>
            <p:nvPr/>
          </p:nvSpPr>
          <p:spPr>
            <a:xfrm>
              <a:off x="478132" y="1206199"/>
              <a:ext cx="81366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tabLst>
                  <a:tab pos="2873375" algn="l"/>
                </a:tabLst>
              </a:pPr>
              <a:r>
                <a:rPr lang="ko-KR" altLang="en-US" sz="1400" b="1" dirty="0">
                  <a:gradFill flip="none" rotWithShape="1">
                    <a:gsLst>
                      <a:gs pos="0">
                        <a:schemeClr val="accent1">
                          <a:lumMod val="50000"/>
                        </a:schemeClr>
                      </a:gs>
                      <a:gs pos="0">
                        <a:schemeClr val="accent2">
                          <a:lumMod val="5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</a:rPr>
                <a:t>유사 이미지에 대해 검색해 정확도를 측정하고 이미지 내에 포함된 복수 객체의 검출 및 </a:t>
              </a:r>
              <a:r>
                <a:rPr lang="en-US" altLang="ko-KR" sz="1400" b="1" dirty="0">
                  <a:gradFill flip="none" rotWithShape="1">
                    <a:gsLst>
                      <a:gs pos="0">
                        <a:schemeClr val="accent1">
                          <a:lumMod val="50000"/>
                        </a:schemeClr>
                      </a:gs>
                      <a:gs pos="0">
                        <a:schemeClr val="accent2">
                          <a:lumMod val="5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</a:rPr>
                <a:t>Tagging </a:t>
              </a:r>
              <a:r>
                <a:rPr lang="ko-KR" altLang="en-US" sz="1400" b="1" dirty="0">
                  <a:gradFill flip="none" rotWithShape="1">
                    <a:gsLst>
                      <a:gs pos="0">
                        <a:schemeClr val="accent1">
                          <a:lumMod val="50000"/>
                        </a:schemeClr>
                      </a:gs>
                      <a:gs pos="0">
                        <a:schemeClr val="accent2">
                          <a:lumMod val="5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</a:rPr>
                <a:t>기능을 제공하는 시스템 구축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9C8B140-20FD-48F7-B39C-731D0420C006}"/>
              </a:ext>
            </a:extLst>
          </p:cNvPr>
          <p:cNvSpPr txBox="1"/>
          <p:nvPr/>
        </p:nvSpPr>
        <p:spPr>
          <a:xfrm>
            <a:off x="473656" y="1146461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1400" b="1" dirty="0"/>
              <a:t>문제 정의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C27ADE-A052-4260-A3D8-F77013547202}"/>
              </a:ext>
            </a:extLst>
          </p:cNvPr>
          <p:cNvSpPr txBox="1"/>
          <p:nvPr/>
        </p:nvSpPr>
        <p:spPr>
          <a:xfrm>
            <a:off x="473656" y="2964693"/>
            <a:ext cx="14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1400" b="1" dirty="0"/>
              <a:t>개발과제 목표</a:t>
            </a:r>
          </a:p>
        </p:txBody>
      </p:sp>
    </p:spTree>
    <p:extLst>
      <p:ext uri="{BB962C8B-B14F-4D97-AF65-F5344CB8AC3E}">
        <p14:creationId xmlns:p14="http://schemas.microsoft.com/office/powerpoint/2010/main" val="38820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2</a:t>
            </a:r>
            <a:r>
              <a:rPr lang="en-US" altLang="ko-KR" b="1" dirty="0">
                <a:latin typeface="+mj-ea"/>
              </a:rPr>
              <a:t>. </a:t>
            </a:r>
            <a:r>
              <a:rPr lang="ko-KR" altLang="en-US" b="1" dirty="0">
                <a:latin typeface="+mj-ea"/>
              </a:rPr>
              <a:t>모듈 설계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4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6F2ACEA-B625-42D5-85B4-1F89D41AAE0D}"/>
              </a:ext>
            </a:extLst>
          </p:cNvPr>
          <p:cNvGrpSpPr/>
          <p:nvPr/>
        </p:nvGrpSpPr>
        <p:grpSpPr>
          <a:xfrm>
            <a:off x="467893" y="709852"/>
            <a:ext cx="7405997" cy="400110"/>
            <a:chOff x="447005" y="1003394"/>
            <a:chExt cx="7405997" cy="400110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0F3E152-AE25-4AC1-A0DE-0FD5A2D87903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시스템 구성요소</a:t>
              </a: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C0470A12-0F09-44E0-9B90-CAF9B7A4BA80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08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2</a:t>
            </a:r>
            <a:r>
              <a:rPr lang="en-US" altLang="ko-KR" b="1" dirty="0">
                <a:latin typeface="+mj-ea"/>
              </a:rPr>
              <a:t>. </a:t>
            </a:r>
            <a:r>
              <a:rPr lang="ko-KR" altLang="en-US" b="1" dirty="0">
                <a:latin typeface="+mj-ea"/>
              </a:rPr>
              <a:t>모듈 설계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5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6F2ACEA-B625-42D5-85B4-1F89D41AAE0D}"/>
              </a:ext>
            </a:extLst>
          </p:cNvPr>
          <p:cNvGrpSpPr/>
          <p:nvPr/>
        </p:nvGrpSpPr>
        <p:grpSpPr>
          <a:xfrm>
            <a:off x="467893" y="709852"/>
            <a:ext cx="7405997" cy="400110"/>
            <a:chOff x="447005" y="1003394"/>
            <a:chExt cx="7405997" cy="400110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0F3E152-AE25-4AC1-A0DE-0FD5A2D87903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객체탐지 모듈 훈련</a:t>
              </a: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C0470A12-0F09-44E0-9B90-CAF9B7A4BA80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0A8C2BB6-F8DC-4B60-A971-22FA4581911E}"/>
              </a:ext>
            </a:extLst>
          </p:cNvPr>
          <p:cNvSpPr txBox="1"/>
          <p:nvPr/>
        </p:nvSpPr>
        <p:spPr>
          <a:xfrm>
            <a:off x="3154367" y="1289762"/>
            <a:ext cx="57643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객체가 포함된 이미지와 그 객체에 대한 정보가 담겨있는 </a:t>
            </a:r>
            <a:r>
              <a:rPr lang="en-US" altLang="ko-KR" sz="1200" dirty="0"/>
              <a:t>annotation</a:t>
            </a:r>
            <a:r>
              <a:rPr lang="ko-KR" altLang="en-US" sz="1200" dirty="0"/>
              <a:t>으로 구성된 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train_set</a:t>
            </a:r>
            <a:r>
              <a:rPr lang="ko-KR" altLang="en-US" sz="1200" dirty="0"/>
              <a:t>으로 </a:t>
            </a:r>
            <a:r>
              <a:rPr lang="en-US" altLang="ko-KR" sz="1200" dirty="0"/>
              <a:t>detection </a:t>
            </a:r>
            <a:r>
              <a:rPr lang="ko-KR" altLang="en-US" sz="1200" dirty="0"/>
              <a:t>모델을 훈련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/>
              <a:t>Detection</a:t>
            </a:r>
            <a:r>
              <a:rPr lang="ko-KR" altLang="en-US" sz="1200" dirty="0"/>
              <a:t> 모델로 </a:t>
            </a:r>
            <a:r>
              <a:rPr lang="en-US" altLang="ko-KR" sz="1200" dirty="0" err="1"/>
              <a:t>train_set</a:t>
            </a:r>
            <a:r>
              <a:rPr lang="ko-KR" altLang="en-US" sz="1200" dirty="0"/>
              <a:t>이미지에 대해 탐지를 수행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탐지된 객체들을 </a:t>
            </a:r>
            <a:r>
              <a:rPr lang="en-US" altLang="ko-KR" sz="1200" dirty="0"/>
              <a:t>crop</a:t>
            </a:r>
            <a:r>
              <a:rPr lang="ko-KR" altLang="en-US" sz="1200" dirty="0"/>
              <a:t>하여 </a:t>
            </a:r>
            <a:r>
              <a:rPr lang="en-US" altLang="ko-KR" sz="1200" dirty="0" err="1"/>
              <a:t>croppedimage</a:t>
            </a:r>
            <a:r>
              <a:rPr lang="ko-KR" altLang="en-US" sz="1200" dirty="0"/>
              <a:t>와 </a:t>
            </a:r>
            <a:r>
              <a:rPr lang="en-US" altLang="ko-KR" sz="1200" dirty="0"/>
              <a:t>location, tag</a:t>
            </a:r>
            <a:r>
              <a:rPr lang="ko-KR" altLang="en-US" sz="1200" dirty="0"/>
              <a:t>를 </a:t>
            </a:r>
            <a:r>
              <a:rPr lang="en-US" altLang="ko-KR" sz="1200" dirty="0"/>
              <a:t>JSON</a:t>
            </a:r>
            <a:r>
              <a:rPr lang="ko-KR" altLang="en-US" sz="1200" dirty="0"/>
              <a:t>으로 출력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데이터베이스에 저장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ko-KR" altLang="en-US" sz="1200" dirty="0"/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3E33AC85-4F3F-4B1A-9B08-9FC83F68DB8F}"/>
              </a:ext>
            </a:extLst>
          </p:cNvPr>
          <p:cNvGrpSpPr/>
          <p:nvPr/>
        </p:nvGrpSpPr>
        <p:grpSpPr>
          <a:xfrm>
            <a:off x="285654" y="1222716"/>
            <a:ext cx="5764308" cy="5151282"/>
            <a:chOff x="285654" y="1109284"/>
            <a:chExt cx="5747789" cy="5265957"/>
          </a:xfrm>
        </p:grpSpPr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FA832E9A-B8E2-4005-944D-7155C74A067E}"/>
                </a:ext>
              </a:extLst>
            </p:cNvPr>
            <p:cNvCxnSpPr>
              <a:cxnSpLocks/>
              <a:stCxn id="179" idx="2"/>
              <a:endCxn id="157" idx="0"/>
            </p:cNvCxnSpPr>
            <p:nvPr/>
          </p:nvCxnSpPr>
          <p:spPr>
            <a:xfrm flipH="1">
              <a:off x="1659658" y="2106036"/>
              <a:ext cx="10239" cy="9285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039C4EA2-F48F-4841-9B87-017225C870BB}"/>
                </a:ext>
              </a:extLst>
            </p:cNvPr>
            <p:cNvSpPr/>
            <p:nvPr/>
          </p:nvSpPr>
          <p:spPr>
            <a:xfrm>
              <a:off x="285654" y="2538868"/>
              <a:ext cx="2727537" cy="32299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C2C9F6FE-3ED2-49ED-8110-D8A6DD092928}"/>
                </a:ext>
              </a:extLst>
            </p:cNvPr>
            <p:cNvSpPr/>
            <p:nvPr/>
          </p:nvSpPr>
          <p:spPr>
            <a:xfrm>
              <a:off x="359407" y="5070696"/>
              <a:ext cx="1243076" cy="4416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Regional Proposal</a:t>
              </a:r>
              <a:endParaRPr lang="ko-KR" altLang="en-US" sz="1200" dirty="0"/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833C9A49-AC71-47A6-B11C-E04E654624BD}"/>
                </a:ext>
              </a:extLst>
            </p:cNvPr>
            <p:cNvSpPr/>
            <p:nvPr/>
          </p:nvSpPr>
          <p:spPr>
            <a:xfrm>
              <a:off x="1713091" y="5066184"/>
              <a:ext cx="1243076" cy="4416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Classification</a:t>
              </a:r>
              <a:endParaRPr lang="ko-KR" altLang="en-US" sz="1200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7F579C8-AB7F-4FC2-947A-3C62DC536798}"/>
                </a:ext>
              </a:extLst>
            </p:cNvPr>
            <p:cNvSpPr txBox="1"/>
            <p:nvPr/>
          </p:nvSpPr>
          <p:spPr>
            <a:xfrm>
              <a:off x="915704" y="2538868"/>
              <a:ext cx="1467437" cy="310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Object detection</a:t>
              </a:r>
            </a:p>
          </p:txBody>
        </p:sp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04B6AB37-5140-4E86-8D9C-68BD19672D55}"/>
                </a:ext>
              </a:extLst>
            </p:cNvPr>
            <p:cNvCxnSpPr>
              <a:cxnSpLocks/>
              <a:stCxn id="150" idx="2"/>
              <a:endCxn id="147" idx="0"/>
            </p:cNvCxnSpPr>
            <p:nvPr/>
          </p:nvCxnSpPr>
          <p:spPr>
            <a:xfrm>
              <a:off x="1656919" y="4703259"/>
              <a:ext cx="677710" cy="362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0" name="Picture 2" descr="how to visualize feature map of CNN for tensorflow? - Stack Overflow">
              <a:extLst>
                <a:ext uri="{FF2B5EF4-FFF2-40B4-BE49-F238E27FC236}">
                  <a16:creationId xmlns:a16="http://schemas.microsoft.com/office/drawing/2014/main" id="{E5196EA3-F35D-4E15-ADCA-F63DD176E2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3352" y="3704183"/>
              <a:ext cx="1007133" cy="999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1" name="연결선: 꺾임 150">
              <a:extLst>
                <a:ext uri="{FF2B5EF4-FFF2-40B4-BE49-F238E27FC236}">
                  <a16:creationId xmlns:a16="http://schemas.microsoft.com/office/drawing/2014/main" id="{C1080C94-4A11-4F66-A902-908E67C3208B}"/>
                </a:ext>
              </a:extLst>
            </p:cNvPr>
            <p:cNvCxnSpPr>
              <a:cxnSpLocks/>
              <a:stCxn id="146" idx="2"/>
              <a:endCxn id="162" idx="1"/>
            </p:cNvCxnSpPr>
            <p:nvPr/>
          </p:nvCxnSpPr>
          <p:spPr>
            <a:xfrm rot="5400000" flipH="1" flipV="1">
              <a:off x="1771271" y="3195091"/>
              <a:ext cx="1526926" cy="3107579"/>
            </a:xfrm>
            <a:prstGeom prst="bentConnector4">
              <a:avLst>
                <a:gd name="adj1" fmla="val -62313"/>
                <a:gd name="adj2" fmla="val 816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1D3F61A-93D3-46EA-9956-0F9CC16D5443}"/>
                </a:ext>
              </a:extLst>
            </p:cNvPr>
            <p:cNvSpPr txBox="1"/>
            <p:nvPr/>
          </p:nvSpPr>
          <p:spPr>
            <a:xfrm>
              <a:off x="373853" y="5776519"/>
              <a:ext cx="7399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location</a:t>
              </a:r>
              <a:endParaRPr lang="ko-KR" altLang="en-US" sz="1100" dirty="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F576B94-70A7-4FFC-8ECF-E2A033522259}"/>
                </a:ext>
              </a:extLst>
            </p:cNvPr>
            <p:cNvSpPr txBox="1"/>
            <p:nvPr/>
          </p:nvSpPr>
          <p:spPr>
            <a:xfrm>
              <a:off x="4224675" y="4766431"/>
              <a:ext cx="630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json</a:t>
              </a:r>
              <a:endParaRPr lang="ko-KR" altLang="en-US" sz="1200" dirty="0"/>
            </a:p>
          </p:txBody>
        </p:sp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3C50DBC8-2435-40AE-8C8F-A53EB4B25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71342" y="4506222"/>
              <a:ext cx="1262101" cy="866320"/>
            </a:xfrm>
            <a:prstGeom prst="rect">
              <a:avLst/>
            </a:prstGeom>
          </p:spPr>
        </p:pic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26B967E8-0F61-4930-8FEA-0EF387632E56}"/>
                </a:ext>
              </a:extLst>
            </p:cNvPr>
            <p:cNvGrpSpPr/>
            <p:nvPr/>
          </p:nvGrpSpPr>
          <p:grpSpPr>
            <a:xfrm>
              <a:off x="573939" y="1109284"/>
              <a:ext cx="2325479" cy="996752"/>
              <a:chOff x="3557551" y="1828706"/>
              <a:chExt cx="2325479" cy="996752"/>
            </a:xfrm>
          </p:grpSpPr>
          <p:grpSp>
            <p:nvGrpSpPr>
              <p:cNvPr id="176" name="그룹 175">
                <a:extLst>
                  <a:ext uri="{FF2B5EF4-FFF2-40B4-BE49-F238E27FC236}">
                    <a16:creationId xmlns:a16="http://schemas.microsoft.com/office/drawing/2014/main" id="{4241A69B-464C-4A9C-9BB9-16D263C13B4E}"/>
                  </a:ext>
                </a:extLst>
              </p:cNvPr>
              <p:cNvGrpSpPr/>
              <p:nvPr/>
            </p:nvGrpSpPr>
            <p:grpSpPr>
              <a:xfrm>
                <a:off x="3731613" y="2077477"/>
                <a:ext cx="476368" cy="389764"/>
                <a:chOff x="7390881" y="514770"/>
                <a:chExt cx="735860" cy="727095"/>
              </a:xfrm>
            </p:grpSpPr>
            <p:pic>
              <p:nvPicPr>
                <p:cNvPr id="199" name="그림 198">
                  <a:extLst>
                    <a:ext uri="{FF2B5EF4-FFF2-40B4-BE49-F238E27FC236}">
                      <a16:creationId xmlns:a16="http://schemas.microsoft.com/office/drawing/2014/main" id="{80B97673-C5F4-4B13-BC75-7B0FAA9CB6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90881" y="514770"/>
                  <a:ext cx="545875" cy="587073"/>
                </a:xfrm>
                <a:prstGeom prst="rect">
                  <a:avLst/>
                </a:prstGeom>
              </p:spPr>
            </p:pic>
            <p:pic>
              <p:nvPicPr>
                <p:cNvPr id="200" name="그림 199">
                  <a:extLst>
                    <a:ext uri="{FF2B5EF4-FFF2-40B4-BE49-F238E27FC236}">
                      <a16:creationId xmlns:a16="http://schemas.microsoft.com/office/drawing/2014/main" id="{4D6C9DE2-E18E-4AD5-9F5B-478E47831C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78555" y="580979"/>
                  <a:ext cx="545875" cy="587073"/>
                </a:xfrm>
                <a:prstGeom prst="rect">
                  <a:avLst/>
                </a:prstGeom>
              </p:spPr>
            </p:pic>
            <p:pic>
              <p:nvPicPr>
                <p:cNvPr id="201" name="그림 200">
                  <a:extLst>
                    <a:ext uri="{FF2B5EF4-FFF2-40B4-BE49-F238E27FC236}">
                      <a16:creationId xmlns:a16="http://schemas.microsoft.com/office/drawing/2014/main" id="{2140CF8C-BA25-408A-B270-A365C71516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80866" y="654792"/>
                  <a:ext cx="545875" cy="587073"/>
                </a:xfrm>
                <a:prstGeom prst="rect">
                  <a:avLst/>
                </a:prstGeom>
              </p:spPr>
            </p:pic>
          </p:grpSp>
          <p:grpSp>
            <p:nvGrpSpPr>
              <p:cNvPr id="177" name="그룹 176">
                <a:extLst>
                  <a:ext uri="{FF2B5EF4-FFF2-40B4-BE49-F238E27FC236}">
                    <a16:creationId xmlns:a16="http://schemas.microsoft.com/office/drawing/2014/main" id="{AC37DF4A-4A5D-4576-9DD8-408468B13D87}"/>
                  </a:ext>
                </a:extLst>
              </p:cNvPr>
              <p:cNvGrpSpPr/>
              <p:nvPr/>
            </p:nvGrpSpPr>
            <p:grpSpPr>
              <a:xfrm>
                <a:off x="4392951" y="2078441"/>
                <a:ext cx="475200" cy="388800"/>
                <a:chOff x="8191827" y="821425"/>
                <a:chExt cx="863708" cy="878548"/>
              </a:xfrm>
            </p:grpSpPr>
            <p:pic>
              <p:nvPicPr>
                <p:cNvPr id="196" name="그림 195">
                  <a:extLst>
                    <a:ext uri="{FF2B5EF4-FFF2-40B4-BE49-F238E27FC236}">
                      <a16:creationId xmlns:a16="http://schemas.microsoft.com/office/drawing/2014/main" id="{4044A8B1-E8C6-4DF0-86ED-F1EEC8194C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91827" y="821425"/>
                  <a:ext cx="594963" cy="631496"/>
                </a:xfrm>
                <a:prstGeom prst="rect">
                  <a:avLst/>
                </a:prstGeom>
              </p:spPr>
            </p:pic>
            <p:pic>
              <p:nvPicPr>
                <p:cNvPr id="197" name="그림 196">
                  <a:extLst>
                    <a:ext uri="{FF2B5EF4-FFF2-40B4-BE49-F238E27FC236}">
                      <a16:creationId xmlns:a16="http://schemas.microsoft.com/office/drawing/2014/main" id="{765AC54D-6AD9-439A-8B12-D5F24D0534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08172" y="916077"/>
                  <a:ext cx="594963" cy="631496"/>
                </a:xfrm>
                <a:prstGeom prst="rect">
                  <a:avLst/>
                </a:prstGeom>
              </p:spPr>
            </p:pic>
            <p:pic>
              <p:nvPicPr>
                <p:cNvPr id="198" name="그림 197">
                  <a:extLst>
                    <a:ext uri="{FF2B5EF4-FFF2-40B4-BE49-F238E27FC236}">
                      <a16:creationId xmlns:a16="http://schemas.microsoft.com/office/drawing/2014/main" id="{FD8C743E-14E4-4424-B5D2-75C13B68D3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60572" y="1068477"/>
                  <a:ext cx="594963" cy="631496"/>
                </a:xfrm>
                <a:prstGeom prst="rect">
                  <a:avLst/>
                </a:prstGeom>
              </p:spPr>
            </p:pic>
          </p:grp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6D34B918-8DB2-4EA9-97EA-1707FB589EBB}"/>
                  </a:ext>
                </a:extLst>
              </p:cNvPr>
              <p:cNvGrpSpPr/>
              <p:nvPr/>
            </p:nvGrpSpPr>
            <p:grpSpPr>
              <a:xfrm>
                <a:off x="5044710" y="2044518"/>
                <a:ext cx="475200" cy="388800"/>
                <a:chOff x="4354533" y="709400"/>
                <a:chExt cx="755824" cy="724202"/>
              </a:xfrm>
            </p:grpSpPr>
            <p:pic>
              <p:nvPicPr>
                <p:cNvPr id="193" name="그림 192">
                  <a:extLst>
                    <a:ext uri="{FF2B5EF4-FFF2-40B4-BE49-F238E27FC236}">
                      <a16:creationId xmlns:a16="http://schemas.microsoft.com/office/drawing/2014/main" id="{34F9A7C4-4CFA-4C77-AA1E-50347487AB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54533" y="709400"/>
                  <a:ext cx="534641" cy="566628"/>
                </a:xfrm>
                <a:prstGeom prst="rect">
                  <a:avLst/>
                </a:prstGeom>
              </p:spPr>
            </p:pic>
            <p:pic>
              <p:nvPicPr>
                <p:cNvPr id="194" name="그림 193">
                  <a:extLst>
                    <a:ext uri="{FF2B5EF4-FFF2-40B4-BE49-F238E27FC236}">
                      <a16:creationId xmlns:a16="http://schemas.microsoft.com/office/drawing/2014/main" id="{288F8F3C-4EF0-4B34-A2A2-80FCC16E2D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78294" y="792817"/>
                  <a:ext cx="534641" cy="566628"/>
                </a:xfrm>
                <a:prstGeom prst="rect">
                  <a:avLst/>
                </a:prstGeom>
              </p:spPr>
            </p:pic>
            <p:pic>
              <p:nvPicPr>
                <p:cNvPr id="195" name="그림 194">
                  <a:extLst>
                    <a:ext uri="{FF2B5EF4-FFF2-40B4-BE49-F238E27FC236}">
                      <a16:creationId xmlns:a16="http://schemas.microsoft.com/office/drawing/2014/main" id="{A2CB7736-F513-4DD5-BDD4-0C393FCED2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75716" y="866974"/>
                  <a:ext cx="534641" cy="566628"/>
                </a:xfrm>
                <a:prstGeom prst="rect">
                  <a:avLst/>
                </a:prstGeom>
              </p:spPr>
            </p:pic>
          </p:grpSp>
          <p:sp>
            <p:nvSpPr>
              <p:cNvPr id="179" name="사각형: 둥근 모서리 178">
                <a:extLst>
                  <a:ext uri="{FF2B5EF4-FFF2-40B4-BE49-F238E27FC236}">
                    <a16:creationId xmlns:a16="http://schemas.microsoft.com/office/drawing/2014/main" id="{AAC95014-FE3A-4F97-B299-67AC13F8BADB}"/>
                  </a:ext>
                </a:extLst>
              </p:cNvPr>
              <p:cNvSpPr/>
              <p:nvPr/>
            </p:nvSpPr>
            <p:spPr>
              <a:xfrm>
                <a:off x="3585839" y="1851980"/>
                <a:ext cx="2135340" cy="97347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8F4E92BF-FAD8-4E64-87FD-9DA63D655D7B}"/>
                  </a:ext>
                </a:extLst>
              </p:cNvPr>
              <p:cNvSpPr txBox="1"/>
              <p:nvPr/>
            </p:nvSpPr>
            <p:spPr>
              <a:xfrm>
                <a:off x="3557551" y="1828706"/>
                <a:ext cx="2325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Trainset(Image + Annotation)</a:t>
                </a:r>
              </a:p>
            </p:txBody>
          </p:sp>
          <p:grpSp>
            <p:nvGrpSpPr>
              <p:cNvPr id="181" name="그룹 180">
                <a:extLst>
                  <a:ext uri="{FF2B5EF4-FFF2-40B4-BE49-F238E27FC236}">
                    <a16:creationId xmlns:a16="http://schemas.microsoft.com/office/drawing/2014/main" id="{4A45085A-5CFA-42D5-A1F3-D7FA4D2F1EAD}"/>
                  </a:ext>
                </a:extLst>
              </p:cNvPr>
              <p:cNvGrpSpPr/>
              <p:nvPr/>
            </p:nvGrpSpPr>
            <p:grpSpPr>
              <a:xfrm>
                <a:off x="4401614" y="2323151"/>
                <a:ext cx="475200" cy="388800"/>
                <a:chOff x="6373919" y="1325439"/>
                <a:chExt cx="1132049" cy="818105"/>
              </a:xfrm>
            </p:grpSpPr>
            <p:pic>
              <p:nvPicPr>
                <p:cNvPr id="190" name="그림 189">
                  <a:extLst>
                    <a:ext uri="{FF2B5EF4-FFF2-40B4-BE49-F238E27FC236}">
                      <a16:creationId xmlns:a16="http://schemas.microsoft.com/office/drawing/2014/main" id="{5A9294B5-587A-4E7F-B634-BFEE132A0A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73919" y="1325439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191" name="그림 190">
                  <a:extLst>
                    <a:ext uri="{FF2B5EF4-FFF2-40B4-BE49-F238E27FC236}">
                      <a16:creationId xmlns:a16="http://schemas.microsoft.com/office/drawing/2014/main" id="{3E7EB6FB-0EDC-41C6-9DC6-13B432CE7E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89006" y="1416642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192" name="그림 191">
                  <a:extLst>
                    <a:ext uri="{FF2B5EF4-FFF2-40B4-BE49-F238E27FC236}">
                      <a16:creationId xmlns:a16="http://schemas.microsoft.com/office/drawing/2014/main" id="{680C156D-2038-4BC7-B943-274F70CE68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77938" y="1506534"/>
                  <a:ext cx="928030" cy="637010"/>
                </a:xfrm>
                <a:prstGeom prst="rect">
                  <a:avLst/>
                </a:prstGeom>
              </p:spPr>
            </p:pic>
          </p:grpSp>
          <p:grpSp>
            <p:nvGrpSpPr>
              <p:cNvPr id="182" name="그룹 181">
                <a:extLst>
                  <a:ext uri="{FF2B5EF4-FFF2-40B4-BE49-F238E27FC236}">
                    <a16:creationId xmlns:a16="http://schemas.microsoft.com/office/drawing/2014/main" id="{FC49D21C-2214-4150-AFCF-E546232FBDDA}"/>
                  </a:ext>
                </a:extLst>
              </p:cNvPr>
              <p:cNvGrpSpPr/>
              <p:nvPr/>
            </p:nvGrpSpPr>
            <p:grpSpPr>
              <a:xfrm>
                <a:off x="3727459" y="2298444"/>
                <a:ext cx="475200" cy="388800"/>
                <a:chOff x="6373919" y="1325439"/>
                <a:chExt cx="1132049" cy="818105"/>
              </a:xfrm>
            </p:grpSpPr>
            <p:pic>
              <p:nvPicPr>
                <p:cNvPr id="187" name="그림 186">
                  <a:extLst>
                    <a:ext uri="{FF2B5EF4-FFF2-40B4-BE49-F238E27FC236}">
                      <a16:creationId xmlns:a16="http://schemas.microsoft.com/office/drawing/2014/main" id="{F3F3C44A-8DC1-4D4F-BA1F-880680E0DD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73919" y="1325439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188" name="그림 187">
                  <a:extLst>
                    <a:ext uri="{FF2B5EF4-FFF2-40B4-BE49-F238E27FC236}">
                      <a16:creationId xmlns:a16="http://schemas.microsoft.com/office/drawing/2014/main" id="{CCB34FE1-EF9C-47CE-B3FF-F3E75EE743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89006" y="1416642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189" name="그림 188">
                  <a:extLst>
                    <a:ext uri="{FF2B5EF4-FFF2-40B4-BE49-F238E27FC236}">
                      <a16:creationId xmlns:a16="http://schemas.microsoft.com/office/drawing/2014/main" id="{58050659-3F83-4073-98F3-D951CCE99D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77938" y="1506534"/>
                  <a:ext cx="928030" cy="637010"/>
                </a:xfrm>
                <a:prstGeom prst="rect">
                  <a:avLst/>
                </a:prstGeom>
              </p:spPr>
            </p:pic>
          </p:grpSp>
          <p:grpSp>
            <p:nvGrpSpPr>
              <p:cNvPr id="183" name="그룹 182">
                <a:extLst>
                  <a:ext uri="{FF2B5EF4-FFF2-40B4-BE49-F238E27FC236}">
                    <a16:creationId xmlns:a16="http://schemas.microsoft.com/office/drawing/2014/main" id="{8345A417-445C-49EA-8237-E7828BD939BE}"/>
                  </a:ext>
                </a:extLst>
              </p:cNvPr>
              <p:cNvGrpSpPr/>
              <p:nvPr/>
            </p:nvGrpSpPr>
            <p:grpSpPr>
              <a:xfrm>
                <a:off x="5052990" y="2344248"/>
                <a:ext cx="475200" cy="388800"/>
                <a:chOff x="6373919" y="1325439"/>
                <a:chExt cx="1132049" cy="818105"/>
              </a:xfrm>
            </p:grpSpPr>
            <p:pic>
              <p:nvPicPr>
                <p:cNvPr id="184" name="그림 183">
                  <a:extLst>
                    <a:ext uri="{FF2B5EF4-FFF2-40B4-BE49-F238E27FC236}">
                      <a16:creationId xmlns:a16="http://schemas.microsoft.com/office/drawing/2014/main" id="{9A887356-A71E-4C69-B29A-E5F09AF968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73919" y="1325439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185" name="그림 184">
                  <a:extLst>
                    <a:ext uri="{FF2B5EF4-FFF2-40B4-BE49-F238E27FC236}">
                      <a16:creationId xmlns:a16="http://schemas.microsoft.com/office/drawing/2014/main" id="{03A55BDE-46D6-49BE-98B6-DD297F0A8A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89006" y="1416642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186" name="그림 185">
                  <a:extLst>
                    <a:ext uri="{FF2B5EF4-FFF2-40B4-BE49-F238E27FC236}">
                      <a16:creationId xmlns:a16="http://schemas.microsoft.com/office/drawing/2014/main" id="{1A58E955-ADD3-40A8-9DF7-D160287819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77938" y="1506534"/>
                  <a:ext cx="928030" cy="637010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156" name="직선 화살표 연결선 155">
              <a:extLst>
                <a:ext uri="{FF2B5EF4-FFF2-40B4-BE49-F238E27FC236}">
                  <a16:creationId xmlns:a16="http://schemas.microsoft.com/office/drawing/2014/main" id="{2F161537-DE63-465F-877D-ADFD9C43F6D5}"/>
                </a:ext>
              </a:extLst>
            </p:cNvPr>
            <p:cNvCxnSpPr>
              <a:cxnSpLocks/>
              <a:stCxn id="157" idx="2"/>
              <a:endCxn id="150" idx="0"/>
            </p:cNvCxnSpPr>
            <p:nvPr/>
          </p:nvCxnSpPr>
          <p:spPr>
            <a:xfrm flipH="1">
              <a:off x="1656919" y="3476227"/>
              <a:ext cx="2739" cy="227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사각형: 둥근 모서리 156">
              <a:extLst>
                <a:ext uri="{FF2B5EF4-FFF2-40B4-BE49-F238E27FC236}">
                  <a16:creationId xmlns:a16="http://schemas.microsoft.com/office/drawing/2014/main" id="{51B3C60B-4E64-4CD4-935B-376AE3E2A67E}"/>
                </a:ext>
              </a:extLst>
            </p:cNvPr>
            <p:cNvSpPr/>
            <p:nvPr/>
          </p:nvSpPr>
          <p:spPr>
            <a:xfrm>
              <a:off x="1038120" y="3034579"/>
              <a:ext cx="1243076" cy="4416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BackBone</a:t>
              </a:r>
              <a:endParaRPr lang="en-US" altLang="ko-KR" sz="1200" dirty="0"/>
            </a:p>
          </p:txBody>
        </p: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95B0184D-AE6E-45D1-86CD-32DE665A5BA3}"/>
                </a:ext>
              </a:extLst>
            </p:cNvPr>
            <p:cNvGrpSpPr/>
            <p:nvPr/>
          </p:nvGrpSpPr>
          <p:grpSpPr>
            <a:xfrm>
              <a:off x="4024427" y="5669362"/>
              <a:ext cx="1387694" cy="705879"/>
              <a:chOff x="2309072" y="2063692"/>
              <a:chExt cx="3586294" cy="4472298"/>
            </a:xfrm>
          </p:grpSpPr>
          <p:sp>
            <p:nvSpPr>
              <p:cNvPr id="174" name="사각형: 둥근 모서리 173">
                <a:extLst>
                  <a:ext uri="{FF2B5EF4-FFF2-40B4-BE49-F238E27FC236}">
                    <a16:creationId xmlns:a16="http://schemas.microsoft.com/office/drawing/2014/main" id="{40781259-9C7D-4B0B-AAFA-943C5AB4F76F}"/>
                  </a:ext>
                </a:extLst>
              </p:cNvPr>
              <p:cNvSpPr/>
              <p:nvPr/>
            </p:nvSpPr>
            <p:spPr>
              <a:xfrm>
                <a:off x="2309072" y="2063692"/>
                <a:ext cx="3586294" cy="411060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220D7C5-0884-4D32-BAD2-26F203DA4F79}"/>
                  </a:ext>
                </a:extLst>
              </p:cNvPr>
              <p:cNvSpPr txBox="1"/>
              <p:nvPr/>
            </p:nvSpPr>
            <p:spPr>
              <a:xfrm>
                <a:off x="3508902" y="2748499"/>
                <a:ext cx="1551777" cy="3787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/>
                  <a:t>DB</a:t>
                </a:r>
                <a:endParaRPr lang="en-US" altLang="ko-KR" sz="1600" dirty="0"/>
              </a:p>
              <a:p>
                <a:endParaRPr lang="en-US" altLang="ko-KR" sz="1600" dirty="0"/>
              </a:p>
            </p:txBody>
          </p:sp>
        </p:grp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4BC99D8C-4C86-4B73-9876-823DC372225D}"/>
                </a:ext>
              </a:extLst>
            </p:cNvPr>
            <p:cNvCxnSpPr>
              <a:cxnSpLocks/>
              <a:stCxn id="150" idx="2"/>
              <a:endCxn id="146" idx="0"/>
            </p:cNvCxnSpPr>
            <p:nvPr/>
          </p:nvCxnSpPr>
          <p:spPr>
            <a:xfrm flipH="1">
              <a:off x="980945" y="4703259"/>
              <a:ext cx="675974" cy="3674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229A4BC7-4974-4DDB-B6C4-01DB535EE142}"/>
                </a:ext>
              </a:extLst>
            </p:cNvPr>
            <p:cNvSpPr/>
            <p:nvPr/>
          </p:nvSpPr>
          <p:spPr>
            <a:xfrm>
              <a:off x="4088524" y="3823887"/>
              <a:ext cx="1243075" cy="3230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Json Formatter</a:t>
              </a:r>
              <a:endParaRPr lang="ko-KR" altLang="en-US" sz="1100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46A4802-786F-488D-A8AE-A0C0298FFC17}"/>
                </a:ext>
              </a:extLst>
            </p:cNvPr>
            <p:cNvSpPr txBox="1"/>
            <p:nvPr/>
          </p:nvSpPr>
          <p:spPr>
            <a:xfrm>
              <a:off x="1847210" y="5741594"/>
              <a:ext cx="630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tag</a:t>
              </a:r>
              <a:endParaRPr lang="ko-KR" altLang="en-US" sz="1200" dirty="0"/>
            </a:p>
          </p:txBody>
        </p:sp>
        <p:cxnSp>
          <p:nvCxnSpPr>
            <p:cNvPr id="166" name="직선 화살표 연결선 165">
              <a:extLst>
                <a:ext uri="{FF2B5EF4-FFF2-40B4-BE49-F238E27FC236}">
                  <a16:creationId xmlns:a16="http://schemas.microsoft.com/office/drawing/2014/main" id="{CCC688FF-DE58-463A-8D4F-DC68ED8A93A1}"/>
                </a:ext>
              </a:extLst>
            </p:cNvPr>
            <p:cNvCxnSpPr>
              <a:cxnSpLocks/>
              <a:stCxn id="162" idx="2"/>
              <a:endCxn id="174" idx="0"/>
            </p:cNvCxnSpPr>
            <p:nvPr/>
          </p:nvCxnSpPr>
          <p:spPr>
            <a:xfrm>
              <a:off x="4710062" y="4146949"/>
              <a:ext cx="8212" cy="15224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연결선: 꺾임 166">
              <a:extLst>
                <a:ext uri="{FF2B5EF4-FFF2-40B4-BE49-F238E27FC236}">
                  <a16:creationId xmlns:a16="http://schemas.microsoft.com/office/drawing/2014/main" id="{6154AE56-82F6-4522-A030-89A7E35EEDC0}"/>
                </a:ext>
              </a:extLst>
            </p:cNvPr>
            <p:cNvCxnSpPr>
              <a:cxnSpLocks/>
              <a:stCxn id="147" idx="2"/>
              <a:endCxn id="162" idx="1"/>
            </p:cNvCxnSpPr>
            <p:nvPr/>
          </p:nvCxnSpPr>
          <p:spPr>
            <a:xfrm rot="5400000" flipH="1" flipV="1">
              <a:off x="2450369" y="3869677"/>
              <a:ext cx="1522414" cy="1753895"/>
            </a:xfrm>
            <a:prstGeom prst="bentConnector4">
              <a:avLst>
                <a:gd name="adj1" fmla="val -62498"/>
                <a:gd name="adj2" fmla="val 677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E9CBED17-32B3-4F7A-AB40-37A4A72E52A4}"/>
                </a:ext>
              </a:extLst>
            </p:cNvPr>
            <p:cNvGrpSpPr/>
            <p:nvPr/>
          </p:nvGrpSpPr>
          <p:grpSpPr>
            <a:xfrm>
              <a:off x="1149887" y="3916906"/>
              <a:ext cx="1007133" cy="719624"/>
              <a:chOff x="2309072" y="2063692"/>
              <a:chExt cx="3784906" cy="11099549"/>
            </a:xfrm>
          </p:grpSpPr>
          <p:sp>
            <p:nvSpPr>
              <p:cNvPr id="169" name="사각형: 둥근 모서리 168">
                <a:extLst>
                  <a:ext uri="{FF2B5EF4-FFF2-40B4-BE49-F238E27FC236}">
                    <a16:creationId xmlns:a16="http://schemas.microsoft.com/office/drawing/2014/main" id="{0B52675D-6C17-4837-A379-37BE631188AF}"/>
                  </a:ext>
                </a:extLst>
              </p:cNvPr>
              <p:cNvSpPr/>
              <p:nvPr/>
            </p:nvSpPr>
            <p:spPr>
              <a:xfrm>
                <a:off x="2309072" y="2063692"/>
                <a:ext cx="3586294" cy="411060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1A9723F-0E54-4947-A12C-D2D4F2EF53A2}"/>
                  </a:ext>
                </a:extLst>
              </p:cNvPr>
              <p:cNvSpPr txBox="1"/>
              <p:nvPr/>
            </p:nvSpPr>
            <p:spPr>
              <a:xfrm>
                <a:off x="2510792" y="2244740"/>
                <a:ext cx="3583186" cy="10918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err="1">
                    <a:solidFill>
                      <a:schemeClr val="bg1"/>
                    </a:solidFill>
                  </a:rPr>
                  <a:t>FeatureMap</a:t>
                </a:r>
                <a:endParaRPr lang="en-US" altLang="ko-KR" sz="1000" dirty="0">
                  <a:solidFill>
                    <a:schemeClr val="bg1"/>
                  </a:solidFill>
                </a:endParaRPr>
              </a:p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for each Object</a:t>
                </a:r>
              </a:p>
              <a:p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9" name="타원 138">
            <a:extLst>
              <a:ext uri="{FF2B5EF4-FFF2-40B4-BE49-F238E27FC236}">
                <a16:creationId xmlns:a16="http://schemas.microsoft.com/office/drawing/2014/main" id="{86916640-F16E-44D2-9431-A18C979168F7}"/>
              </a:ext>
            </a:extLst>
          </p:cNvPr>
          <p:cNvSpPr/>
          <p:nvPr/>
        </p:nvSpPr>
        <p:spPr>
          <a:xfrm>
            <a:off x="376535" y="1109962"/>
            <a:ext cx="254532" cy="248276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10C4A021-1F6E-4900-B3B1-9BD8BD67113F}"/>
              </a:ext>
            </a:extLst>
          </p:cNvPr>
          <p:cNvSpPr/>
          <p:nvPr/>
        </p:nvSpPr>
        <p:spPr>
          <a:xfrm>
            <a:off x="328893" y="2555328"/>
            <a:ext cx="254532" cy="248276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87C7137D-1DDC-4DE7-9C3A-27F16D51FF8F}"/>
              </a:ext>
            </a:extLst>
          </p:cNvPr>
          <p:cNvSpPr/>
          <p:nvPr/>
        </p:nvSpPr>
        <p:spPr>
          <a:xfrm>
            <a:off x="3834238" y="3753981"/>
            <a:ext cx="254532" cy="248276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5865ED7B-2106-42DC-A740-530C4A12604E}"/>
              </a:ext>
            </a:extLst>
          </p:cNvPr>
          <p:cNvSpPr/>
          <p:nvPr/>
        </p:nvSpPr>
        <p:spPr>
          <a:xfrm>
            <a:off x="3922336" y="5585429"/>
            <a:ext cx="254532" cy="248276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48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2</a:t>
            </a:r>
            <a:r>
              <a:rPr lang="en-US" altLang="ko-KR" b="1" dirty="0">
                <a:latin typeface="+mj-ea"/>
              </a:rPr>
              <a:t>. </a:t>
            </a:r>
            <a:r>
              <a:rPr lang="ko-KR" altLang="en-US" b="1" dirty="0">
                <a:latin typeface="+mj-ea"/>
              </a:rPr>
              <a:t>모듈 설계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6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6F2ACEA-B625-42D5-85B4-1F89D41AAE0D}"/>
              </a:ext>
            </a:extLst>
          </p:cNvPr>
          <p:cNvGrpSpPr/>
          <p:nvPr/>
        </p:nvGrpSpPr>
        <p:grpSpPr>
          <a:xfrm>
            <a:off x="467893" y="709852"/>
            <a:ext cx="7405997" cy="400110"/>
            <a:chOff x="447005" y="1003394"/>
            <a:chExt cx="7405997" cy="400110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0F3E152-AE25-4AC1-A0DE-0FD5A2D87903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 err="1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유사이미지</a:t>
              </a: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 검색 모듈 훈련</a:t>
              </a: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C0470A12-0F09-44E0-9B90-CAF9B7A4BA80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0A8C2BB6-F8DC-4B60-A971-22FA4581911E}"/>
              </a:ext>
            </a:extLst>
          </p:cNvPr>
          <p:cNvSpPr txBox="1"/>
          <p:nvPr/>
        </p:nvSpPr>
        <p:spPr>
          <a:xfrm>
            <a:off x="3154367" y="1289762"/>
            <a:ext cx="57643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객체가 포함된 이미지와 그 객체에 대한 정보가 담겨있는 </a:t>
            </a:r>
            <a:r>
              <a:rPr lang="en-US" altLang="ko-KR" sz="1200" dirty="0"/>
              <a:t>annotation</a:t>
            </a:r>
            <a:r>
              <a:rPr lang="ko-KR" altLang="en-US" sz="1200" dirty="0"/>
              <a:t>으로 구성된 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train_set</a:t>
            </a:r>
            <a:r>
              <a:rPr lang="ko-KR" altLang="en-US" sz="1200" dirty="0"/>
              <a:t>으로 </a:t>
            </a:r>
            <a:r>
              <a:rPr lang="en-US" altLang="ko-KR" sz="1200" dirty="0"/>
              <a:t>detection </a:t>
            </a:r>
            <a:r>
              <a:rPr lang="ko-KR" altLang="en-US" sz="1200" dirty="0"/>
              <a:t>모델을 훈련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/>
              <a:t>Detection</a:t>
            </a:r>
            <a:r>
              <a:rPr lang="ko-KR" altLang="en-US" sz="1200" dirty="0"/>
              <a:t> 모델로 </a:t>
            </a:r>
            <a:r>
              <a:rPr lang="en-US" altLang="ko-KR" sz="1200" dirty="0" err="1"/>
              <a:t>train_set</a:t>
            </a:r>
            <a:r>
              <a:rPr lang="ko-KR" altLang="en-US" sz="1200" dirty="0"/>
              <a:t>이미지에 대해 탐지를 수행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탐지된 객체들을 </a:t>
            </a:r>
            <a:r>
              <a:rPr lang="en-US" altLang="ko-KR" sz="1200" dirty="0"/>
              <a:t>crop</a:t>
            </a:r>
            <a:r>
              <a:rPr lang="ko-KR" altLang="en-US" sz="1200" dirty="0"/>
              <a:t>하여 </a:t>
            </a:r>
            <a:r>
              <a:rPr lang="en-US" altLang="ko-KR" sz="1200" dirty="0" err="1"/>
              <a:t>croppedimage</a:t>
            </a:r>
            <a:r>
              <a:rPr lang="ko-KR" altLang="en-US" sz="1200" dirty="0"/>
              <a:t>와 </a:t>
            </a:r>
            <a:r>
              <a:rPr lang="en-US" altLang="ko-KR" sz="1200" dirty="0"/>
              <a:t>location, tag</a:t>
            </a:r>
            <a:r>
              <a:rPr lang="ko-KR" altLang="en-US" sz="1200" dirty="0"/>
              <a:t>를 </a:t>
            </a:r>
            <a:r>
              <a:rPr lang="en-US" altLang="ko-KR" sz="1200" dirty="0"/>
              <a:t>JSON</a:t>
            </a:r>
            <a:r>
              <a:rPr lang="ko-KR" altLang="en-US" sz="1200" dirty="0"/>
              <a:t>으로 출력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데이터베이스에 저장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ko-KR" altLang="en-US" sz="1200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E4D115F-5312-4F6E-BC17-75308C7C4B94}"/>
              </a:ext>
            </a:extLst>
          </p:cNvPr>
          <p:cNvGrpSpPr/>
          <p:nvPr/>
        </p:nvGrpSpPr>
        <p:grpSpPr>
          <a:xfrm>
            <a:off x="3656939" y="2823637"/>
            <a:ext cx="3726563" cy="2351817"/>
            <a:chOff x="2179967" y="3244402"/>
            <a:chExt cx="3726563" cy="95551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059E5D63-4A56-4394-9716-F16D21A3CD70}"/>
                </a:ext>
              </a:extLst>
            </p:cNvPr>
            <p:cNvSpPr/>
            <p:nvPr/>
          </p:nvSpPr>
          <p:spPr>
            <a:xfrm>
              <a:off x="2179967" y="3360978"/>
              <a:ext cx="3726563" cy="83894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6690063C-D7D2-4CAF-BC14-D3FD8A116917}"/>
                </a:ext>
              </a:extLst>
            </p:cNvPr>
            <p:cNvSpPr/>
            <p:nvPr/>
          </p:nvSpPr>
          <p:spPr>
            <a:xfrm>
              <a:off x="4137605" y="3451773"/>
              <a:ext cx="1243075" cy="1619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Dimensionality Reduction</a:t>
              </a:r>
              <a:endParaRPr lang="ko-KR" altLang="en-US" sz="11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7007CD7-3AD7-491B-A1DE-9C891CE305AB}"/>
                </a:ext>
              </a:extLst>
            </p:cNvPr>
            <p:cNvSpPr txBox="1"/>
            <p:nvPr/>
          </p:nvSpPr>
          <p:spPr>
            <a:xfrm>
              <a:off x="2969007" y="3244402"/>
              <a:ext cx="1952343" cy="252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Similarity Calculator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8BD0BD4-7CE8-40DE-BF6C-3AD5EB661F3C}"/>
              </a:ext>
            </a:extLst>
          </p:cNvPr>
          <p:cNvGrpSpPr/>
          <p:nvPr/>
        </p:nvGrpSpPr>
        <p:grpSpPr>
          <a:xfrm>
            <a:off x="4046027" y="3363114"/>
            <a:ext cx="1042700" cy="999076"/>
            <a:chOff x="4046027" y="3363114"/>
            <a:chExt cx="1042700" cy="999076"/>
          </a:xfrm>
        </p:grpSpPr>
        <p:pic>
          <p:nvPicPr>
            <p:cNvPr id="69" name="Picture 2" descr="how to visualize feature map of CNN for tensorflow? - Stack Overflow">
              <a:extLst>
                <a:ext uri="{FF2B5EF4-FFF2-40B4-BE49-F238E27FC236}">
                  <a16:creationId xmlns:a16="http://schemas.microsoft.com/office/drawing/2014/main" id="{E67A4986-2AF6-4A2F-8435-163F9EFD6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27" y="3363114"/>
              <a:ext cx="1007133" cy="999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8C28B36-45A7-4C50-80CF-9B7CE3B0DCEA}"/>
                </a:ext>
              </a:extLst>
            </p:cNvPr>
            <p:cNvSpPr txBox="1"/>
            <p:nvPr/>
          </p:nvSpPr>
          <p:spPr>
            <a:xfrm>
              <a:off x="4099254" y="3657449"/>
              <a:ext cx="9894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>
                  <a:solidFill>
                    <a:schemeClr val="bg1"/>
                  </a:solidFill>
                </a:rPr>
                <a:t>FeatureMap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r>
                <a:rPr lang="en-US" altLang="ko-KR" sz="1000" dirty="0">
                  <a:solidFill>
                    <a:schemeClr val="bg1"/>
                  </a:solidFill>
                </a:rPr>
                <a:t>of objects </a:t>
              </a:r>
            </a:p>
            <a:p>
              <a:endParaRPr lang="en-US" altLang="ko-KR" sz="1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6D1F8A33-4E5E-4ACB-BCF3-363BD493FD96}"/>
              </a:ext>
            </a:extLst>
          </p:cNvPr>
          <p:cNvCxnSpPr>
            <a:cxnSpLocks/>
            <a:stCxn id="69" idx="0"/>
            <a:endCxn id="66" idx="1"/>
          </p:cNvCxnSpPr>
          <p:nvPr/>
        </p:nvCxnSpPr>
        <p:spPr>
          <a:xfrm rot="16200000" flipH="1">
            <a:off x="4996972" y="2915736"/>
            <a:ext cx="170226" cy="1064983"/>
          </a:xfrm>
          <a:prstGeom prst="bentConnector4">
            <a:avLst>
              <a:gd name="adj1" fmla="val -92971"/>
              <a:gd name="adj2" fmla="val 736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73D38E6-82ED-4CDA-A953-F40E42065349}"/>
              </a:ext>
            </a:extLst>
          </p:cNvPr>
          <p:cNvSpPr/>
          <p:nvPr/>
        </p:nvSpPr>
        <p:spPr>
          <a:xfrm>
            <a:off x="3928055" y="4623431"/>
            <a:ext cx="1243076" cy="323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Feature extractor</a:t>
            </a:r>
            <a:endParaRPr lang="ko-KR" altLang="en-US" sz="1100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728A990-7045-4D1F-AB96-FDDC2D3C9D69}"/>
              </a:ext>
            </a:extLst>
          </p:cNvPr>
          <p:cNvGrpSpPr/>
          <p:nvPr/>
        </p:nvGrpSpPr>
        <p:grpSpPr>
          <a:xfrm>
            <a:off x="852738" y="2097614"/>
            <a:ext cx="3105090" cy="985442"/>
            <a:chOff x="3585839" y="1840016"/>
            <a:chExt cx="3105090" cy="985442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5365EF41-EA1F-4614-A4A0-21BC170D059E}"/>
                </a:ext>
              </a:extLst>
            </p:cNvPr>
            <p:cNvGrpSpPr/>
            <p:nvPr/>
          </p:nvGrpSpPr>
          <p:grpSpPr>
            <a:xfrm>
              <a:off x="3731613" y="2077477"/>
              <a:ext cx="476368" cy="389764"/>
              <a:chOff x="7390881" y="514770"/>
              <a:chExt cx="735860" cy="727095"/>
            </a:xfrm>
          </p:grpSpPr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67A36812-15CF-4743-A95B-EF1043BF6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0881" y="514770"/>
                <a:ext cx="545875" cy="587073"/>
              </a:xfrm>
              <a:prstGeom prst="rect">
                <a:avLst/>
              </a:prstGeom>
            </p:spPr>
          </p:pic>
          <p:pic>
            <p:nvPicPr>
              <p:cNvPr id="102" name="그림 101">
                <a:extLst>
                  <a:ext uri="{FF2B5EF4-FFF2-40B4-BE49-F238E27FC236}">
                    <a16:creationId xmlns:a16="http://schemas.microsoft.com/office/drawing/2014/main" id="{7B48BF5B-B290-4655-8CFB-3D4D1D536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78555" y="580979"/>
                <a:ext cx="545875" cy="587073"/>
              </a:xfrm>
              <a:prstGeom prst="rect">
                <a:avLst/>
              </a:prstGeom>
            </p:spPr>
          </p:pic>
          <p:pic>
            <p:nvPicPr>
              <p:cNvPr id="103" name="그림 102">
                <a:extLst>
                  <a:ext uri="{FF2B5EF4-FFF2-40B4-BE49-F238E27FC236}">
                    <a16:creationId xmlns:a16="http://schemas.microsoft.com/office/drawing/2014/main" id="{2021A326-D1E9-47EB-942B-2C356C060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80866" y="654792"/>
                <a:ext cx="545875" cy="587073"/>
              </a:xfrm>
              <a:prstGeom prst="rect">
                <a:avLst/>
              </a:prstGeom>
            </p:spPr>
          </p:pic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BB8FCC27-407B-42FC-86FC-A9443F1164CA}"/>
                </a:ext>
              </a:extLst>
            </p:cNvPr>
            <p:cNvGrpSpPr/>
            <p:nvPr/>
          </p:nvGrpSpPr>
          <p:grpSpPr>
            <a:xfrm>
              <a:off x="4392951" y="2078441"/>
              <a:ext cx="475200" cy="388800"/>
              <a:chOff x="8191827" y="821425"/>
              <a:chExt cx="863708" cy="878548"/>
            </a:xfrm>
          </p:grpSpPr>
          <p:pic>
            <p:nvPicPr>
              <p:cNvPr id="98" name="그림 97">
                <a:extLst>
                  <a:ext uri="{FF2B5EF4-FFF2-40B4-BE49-F238E27FC236}">
                    <a16:creationId xmlns:a16="http://schemas.microsoft.com/office/drawing/2014/main" id="{75DBC187-5DB6-431D-9B0D-39F644538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91827" y="821425"/>
                <a:ext cx="594963" cy="631496"/>
              </a:xfrm>
              <a:prstGeom prst="rect">
                <a:avLst/>
              </a:prstGeom>
            </p:spPr>
          </p:pic>
          <p:pic>
            <p:nvPicPr>
              <p:cNvPr id="99" name="그림 98">
                <a:extLst>
                  <a:ext uri="{FF2B5EF4-FFF2-40B4-BE49-F238E27FC236}">
                    <a16:creationId xmlns:a16="http://schemas.microsoft.com/office/drawing/2014/main" id="{CBAD26AD-8CC4-407D-8D82-8A8FB8949C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08172" y="916077"/>
                <a:ext cx="594963" cy="631496"/>
              </a:xfrm>
              <a:prstGeom prst="rect">
                <a:avLst/>
              </a:prstGeom>
            </p:spPr>
          </p:pic>
          <p:pic>
            <p:nvPicPr>
              <p:cNvPr id="100" name="그림 99">
                <a:extLst>
                  <a:ext uri="{FF2B5EF4-FFF2-40B4-BE49-F238E27FC236}">
                    <a16:creationId xmlns:a16="http://schemas.microsoft.com/office/drawing/2014/main" id="{5EAED16F-648D-4B14-95BA-5153A67F6A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60572" y="1068477"/>
                <a:ext cx="594963" cy="631496"/>
              </a:xfrm>
              <a:prstGeom prst="rect">
                <a:avLst/>
              </a:prstGeom>
            </p:spPr>
          </p:pic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B69FDD9A-9E79-4278-834E-D8345CA5F5EE}"/>
                </a:ext>
              </a:extLst>
            </p:cNvPr>
            <p:cNvGrpSpPr/>
            <p:nvPr/>
          </p:nvGrpSpPr>
          <p:grpSpPr>
            <a:xfrm>
              <a:off x="5044710" y="2044518"/>
              <a:ext cx="475200" cy="388800"/>
              <a:chOff x="4354533" y="709400"/>
              <a:chExt cx="755824" cy="724202"/>
            </a:xfrm>
          </p:grpSpPr>
          <p:pic>
            <p:nvPicPr>
              <p:cNvPr id="95" name="그림 94">
                <a:extLst>
                  <a:ext uri="{FF2B5EF4-FFF2-40B4-BE49-F238E27FC236}">
                    <a16:creationId xmlns:a16="http://schemas.microsoft.com/office/drawing/2014/main" id="{ECCEC9C0-D4F5-43F4-B568-1CBD1D1CBC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54533" y="709400"/>
                <a:ext cx="534641" cy="566628"/>
              </a:xfrm>
              <a:prstGeom prst="rect">
                <a:avLst/>
              </a:prstGeom>
            </p:spPr>
          </p:pic>
          <p:pic>
            <p:nvPicPr>
              <p:cNvPr id="96" name="그림 95">
                <a:extLst>
                  <a:ext uri="{FF2B5EF4-FFF2-40B4-BE49-F238E27FC236}">
                    <a16:creationId xmlns:a16="http://schemas.microsoft.com/office/drawing/2014/main" id="{3E6F8805-99FE-4168-9AC7-26A132DF8A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78294" y="792817"/>
                <a:ext cx="534641" cy="566628"/>
              </a:xfrm>
              <a:prstGeom prst="rect">
                <a:avLst/>
              </a:prstGeom>
            </p:spPr>
          </p:pic>
          <p:pic>
            <p:nvPicPr>
              <p:cNvPr id="97" name="그림 96">
                <a:extLst>
                  <a:ext uri="{FF2B5EF4-FFF2-40B4-BE49-F238E27FC236}">
                    <a16:creationId xmlns:a16="http://schemas.microsoft.com/office/drawing/2014/main" id="{F83DDBF9-E10D-4C90-A9C6-855000F4AE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5716" y="866974"/>
                <a:ext cx="534641" cy="566628"/>
              </a:xfrm>
              <a:prstGeom prst="rect">
                <a:avLst/>
              </a:prstGeom>
            </p:spPr>
          </p:pic>
        </p:grp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0A9E33B8-F1E5-4199-B96C-79D520F8F049}"/>
                </a:ext>
              </a:extLst>
            </p:cNvPr>
            <p:cNvSpPr/>
            <p:nvPr/>
          </p:nvSpPr>
          <p:spPr>
            <a:xfrm>
              <a:off x="3585839" y="1851980"/>
              <a:ext cx="2135340" cy="9734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724A8AB-5C21-4E4A-AD76-657BD5350FD9}"/>
                </a:ext>
              </a:extLst>
            </p:cNvPr>
            <p:cNvSpPr txBox="1"/>
            <p:nvPr/>
          </p:nvSpPr>
          <p:spPr>
            <a:xfrm>
              <a:off x="4365450" y="1840016"/>
              <a:ext cx="23254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DB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BA58DC7D-E4D2-43D9-B402-D79957F291C6}"/>
                </a:ext>
              </a:extLst>
            </p:cNvPr>
            <p:cNvGrpSpPr/>
            <p:nvPr/>
          </p:nvGrpSpPr>
          <p:grpSpPr>
            <a:xfrm>
              <a:off x="4401614" y="2323151"/>
              <a:ext cx="475200" cy="388800"/>
              <a:chOff x="6373919" y="1325439"/>
              <a:chExt cx="1132049" cy="818105"/>
            </a:xfrm>
          </p:grpSpPr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FAA5351A-789E-4E66-8124-ED720A3734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73919" y="1325439"/>
                <a:ext cx="928030" cy="637010"/>
              </a:xfrm>
              <a:prstGeom prst="rect">
                <a:avLst/>
              </a:prstGeom>
            </p:spPr>
          </p:pic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FE5050CC-D871-4AD8-8BCE-65DD290AAF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89006" y="1416642"/>
                <a:ext cx="928030" cy="637010"/>
              </a:xfrm>
              <a:prstGeom prst="rect">
                <a:avLst/>
              </a:prstGeom>
            </p:spPr>
          </p:pic>
          <p:pic>
            <p:nvPicPr>
              <p:cNvPr id="94" name="그림 93">
                <a:extLst>
                  <a:ext uri="{FF2B5EF4-FFF2-40B4-BE49-F238E27FC236}">
                    <a16:creationId xmlns:a16="http://schemas.microsoft.com/office/drawing/2014/main" id="{5799D3F1-99D5-42CF-B8C0-70723FE910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77938" y="1506534"/>
                <a:ext cx="928030" cy="637010"/>
              </a:xfrm>
              <a:prstGeom prst="rect">
                <a:avLst/>
              </a:prstGeom>
            </p:spPr>
          </p:pic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A621B9F3-F2C0-4A3D-BC3F-2B289BA26A42}"/>
                </a:ext>
              </a:extLst>
            </p:cNvPr>
            <p:cNvGrpSpPr/>
            <p:nvPr/>
          </p:nvGrpSpPr>
          <p:grpSpPr>
            <a:xfrm>
              <a:off x="3727459" y="2298444"/>
              <a:ext cx="475200" cy="388800"/>
              <a:chOff x="6373919" y="1325439"/>
              <a:chExt cx="1132049" cy="818105"/>
            </a:xfrm>
          </p:grpSpPr>
          <p:pic>
            <p:nvPicPr>
              <p:cNvPr id="89" name="그림 88">
                <a:extLst>
                  <a:ext uri="{FF2B5EF4-FFF2-40B4-BE49-F238E27FC236}">
                    <a16:creationId xmlns:a16="http://schemas.microsoft.com/office/drawing/2014/main" id="{4253A11E-517C-4484-8834-2B2A7CE2A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73919" y="1325439"/>
                <a:ext cx="928030" cy="637010"/>
              </a:xfrm>
              <a:prstGeom prst="rect">
                <a:avLst/>
              </a:prstGeom>
            </p:spPr>
          </p:pic>
          <p:pic>
            <p:nvPicPr>
              <p:cNvPr id="90" name="그림 89">
                <a:extLst>
                  <a:ext uri="{FF2B5EF4-FFF2-40B4-BE49-F238E27FC236}">
                    <a16:creationId xmlns:a16="http://schemas.microsoft.com/office/drawing/2014/main" id="{B937F54F-6F4C-48D4-B3C7-66A6AF9506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89006" y="1416642"/>
                <a:ext cx="928030" cy="637010"/>
              </a:xfrm>
              <a:prstGeom prst="rect">
                <a:avLst/>
              </a:prstGeom>
            </p:spPr>
          </p:pic>
          <p:pic>
            <p:nvPicPr>
              <p:cNvPr id="91" name="그림 90">
                <a:extLst>
                  <a:ext uri="{FF2B5EF4-FFF2-40B4-BE49-F238E27FC236}">
                    <a16:creationId xmlns:a16="http://schemas.microsoft.com/office/drawing/2014/main" id="{B98A31C4-BE3E-4B1F-9521-3C15F1B236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77938" y="1506534"/>
                <a:ext cx="928030" cy="637010"/>
              </a:xfrm>
              <a:prstGeom prst="rect">
                <a:avLst/>
              </a:prstGeom>
            </p:spPr>
          </p:pic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733AED29-E3B8-4431-9CEB-BBBD70E2976D}"/>
                </a:ext>
              </a:extLst>
            </p:cNvPr>
            <p:cNvGrpSpPr/>
            <p:nvPr/>
          </p:nvGrpSpPr>
          <p:grpSpPr>
            <a:xfrm>
              <a:off x="5052990" y="2344248"/>
              <a:ext cx="475200" cy="388800"/>
              <a:chOff x="6373919" y="1325439"/>
              <a:chExt cx="1132049" cy="818105"/>
            </a:xfrm>
          </p:grpSpPr>
          <p:pic>
            <p:nvPicPr>
              <p:cNvPr id="86" name="그림 85">
                <a:extLst>
                  <a:ext uri="{FF2B5EF4-FFF2-40B4-BE49-F238E27FC236}">
                    <a16:creationId xmlns:a16="http://schemas.microsoft.com/office/drawing/2014/main" id="{1C8308F4-5CD8-4907-9C5A-AC07E93D84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73919" y="1325439"/>
                <a:ext cx="928030" cy="637010"/>
              </a:xfrm>
              <a:prstGeom prst="rect">
                <a:avLst/>
              </a:prstGeom>
            </p:spPr>
          </p:pic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9994A4B9-8E9F-43B8-AD07-513B20A06F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89006" y="1416642"/>
                <a:ext cx="928030" cy="637010"/>
              </a:xfrm>
              <a:prstGeom prst="rect">
                <a:avLst/>
              </a:prstGeom>
            </p:spPr>
          </p:pic>
          <p:pic>
            <p:nvPicPr>
              <p:cNvPr id="88" name="그림 87">
                <a:extLst>
                  <a:ext uri="{FF2B5EF4-FFF2-40B4-BE49-F238E27FC236}">
                    <a16:creationId xmlns:a16="http://schemas.microsoft.com/office/drawing/2014/main" id="{2FBB1E4A-A8FB-4A10-808C-20BB0D5A5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77938" y="1506534"/>
                <a:ext cx="928030" cy="637010"/>
              </a:xfrm>
              <a:prstGeom prst="rect">
                <a:avLst/>
              </a:prstGeom>
            </p:spPr>
          </p:pic>
        </p:grpSp>
      </p:grp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7FC80AA8-722E-4A97-B7BB-C868D2A7C46A}"/>
              </a:ext>
            </a:extLst>
          </p:cNvPr>
          <p:cNvSpPr/>
          <p:nvPr/>
        </p:nvSpPr>
        <p:spPr>
          <a:xfrm>
            <a:off x="1292476" y="3701121"/>
            <a:ext cx="1243076" cy="323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JSON</a:t>
            </a:r>
            <a:r>
              <a:rPr lang="ko-KR" altLang="en-US" sz="1100" dirty="0"/>
              <a:t> </a:t>
            </a:r>
            <a:r>
              <a:rPr lang="en-US" altLang="ko-KR" sz="1100" dirty="0"/>
              <a:t>Parser</a:t>
            </a:r>
            <a:endParaRPr lang="ko-KR" altLang="en-US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08F567-8BEA-480A-80B5-98C78D82B6F6}"/>
              </a:ext>
            </a:extLst>
          </p:cNvPr>
          <p:cNvCxnSpPr>
            <a:stCxn id="81" idx="2"/>
            <a:endCxn id="104" idx="0"/>
          </p:cNvCxnSpPr>
          <p:nvPr/>
        </p:nvCxnSpPr>
        <p:spPr>
          <a:xfrm flipH="1">
            <a:off x="1914014" y="3083056"/>
            <a:ext cx="6394" cy="61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4D10771-44D9-47CF-AD07-40496384D290}"/>
              </a:ext>
            </a:extLst>
          </p:cNvPr>
          <p:cNvCxnSpPr>
            <a:stCxn id="104" idx="2"/>
            <a:endCxn id="72" idx="1"/>
          </p:cNvCxnSpPr>
          <p:nvPr/>
        </p:nvCxnSpPr>
        <p:spPr>
          <a:xfrm rot="16200000" flipH="1">
            <a:off x="2540645" y="3397551"/>
            <a:ext cx="760779" cy="2014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F416FD8-7B84-466B-8F25-FD3B3109707D}"/>
              </a:ext>
            </a:extLst>
          </p:cNvPr>
          <p:cNvCxnSpPr>
            <a:cxnSpLocks/>
            <a:stCxn id="72" idx="0"/>
            <a:endCxn id="69" idx="2"/>
          </p:cNvCxnSpPr>
          <p:nvPr/>
        </p:nvCxnSpPr>
        <p:spPr>
          <a:xfrm flipV="1">
            <a:off x="4549593" y="4362190"/>
            <a:ext cx="1" cy="261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7020FF7F-F39A-4C8D-8BBB-2573F47789F9}"/>
              </a:ext>
            </a:extLst>
          </p:cNvPr>
          <p:cNvSpPr/>
          <p:nvPr/>
        </p:nvSpPr>
        <p:spPr>
          <a:xfrm>
            <a:off x="5615541" y="4623431"/>
            <a:ext cx="1243076" cy="323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Calculator</a:t>
            </a:r>
            <a:endParaRPr lang="ko-KR" altLang="en-US" sz="14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C47AC9D-21AD-4535-BC21-D822E68776A6}"/>
              </a:ext>
            </a:extLst>
          </p:cNvPr>
          <p:cNvCxnSpPr>
            <a:stCxn id="66" idx="2"/>
            <a:endCxn id="134" idx="0"/>
          </p:cNvCxnSpPr>
          <p:nvPr/>
        </p:nvCxnSpPr>
        <p:spPr>
          <a:xfrm>
            <a:off x="6236115" y="3732638"/>
            <a:ext cx="964" cy="89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B564C2D7-04F4-451F-B614-AC356AF0AE23}"/>
              </a:ext>
            </a:extLst>
          </p:cNvPr>
          <p:cNvCxnSpPr>
            <a:stCxn id="72" idx="1"/>
            <a:endCxn id="72" idx="2"/>
          </p:cNvCxnSpPr>
          <p:nvPr/>
        </p:nvCxnSpPr>
        <p:spPr>
          <a:xfrm rot="10800000" flipH="1" flipV="1">
            <a:off x="3928055" y="4784961"/>
            <a:ext cx="621538" cy="161531"/>
          </a:xfrm>
          <a:prstGeom prst="curvedConnector4">
            <a:avLst>
              <a:gd name="adj1" fmla="val -36780"/>
              <a:gd name="adj2" fmla="val 471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구부러짐 159">
            <a:extLst>
              <a:ext uri="{FF2B5EF4-FFF2-40B4-BE49-F238E27FC236}">
                <a16:creationId xmlns:a16="http://schemas.microsoft.com/office/drawing/2014/main" id="{1C1CF1E7-A8C3-4606-85F1-1D18DF69200C}"/>
              </a:ext>
            </a:extLst>
          </p:cNvPr>
          <p:cNvCxnSpPr>
            <a:cxnSpLocks/>
          </p:cNvCxnSpPr>
          <p:nvPr/>
        </p:nvCxnSpPr>
        <p:spPr>
          <a:xfrm flipH="1" flipV="1">
            <a:off x="6240791" y="3334040"/>
            <a:ext cx="621537" cy="199298"/>
          </a:xfrm>
          <a:prstGeom prst="curvedConnector4">
            <a:avLst>
              <a:gd name="adj1" fmla="val -64264"/>
              <a:gd name="adj2" fmla="val 360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4552A69E-525F-4AF1-A1DE-F19E48B70566}"/>
              </a:ext>
            </a:extLst>
          </p:cNvPr>
          <p:cNvSpPr/>
          <p:nvPr/>
        </p:nvSpPr>
        <p:spPr>
          <a:xfrm>
            <a:off x="1286150" y="5786847"/>
            <a:ext cx="1243076" cy="323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JSON</a:t>
            </a:r>
            <a:r>
              <a:rPr lang="ko-KR" altLang="en-US" sz="1100" dirty="0"/>
              <a:t> </a:t>
            </a:r>
            <a:r>
              <a:rPr lang="en-US" altLang="ko-KR" sz="1100" dirty="0"/>
              <a:t>Formatter</a:t>
            </a:r>
            <a:endParaRPr lang="ko-KR" altLang="en-US" sz="1100" dirty="0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734C5450-C318-42DD-B61F-A6BB91CAC0F7}"/>
              </a:ext>
            </a:extLst>
          </p:cNvPr>
          <p:cNvCxnSpPr>
            <a:stCxn id="66" idx="3"/>
            <a:endCxn id="161" idx="3"/>
          </p:cNvCxnSpPr>
          <p:nvPr/>
        </p:nvCxnSpPr>
        <p:spPr>
          <a:xfrm flipH="1">
            <a:off x="2529226" y="3533338"/>
            <a:ext cx="4328426" cy="2415040"/>
          </a:xfrm>
          <a:prstGeom prst="bentConnector3">
            <a:avLst>
              <a:gd name="adj1" fmla="val -87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9E92E99-FDBD-4A8C-A1A2-0539F15CFCF7}"/>
              </a:ext>
            </a:extLst>
          </p:cNvPr>
          <p:cNvSpPr txBox="1"/>
          <p:nvPr/>
        </p:nvSpPr>
        <p:spPr>
          <a:xfrm>
            <a:off x="5053160" y="5948378"/>
            <a:ext cx="1243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reducedVector</a:t>
            </a:r>
            <a:endParaRPr lang="ko-KR" altLang="en-US" sz="1000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D1DD922E-95F2-4F83-A897-E2AA1F20FC86}"/>
              </a:ext>
            </a:extLst>
          </p:cNvPr>
          <p:cNvCxnSpPr>
            <a:stCxn id="161" idx="1"/>
            <a:endCxn id="81" idx="1"/>
          </p:cNvCxnSpPr>
          <p:nvPr/>
        </p:nvCxnSpPr>
        <p:spPr>
          <a:xfrm rot="10800000">
            <a:off x="852738" y="2596318"/>
            <a:ext cx="433412" cy="3352061"/>
          </a:xfrm>
          <a:prstGeom prst="bentConnector3">
            <a:avLst>
              <a:gd name="adj1" fmla="val 152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88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2</a:t>
            </a:r>
            <a:r>
              <a:rPr lang="en-US" altLang="ko-KR" b="1" dirty="0">
                <a:latin typeface="+mj-ea"/>
              </a:rPr>
              <a:t>. </a:t>
            </a:r>
            <a:r>
              <a:rPr lang="ko-KR" altLang="en-US" b="1" dirty="0">
                <a:latin typeface="+mj-ea"/>
              </a:rPr>
              <a:t>모듈 설계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7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6F2ACEA-B625-42D5-85B4-1F89D41AAE0D}"/>
              </a:ext>
            </a:extLst>
          </p:cNvPr>
          <p:cNvGrpSpPr/>
          <p:nvPr/>
        </p:nvGrpSpPr>
        <p:grpSpPr>
          <a:xfrm>
            <a:off x="467893" y="709852"/>
            <a:ext cx="7405997" cy="400110"/>
            <a:chOff x="447005" y="1003394"/>
            <a:chExt cx="7405997" cy="400110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0F3E152-AE25-4AC1-A0DE-0FD5A2D87903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en-US" altLang="ko-KR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Output </a:t>
              </a: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결과 정의</a:t>
              </a: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C0470A12-0F09-44E0-9B90-CAF9B7A4BA80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F43134B0-3132-4B81-8CED-E0743678B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699948"/>
            <a:ext cx="3650349" cy="3066294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315876A2-4EE7-4E37-A57D-1AC337E64CD5}"/>
              </a:ext>
            </a:extLst>
          </p:cNvPr>
          <p:cNvSpPr/>
          <p:nvPr/>
        </p:nvSpPr>
        <p:spPr>
          <a:xfrm>
            <a:off x="313195" y="4235408"/>
            <a:ext cx="8140803" cy="2175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102346"/>
                </a:gs>
              </a:gsLst>
              <a:lin ang="10800000" scaled="1"/>
              <a:tileRect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objectID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 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: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 객체를 식별하기 위한 </a:t>
            </a:r>
            <a:r>
              <a:rPr kumimoji="1" lang="ko-KR" altLang="en-US" sz="1200" b="1" spc="-80" dirty="0" err="1">
                <a:latin typeface="+mn-ea"/>
                <a:cs typeface="Arial" pitchFamily="34" charset="0"/>
              </a:rPr>
              <a:t>기본키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. 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객체마다 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Unique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한 값을 갖는다</a:t>
            </a:r>
            <a:endParaRPr kumimoji="1" lang="en-US" altLang="ko-KR" sz="12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>
                <a:latin typeface="+mn-ea"/>
                <a:cs typeface="Arial" pitchFamily="34" charset="0"/>
              </a:rPr>
              <a:t>location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 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: detection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 후 예측한 </a:t>
            </a:r>
            <a:r>
              <a:rPr kumimoji="1" lang="ko-KR" altLang="en-US" sz="1200" b="1" spc="-80" dirty="0" err="1">
                <a:latin typeface="+mn-ea"/>
                <a:cs typeface="Arial" pitchFamily="34" charset="0"/>
              </a:rPr>
              <a:t>좌상단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(</a:t>
            </a: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xmin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, </a:t>
            </a: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ymin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)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좌표와 </a:t>
            </a:r>
            <a:r>
              <a:rPr kumimoji="1" lang="ko-KR" altLang="en-US" sz="1200" b="1" spc="-80" dirty="0" err="1">
                <a:latin typeface="+mn-ea"/>
                <a:cs typeface="Arial" pitchFamily="34" charset="0"/>
              </a:rPr>
              <a:t>우하단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(</a:t>
            </a: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xmax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, </a:t>
            </a: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ymax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)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좌표를 갖는 위치정보</a:t>
            </a:r>
            <a:endParaRPr kumimoji="1" lang="en-US" altLang="ko-KR" sz="12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>
                <a:latin typeface="+mn-ea"/>
                <a:cs typeface="Arial" pitchFamily="34" charset="0"/>
              </a:rPr>
              <a:t>tag : detection 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후 예측한 객체의 클래스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(label)</a:t>
            </a: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croppedImage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: detection 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모델에서 생성된 객체의 </a:t>
            </a: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ndarray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값</a:t>
            </a:r>
            <a:endParaRPr kumimoji="1" lang="en-US" altLang="ko-KR" sz="12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reducedVector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 : </a:t>
            </a: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featureMap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을 </a:t>
            </a:r>
            <a:r>
              <a:rPr kumimoji="1" lang="ko-KR" altLang="en-US" sz="1200" b="1" spc="-80" dirty="0" err="1">
                <a:latin typeface="+mn-ea"/>
                <a:cs typeface="Arial" pitchFamily="34" charset="0"/>
              </a:rPr>
              <a:t>차원축소하여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 만든 유사 거리 계산에 사용될 벡터</a:t>
            </a:r>
            <a:endParaRPr kumimoji="1" lang="en-US" altLang="ko-KR" sz="12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>
                <a:latin typeface="+mn-ea"/>
                <a:cs typeface="Arial" pitchFamily="34" charset="0"/>
              </a:rPr>
              <a:t>IMG_URL : 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해당 이미지의 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URL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27CEBB-D7B1-4D9F-9281-6ED4036E9070}"/>
              </a:ext>
            </a:extLst>
          </p:cNvPr>
          <p:cNvSpPr txBox="1"/>
          <p:nvPr/>
        </p:nvSpPr>
        <p:spPr>
          <a:xfrm>
            <a:off x="107504" y="3941129"/>
            <a:ext cx="197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1400" b="1" dirty="0"/>
              <a:t>Json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attribute </a:t>
            </a:r>
            <a:r>
              <a:rPr lang="ko-KR" altLang="en-US" sz="1400" b="1" dirty="0"/>
              <a:t>설명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D152624-5E1D-4A46-B137-611BB1DB530F}"/>
              </a:ext>
            </a:extLst>
          </p:cNvPr>
          <p:cNvCxnSpPr>
            <a:cxnSpLocks/>
          </p:cNvCxnSpPr>
          <p:nvPr/>
        </p:nvCxnSpPr>
        <p:spPr>
          <a:xfrm flipH="1">
            <a:off x="1610688" y="847288"/>
            <a:ext cx="3464651" cy="1166070"/>
          </a:xfrm>
          <a:prstGeom prst="straightConnector1">
            <a:avLst/>
          </a:prstGeom>
          <a:ln w="19050">
            <a:solidFill>
              <a:srgbClr val="1791AE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1AF6803-D5AA-4FE9-81FE-03BDE8C0334D}"/>
              </a:ext>
            </a:extLst>
          </p:cNvPr>
          <p:cNvCxnSpPr>
            <a:cxnSpLocks/>
          </p:cNvCxnSpPr>
          <p:nvPr/>
        </p:nvCxnSpPr>
        <p:spPr>
          <a:xfrm flipH="1" flipV="1">
            <a:off x="2801925" y="1996581"/>
            <a:ext cx="2571298" cy="341353"/>
          </a:xfrm>
          <a:prstGeom prst="straightConnector1">
            <a:avLst/>
          </a:prstGeom>
          <a:ln w="28575">
            <a:solidFill>
              <a:srgbClr val="1791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71DB8CF-C2D2-4330-A686-BE377E3B0CCB}"/>
              </a:ext>
            </a:extLst>
          </p:cNvPr>
          <p:cNvCxnSpPr>
            <a:cxnSpLocks/>
          </p:cNvCxnSpPr>
          <p:nvPr/>
        </p:nvCxnSpPr>
        <p:spPr>
          <a:xfrm flipH="1" flipV="1">
            <a:off x="3665990" y="2881411"/>
            <a:ext cx="2058138" cy="132971"/>
          </a:xfrm>
          <a:prstGeom prst="straightConnector1">
            <a:avLst/>
          </a:prstGeom>
          <a:ln w="28575">
            <a:solidFill>
              <a:srgbClr val="1791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3265C00-7F79-489C-B195-249986CD2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213" y="679635"/>
            <a:ext cx="3352674" cy="1550836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8185BE2B-F432-4971-A5E2-C704A1CE4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299" y="1312935"/>
            <a:ext cx="3352674" cy="1550836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4A22CCB2-51F7-4FB4-8A1B-DA7074851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223" y="2290860"/>
            <a:ext cx="3352674" cy="155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1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2</a:t>
            </a:r>
            <a:r>
              <a:rPr lang="en-US" altLang="ko-KR" b="1" dirty="0">
                <a:latin typeface="+mj-ea"/>
              </a:rPr>
              <a:t>. </a:t>
            </a:r>
            <a:r>
              <a:rPr lang="ko-KR" altLang="en-US" b="1" dirty="0">
                <a:latin typeface="+mj-ea"/>
              </a:rPr>
              <a:t>모듈 설계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8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6F2ACEA-B625-42D5-85B4-1F89D41AAE0D}"/>
              </a:ext>
            </a:extLst>
          </p:cNvPr>
          <p:cNvGrpSpPr/>
          <p:nvPr/>
        </p:nvGrpSpPr>
        <p:grpSpPr>
          <a:xfrm>
            <a:off x="467893" y="709852"/>
            <a:ext cx="7405997" cy="400110"/>
            <a:chOff x="447005" y="1003394"/>
            <a:chExt cx="7405997" cy="400110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0F3E152-AE25-4AC1-A0DE-0FD5A2D87903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테스팅</a:t>
              </a: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C0470A12-0F09-44E0-9B90-CAF9B7A4BA80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29AF35EE-4666-4475-B701-4A172E48B2C7}"/>
              </a:ext>
            </a:extLst>
          </p:cNvPr>
          <p:cNvSpPr txBox="1"/>
          <p:nvPr/>
        </p:nvSpPr>
        <p:spPr>
          <a:xfrm>
            <a:off x="3081870" y="733470"/>
            <a:ext cx="55599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이미지를 입력</a:t>
            </a:r>
            <a:endParaRPr lang="en-US" altLang="ko-KR" sz="1050" dirty="0"/>
          </a:p>
          <a:p>
            <a:pPr marL="228600" indent="-228600">
              <a:buFontTx/>
              <a:buAutoNum type="arabicPeriod"/>
            </a:pPr>
            <a:r>
              <a:rPr lang="ko-KR" altLang="en-US" sz="1050" dirty="0"/>
              <a:t>앞 단계에서 훈련이 완료된 </a:t>
            </a:r>
            <a:r>
              <a:rPr lang="en-US" altLang="ko-KR" sz="1050" dirty="0"/>
              <a:t>detection </a:t>
            </a:r>
            <a:r>
              <a:rPr lang="ko-KR" altLang="en-US" sz="1050" dirty="0"/>
              <a:t>모델에서 객체를 탐지</a:t>
            </a:r>
            <a:endParaRPr lang="en-US" altLang="ko-KR" sz="1050" dirty="0"/>
          </a:p>
          <a:p>
            <a:pPr marL="228600" indent="-228600">
              <a:buFontTx/>
              <a:buAutoNum type="arabicPeriod"/>
            </a:pPr>
            <a:r>
              <a:rPr lang="ko-KR" altLang="en-US" sz="1050" dirty="0"/>
              <a:t>특정 객체를 선택</a:t>
            </a:r>
            <a:endParaRPr lang="en-US" altLang="ko-KR" sz="1050" dirty="0"/>
          </a:p>
          <a:p>
            <a:pPr marL="228600" indent="-228600">
              <a:buFontTx/>
              <a:buAutoNum type="arabicPeriod"/>
            </a:pPr>
            <a:r>
              <a:rPr lang="ko-KR" altLang="en-US" sz="1050" dirty="0"/>
              <a:t>선택된 객체의 </a:t>
            </a:r>
            <a:r>
              <a:rPr lang="en-US" altLang="ko-KR" sz="1050" dirty="0"/>
              <a:t>feature map</a:t>
            </a:r>
            <a:r>
              <a:rPr lang="ko-KR" altLang="en-US" sz="1050" dirty="0"/>
              <a:t>을 뽑아내고 이를 차원축소해서 </a:t>
            </a:r>
            <a:r>
              <a:rPr lang="en-US" altLang="ko-KR" sz="1050" dirty="0" err="1"/>
              <a:t>reduced_vector</a:t>
            </a:r>
            <a:r>
              <a:rPr lang="ko-KR" altLang="en-US" sz="1050" dirty="0"/>
              <a:t>생성</a:t>
            </a:r>
            <a:endParaRPr lang="en-US" altLang="ko-KR" sz="1050" dirty="0"/>
          </a:p>
          <a:p>
            <a:pPr marL="228600" indent="-228600">
              <a:buFontTx/>
              <a:buAutoNum type="arabicPeriod"/>
            </a:pPr>
            <a:r>
              <a:rPr lang="en-US" altLang="ko-KR" sz="1050" dirty="0"/>
              <a:t>4</a:t>
            </a:r>
            <a:r>
              <a:rPr lang="ko-KR" altLang="en-US" sz="1050" dirty="0"/>
              <a:t>번의 </a:t>
            </a:r>
            <a:r>
              <a:rPr lang="en-US" altLang="ko-KR" sz="1050" dirty="0" err="1"/>
              <a:t>reduced_vector</a:t>
            </a:r>
            <a:r>
              <a:rPr lang="ko-KR" altLang="en-US" sz="1050" dirty="0"/>
              <a:t>와 훈련 단계에서 구축한 </a:t>
            </a:r>
            <a:r>
              <a:rPr lang="en-US" altLang="ko-KR" sz="1050" dirty="0"/>
              <a:t>DB</a:t>
            </a:r>
            <a:r>
              <a:rPr lang="ko-KR" altLang="en-US" sz="1050" dirty="0"/>
              <a:t>에서 동일 태그 객체의 </a:t>
            </a:r>
            <a:r>
              <a:rPr lang="en-US" altLang="ko-KR" sz="1050" dirty="0" err="1"/>
              <a:t>reduced_vector</a:t>
            </a:r>
            <a:r>
              <a:rPr lang="ko-KR" altLang="en-US" sz="1050" dirty="0"/>
              <a:t>를 바탕으로 유사도 계산</a:t>
            </a:r>
            <a:endParaRPr lang="en-US" altLang="ko-KR" sz="1050" dirty="0"/>
          </a:p>
          <a:p>
            <a:pPr marL="228600" indent="-228600">
              <a:buFontTx/>
              <a:buAutoNum type="arabicPeriod"/>
            </a:pPr>
            <a:r>
              <a:rPr lang="ko-KR" altLang="en-US" sz="1050" dirty="0"/>
              <a:t>유사도가 높은 객체들을 도출</a:t>
            </a:r>
          </a:p>
          <a:p>
            <a:pPr marL="228600" indent="-228600">
              <a:buAutoNum type="arabicPeriod"/>
            </a:pPr>
            <a:endParaRPr lang="en-US" altLang="ko-KR" sz="1050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3E0BC32-0931-4733-9995-3BAA35D22F7D}"/>
              </a:ext>
            </a:extLst>
          </p:cNvPr>
          <p:cNvGrpSpPr/>
          <p:nvPr/>
        </p:nvGrpSpPr>
        <p:grpSpPr>
          <a:xfrm>
            <a:off x="200647" y="1038056"/>
            <a:ext cx="9681721" cy="5662056"/>
            <a:chOff x="278818" y="726574"/>
            <a:chExt cx="9681721" cy="5662056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7EF379E-CD96-45FB-AC28-8C30A17F6A0C}"/>
                </a:ext>
              </a:extLst>
            </p:cNvPr>
            <p:cNvCxnSpPr>
              <a:cxnSpLocks/>
              <a:stCxn id="92" idx="2"/>
              <a:endCxn id="86" idx="0"/>
            </p:cNvCxnSpPr>
            <p:nvPr/>
          </p:nvCxnSpPr>
          <p:spPr>
            <a:xfrm>
              <a:off x="1650082" y="1737193"/>
              <a:ext cx="2740" cy="794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DFFBB207-FE75-46B4-BEBE-9426A838BB99}"/>
                </a:ext>
              </a:extLst>
            </p:cNvPr>
            <p:cNvSpPr/>
            <p:nvPr/>
          </p:nvSpPr>
          <p:spPr>
            <a:xfrm>
              <a:off x="278818" y="2035529"/>
              <a:ext cx="2727537" cy="32299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1395545F-54F9-4BFA-BD58-F15287F6EBF7}"/>
                </a:ext>
              </a:extLst>
            </p:cNvPr>
            <p:cNvSpPr/>
            <p:nvPr/>
          </p:nvSpPr>
          <p:spPr>
            <a:xfrm>
              <a:off x="352571" y="4567357"/>
              <a:ext cx="1243076" cy="4416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Regional Proposal</a:t>
              </a:r>
              <a:endParaRPr lang="ko-KR" altLang="en-US" sz="1200" dirty="0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10B0B735-F661-4686-ACB2-313F884BFFE6}"/>
                </a:ext>
              </a:extLst>
            </p:cNvPr>
            <p:cNvSpPr/>
            <p:nvPr/>
          </p:nvSpPr>
          <p:spPr>
            <a:xfrm>
              <a:off x="1706255" y="4562845"/>
              <a:ext cx="1243076" cy="4416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Classification</a:t>
              </a:r>
              <a:endParaRPr lang="ko-KR" altLang="en-US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5E9F63-B740-4AB5-B252-E0B7DBE7EEF5}"/>
                </a:ext>
              </a:extLst>
            </p:cNvPr>
            <p:cNvSpPr txBox="1"/>
            <p:nvPr/>
          </p:nvSpPr>
          <p:spPr>
            <a:xfrm>
              <a:off x="908868" y="2035529"/>
              <a:ext cx="1467437" cy="310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Object detection</a:t>
              </a: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90FA8496-A61C-42D1-A84A-6BE0027855A2}"/>
                </a:ext>
              </a:extLst>
            </p:cNvPr>
            <p:cNvCxnSpPr>
              <a:cxnSpLocks/>
              <a:stCxn id="84" idx="2"/>
              <a:endCxn id="81" idx="0"/>
            </p:cNvCxnSpPr>
            <p:nvPr/>
          </p:nvCxnSpPr>
          <p:spPr>
            <a:xfrm>
              <a:off x="1650083" y="4199920"/>
              <a:ext cx="677710" cy="362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2" descr="how to visualize feature map of CNN for tensorflow? - Stack Overflow">
              <a:extLst>
                <a:ext uri="{FF2B5EF4-FFF2-40B4-BE49-F238E27FC236}">
                  <a16:creationId xmlns:a16="http://schemas.microsoft.com/office/drawing/2014/main" id="{0A0D46E6-3975-446B-B5DF-7CF3F30CB5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516" y="3200844"/>
              <a:ext cx="1007133" cy="999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C7958DCB-67DE-4D4E-9898-07CFF2C09BA4}"/>
                </a:ext>
              </a:extLst>
            </p:cNvPr>
            <p:cNvCxnSpPr>
              <a:cxnSpLocks/>
              <a:stCxn id="86" idx="2"/>
              <a:endCxn id="84" idx="0"/>
            </p:cNvCxnSpPr>
            <p:nvPr/>
          </p:nvCxnSpPr>
          <p:spPr>
            <a:xfrm flipH="1">
              <a:off x="1650083" y="2972888"/>
              <a:ext cx="2739" cy="227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3DCB912A-A203-4C19-8401-08D641D5F9D6}"/>
                </a:ext>
              </a:extLst>
            </p:cNvPr>
            <p:cNvSpPr/>
            <p:nvPr/>
          </p:nvSpPr>
          <p:spPr>
            <a:xfrm>
              <a:off x="1031284" y="2531240"/>
              <a:ext cx="1243076" cy="4416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BackBone</a:t>
              </a:r>
              <a:endParaRPr lang="en-US" altLang="ko-KR" sz="1200" dirty="0"/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F4B33FD0-F3FF-496D-B41D-D51AEB90340C}"/>
                </a:ext>
              </a:extLst>
            </p:cNvPr>
            <p:cNvCxnSpPr>
              <a:cxnSpLocks/>
              <a:stCxn id="84" idx="2"/>
              <a:endCxn id="80" idx="0"/>
            </p:cNvCxnSpPr>
            <p:nvPr/>
          </p:nvCxnSpPr>
          <p:spPr>
            <a:xfrm flipH="1">
              <a:off x="974109" y="4199920"/>
              <a:ext cx="675974" cy="3674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3A961E3B-87F8-479C-8D56-5B6228951176}"/>
                </a:ext>
              </a:extLst>
            </p:cNvPr>
            <p:cNvGrpSpPr/>
            <p:nvPr/>
          </p:nvGrpSpPr>
          <p:grpSpPr>
            <a:xfrm>
              <a:off x="3097242" y="1887225"/>
              <a:ext cx="3726563" cy="2064889"/>
              <a:chOff x="2179967" y="3360978"/>
              <a:chExt cx="3726563" cy="838941"/>
            </a:xfrm>
          </p:grpSpPr>
          <p:sp>
            <p:nvSpPr>
              <p:cNvPr id="205" name="사각형: 둥근 모서리 204">
                <a:extLst>
                  <a:ext uri="{FF2B5EF4-FFF2-40B4-BE49-F238E27FC236}">
                    <a16:creationId xmlns:a16="http://schemas.microsoft.com/office/drawing/2014/main" id="{9E0CBB61-6422-4B60-93FC-568F63B18383}"/>
                  </a:ext>
                </a:extLst>
              </p:cNvPr>
              <p:cNvSpPr/>
              <p:nvPr/>
            </p:nvSpPr>
            <p:spPr>
              <a:xfrm>
                <a:off x="2179967" y="3360978"/>
                <a:ext cx="3726563" cy="83894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206" name="사각형: 둥근 모서리 205">
                <a:extLst>
                  <a:ext uri="{FF2B5EF4-FFF2-40B4-BE49-F238E27FC236}">
                    <a16:creationId xmlns:a16="http://schemas.microsoft.com/office/drawing/2014/main" id="{CB515C6A-F810-40A8-9775-30FB47EBD414}"/>
                  </a:ext>
                </a:extLst>
              </p:cNvPr>
              <p:cNvSpPr/>
              <p:nvPr/>
            </p:nvSpPr>
            <p:spPr>
              <a:xfrm>
                <a:off x="4000843" y="3508314"/>
                <a:ext cx="1243075" cy="1439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Dimensionality Reduction</a:t>
                </a:r>
                <a:endParaRPr lang="ko-KR" altLang="en-US" sz="1100" dirty="0"/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D067C4A3-1F3F-41D9-B5AD-94A17123BD96}"/>
                  </a:ext>
                </a:extLst>
              </p:cNvPr>
              <p:cNvSpPr txBox="1"/>
              <p:nvPr/>
            </p:nvSpPr>
            <p:spPr>
              <a:xfrm>
                <a:off x="3883497" y="3368199"/>
                <a:ext cx="1952343" cy="252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Similarity Calculator</a:t>
                </a:r>
              </a:p>
            </p:txBody>
          </p:sp>
        </p:grp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3D27C8D9-BAA7-42EF-8745-E6C0596B19D6}"/>
                </a:ext>
              </a:extLst>
            </p:cNvPr>
            <p:cNvCxnSpPr>
              <a:cxnSpLocks/>
              <a:stCxn id="206" idx="2"/>
              <a:endCxn id="102" idx="0"/>
            </p:cNvCxnSpPr>
            <p:nvPr/>
          </p:nvCxnSpPr>
          <p:spPr>
            <a:xfrm flipH="1">
              <a:off x="5539655" y="2604252"/>
              <a:ext cx="1" cy="839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FC97724-4AB5-498F-BD13-A1D95DF77C45}"/>
                </a:ext>
              </a:extLst>
            </p:cNvPr>
            <p:cNvSpPr txBox="1"/>
            <p:nvPr/>
          </p:nvSpPr>
          <p:spPr>
            <a:xfrm>
              <a:off x="4826856" y="2911460"/>
              <a:ext cx="13712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reduced_vector</a:t>
              </a:r>
              <a:endParaRPr lang="ko-KR" altLang="en-US" sz="1200" dirty="0"/>
            </a:p>
          </p:txBody>
        </p: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B2681B35-1CA1-486B-BBE9-B3866A5D7471}"/>
                </a:ext>
              </a:extLst>
            </p:cNvPr>
            <p:cNvCxnSpPr>
              <a:cxnSpLocks/>
              <a:stCxn id="110" idx="2"/>
              <a:endCxn id="102" idx="0"/>
            </p:cNvCxnSpPr>
            <p:nvPr/>
          </p:nvCxnSpPr>
          <p:spPr>
            <a:xfrm flipH="1">
              <a:off x="5539655" y="2883977"/>
              <a:ext cx="2452995" cy="559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24401F20-7B0F-4167-9653-CEB0A533D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6864" y="1030757"/>
              <a:ext cx="706436" cy="706436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4C75C4-A29D-459C-9728-E9250CAACAAD}"/>
                </a:ext>
              </a:extLst>
            </p:cNvPr>
            <p:cNvSpPr txBox="1"/>
            <p:nvPr/>
          </p:nvSpPr>
          <p:spPr>
            <a:xfrm>
              <a:off x="1237473" y="726574"/>
              <a:ext cx="9375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test_input</a:t>
              </a:r>
              <a:endParaRPr lang="ko-KR" altLang="en-US" sz="1200" dirty="0"/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B76B7CD8-BA50-48D5-8336-0DB1DEA859B4}"/>
                </a:ext>
              </a:extLst>
            </p:cNvPr>
            <p:cNvGrpSpPr/>
            <p:nvPr/>
          </p:nvGrpSpPr>
          <p:grpSpPr>
            <a:xfrm>
              <a:off x="403063" y="5029641"/>
              <a:ext cx="2886961" cy="1048342"/>
              <a:chOff x="440001" y="3432247"/>
              <a:chExt cx="2683459" cy="1048342"/>
            </a:xfrm>
          </p:grpSpPr>
          <p:cxnSp>
            <p:nvCxnSpPr>
              <p:cNvPr id="203" name="연결선: 꺾임 202">
                <a:extLst>
                  <a:ext uri="{FF2B5EF4-FFF2-40B4-BE49-F238E27FC236}">
                    <a16:creationId xmlns:a16="http://schemas.microsoft.com/office/drawing/2014/main" id="{2D6A9EA7-171E-4020-B432-81AB6B51F305}"/>
                  </a:ext>
                </a:extLst>
              </p:cNvPr>
              <p:cNvCxnSpPr/>
              <p:nvPr/>
            </p:nvCxnSpPr>
            <p:spPr>
              <a:xfrm rot="16200000" flipH="1">
                <a:off x="1506661" y="2863790"/>
                <a:ext cx="1048342" cy="218525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36E05489-7CE0-4DF2-BAB0-D7D42C5B09E8}"/>
                  </a:ext>
                </a:extLst>
              </p:cNvPr>
              <p:cNvSpPr txBox="1"/>
              <p:nvPr/>
            </p:nvSpPr>
            <p:spPr>
              <a:xfrm>
                <a:off x="440001" y="3927355"/>
                <a:ext cx="7399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location</a:t>
                </a:r>
                <a:endParaRPr lang="ko-KR" altLang="en-US" sz="1100" dirty="0"/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3D169BF5-1661-4B04-BA25-FAA480D9A9FA}"/>
                </a:ext>
              </a:extLst>
            </p:cNvPr>
            <p:cNvGrpSpPr/>
            <p:nvPr/>
          </p:nvGrpSpPr>
          <p:grpSpPr>
            <a:xfrm>
              <a:off x="1974869" y="5039651"/>
              <a:ext cx="1174912" cy="1038332"/>
              <a:chOff x="2011808" y="3432245"/>
              <a:chExt cx="1111652" cy="1048343"/>
            </a:xfrm>
          </p:grpSpPr>
          <p:cxnSp>
            <p:nvCxnSpPr>
              <p:cNvPr id="135" name="연결선: 꺾임 134">
                <a:extLst>
                  <a:ext uri="{FF2B5EF4-FFF2-40B4-BE49-F238E27FC236}">
                    <a16:creationId xmlns:a16="http://schemas.microsoft.com/office/drawing/2014/main" id="{B5569855-C3DD-42CE-80D6-DA6A97D42801}"/>
                  </a:ext>
                </a:extLst>
              </p:cNvPr>
              <p:cNvCxnSpPr/>
              <p:nvPr/>
            </p:nvCxnSpPr>
            <p:spPr>
              <a:xfrm rot="16200000" flipH="1">
                <a:off x="2215528" y="3572656"/>
                <a:ext cx="1048343" cy="76752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6915045E-C47E-4A49-AC24-00A1ACFE769A}"/>
                  </a:ext>
                </a:extLst>
              </p:cNvPr>
              <p:cNvSpPr txBox="1"/>
              <p:nvPr/>
            </p:nvSpPr>
            <p:spPr>
              <a:xfrm>
                <a:off x="2011808" y="3927355"/>
                <a:ext cx="7399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Tag</a:t>
                </a:r>
                <a:endParaRPr lang="ko-KR" altLang="en-US" sz="1100" dirty="0"/>
              </a:p>
            </p:txBody>
          </p:sp>
        </p:grp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CEAD36F3-B428-4A64-AA33-3625B0642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51867" y="5551257"/>
              <a:ext cx="996872" cy="837373"/>
            </a:xfrm>
            <a:prstGeom prst="rect">
              <a:avLst/>
            </a:prstGeom>
          </p:spPr>
        </p:pic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B189C875-D407-4D9D-9B82-BCCB919D2810}"/>
                </a:ext>
              </a:extLst>
            </p:cNvPr>
            <p:cNvCxnSpPr>
              <a:cxnSpLocks/>
              <a:stCxn id="96" idx="0"/>
              <a:endCxn id="209" idx="2"/>
            </p:cNvCxnSpPr>
            <p:nvPr/>
          </p:nvCxnSpPr>
          <p:spPr>
            <a:xfrm flipH="1" flipV="1">
              <a:off x="3746613" y="3763248"/>
              <a:ext cx="3690" cy="1788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79B00AA-2E1A-4E1C-88BA-C176CE15A69A}"/>
                </a:ext>
              </a:extLst>
            </p:cNvPr>
            <p:cNvSpPr txBox="1"/>
            <p:nvPr/>
          </p:nvSpPr>
          <p:spPr>
            <a:xfrm>
              <a:off x="3125075" y="5017813"/>
              <a:ext cx="112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Select object</a:t>
              </a:r>
              <a:endParaRPr lang="ko-KR" altLang="en-US" sz="12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27DC831-662B-48A8-B1A5-082F79B90C2D}"/>
                </a:ext>
              </a:extLst>
            </p:cNvPr>
            <p:cNvSpPr txBox="1"/>
            <p:nvPr/>
          </p:nvSpPr>
          <p:spPr>
            <a:xfrm>
              <a:off x="1178640" y="3404329"/>
              <a:ext cx="9894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>
                  <a:solidFill>
                    <a:schemeClr val="bg1"/>
                  </a:solidFill>
                </a:rPr>
                <a:t>FeatureMaps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r>
                <a:rPr lang="en-US" altLang="ko-KR" sz="1000" dirty="0">
                  <a:solidFill>
                    <a:schemeClr val="bg1"/>
                  </a:solidFill>
                </a:rPr>
                <a:t>for each Object</a:t>
              </a:r>
            </a:p>
            <a:p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D7E5D6BE-AAC3-46B7-AEBB-770666060CAC}"/>
                </a:ext>
              </a:extLst>
            </p:cNvPr>
            <p:cNvCxnSpPr>
              <a:cxnSpLocks/>
              <a:stCxn id="211" idx="0"/>
              <a:endCxn id="206" idx="1"/>
            </p:cNvCxnSpPr>
            <p:nvPr/>
          </p:nvCxnSpPr>
          <p:spPr>
            <a:xfrm rot="16200000" flipH="1">
              <a:off x="4208383" y="1717324"/>
              <a:ext cx="224694" cy="1194775"/>
            </a:xfrm>
            <a:prstGeom prst="bentConnector4">
              <a:avLst>
                <a:gd name="adj1" fmla="val -101738"/>
                <a:gd name="adj2" fmla="val 7107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AB069230-3A9B-4E5E-989D-721AE4F38A13}"/>
                </a:ext>
              </a:extLst>
            </p:cNvPr>
            <p:cNvSpPr/>
            <p:nvPr/>
          </p:nvSpPr>
          <p:spPr>
            <a:xfrm>
              <a:off x="4918117" y="3443916"/>
              <a:ext cx="1243076" cy="3230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Calculator</a:t>
              </a:r>
              <a:endParaRPr lang="ko-KR" altLang="en-US" sz="1400" dirty="0"/>
            </a:p>
          </p:txBody>
        </p: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F6A7BE00-F15B-42B5-9077-6BE1A48758DA}"/>
                </a:ext>
              </a:extLst>
            </p:cNvPr>
            <p:cNvGrpSpPr/>
            <p:nvPr/>
          </p:nvGrpSpPr>
          <p:grpSpPr>
            <a:xfrm>
              <a:off x="6924980" y="1897183"/>
              <a:ext cx="3035559" cy="986794"/>
              <a:chOff x="3585839" y="1838664"/>
              <a:chExt cx="3035559" cy="986794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2CB80288-F605-49E2-92F8-89EAA232162C}"/>
                  </a:ext>
                </a:extLst>
              </p:cNvPr>
              <p:cNvGrpSpPr/>
              <p:nvPr/>
            </p:nvGrpSpPr>
            <p:grpSpPr>
              <a:xfrm>
                <a:off x="3731613" y="2077477"/>
                <a:ext cx="476368" cy="389764"/>
                <a:chOff x="7390881" y="514770"/>
                <a:chExt cx="735860" cy="727095"/>
              </a:xfrm>
            </p:grpSpPr>
            <p:pic>
              <p:nvPicPr>
                <p:cNvPr id="130" name="그림 129">
                  <a:extLst>
                    <a:ext uri="{FF2B5EF4-FFF2-40B4-BE49-F238E27FC236}">
                      <a16:creationId xmlns:a16="http://schemas.microsoft.com/office/drawing/2014/main" id="{E68EA3EA-9D26-4475-83C4-714BAB7602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90881" y="514770"/>
                  <a:ext cx="545875" cy="587073"/>
                </a:xfrm>
                <a:prstGeom prst="rect">
                  <a:avLst/>
                </a:prstGeom>
              </p:spPr>
            </p:pic>
            <p:pic>
              <p:nvPicPr>
                <p:cNvPr id="131" name="그림 130">
                  <a:extLst>
                    <a:ext uri="{FF2B5EF4-FFF2-40B4-BE49-F238E27FC236}">
                      <a16:creationId xmlns:a16="http://schemas.microsoft.com/office/drawing/2014/main" id="{DBECA1A3-639B-493C-AC4A-C10139C7F9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78555" y="580979"/>
                  <a:ext cx="545875" cy="587073"/>
                </a:xfrm>
                <a:prstGeom prst="rect">
                  <a:avLst/>
                </a:prstGeom>
              </p:spPr>
            </p:pic>
            <p:pic>
              <p:nvPicPr>
                <p:cNvPr id="132" name="그림 131">
                  <a:extLst>
                    <a:ext uri="{FF2B5EF4-FFF2-40B4-BE49-F238E27FC236}">
                      <a16:creationId xmlns:a16="http://schemas.microsoft.com/office/drawing/2014/main" id="{D6800588-7C16-4111-BE23-DF109FB15E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80866" y="654792"/>
                  <a:ext cx="545875" cy="587073"/>
                </a:xfrm>
                <a:prstGeom prst="rect">
                  <a:avLst/>
                </a:prstGeom>
              </p:spPr>
            </p:pic>
          </p:grpSp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32EBC6F7-658B-473B-ADDB-4CA5F779D360}"/>
                  </a:ext>
                </a:extLst>
              </p:cNvPr>
              <p:cNvGrpSpPr/>
              <p:nvPr/>
            </p:nvGrpSpPr>
            <p:grpSpPr>
              <a:xfrm>
                <a:off x="4392951" y="2078441"/>
                <a:ext cx="475200" cy="388800"/>
                <a:chOff x="8191827" y="821425"/>
                <a:chExt cx="863708" cy="878548"/>
              </a:xfrm>
            </p:grpSpPr>
            <p:pic>
              <p:nvPicPr>
                <p:cNvPr id="127" name="그림 126">
                  <a:extLst>
                    <a:ext uri="{FF2B5EF4-FFF2-40B4-BE49-F238E27FC236}">
                      <a16:creationId xmlns:a16="http://schemas.microsoft.com/office/drawing/2014/main" id="{486859B8-8CD5-4B63-97DA-FC0E4A9D6E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91827" y="821425"/>
                  <a:ext cx="594963" cy="631496"/>
                </a:xfrm>
                <a:prstGeom prst="rect">
                  <a:avLst/>
                </a:prstGeom>
              </p:spPr>
            </p:pic>
            <p:pic>
              <p:nvPicPr>
                <p:cNvPr id="128" name="그림 127">
                  <a:extLst>
                    <a:ext uri="{FF2B5EF4-FFF2-40B4-BE49-F238E27FC236}">
                      <a16:creationId xmlns:a16="http://schemas.microsoft.com/office/drawing/2014/main" id="{85E0340A-8A50-4252-948F-F7C35B0AB6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08172" y="916077"/>
                  <a:ext cx="594963" cy="631496"/>
                </a:xfrm>
                <a:prstGeom prst="rect">
                  <a:avLst/>
                </a:prstGeom>
              </p:spPr>
            </p:pic>
            <p:pic>
              <p:nvPicPr>
                <p:cNvPr id="129" name="그림 128">
                  <a:extLst>
                    <a:ext uri="{FF2B5EF4-FFF2-40B4-BE49-F238E27FC236}">
                      <a16:creationId xmlns:a16="http://schemas.microsoft.com/office/drawing/2014/main" id="{A757AEF2-2369-48F8-B810-F2C87AC785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60572" y="1068477"/>
                  <a:ext cx="594963" cy="631496"/>
                </a:xfrm>
                <a:prstGeom prst="rect">
                  <a:avLst/>
                </a:prstGeom>
              </p:spPr>
            </p:pic>
          </p:grp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65A3785F-AC7D-46A0-A8C0-5EB8BCB3DF82}"/>
                  </a:ext>
                </a:extLst>
              </p:cNvPr>
              <p:cNvGrpSpPr/>
              <p:nvPr/>
            </p:nvGrpSpPr>
            <p:grpSpPr>
              <a:xfrm>
                <a:off x="5044710" y="2044518"/>
                <a:ext cx="475200" cy="388800"/>
                <a:chOff x="4354533" y="709400"/>
                <a:chExt cx="755824" cy="724202"/>
              </a:xfrm>
            </p:grpSpPr>
            <p:pic>
              <p:nvPicPr>
                <p:cNvPr id="124" name="그림 123">
                  <a:extLst>
                    <a:ext uri="{FF2B5EF4-FFF2-40B4-BE49-F238E27FC236}">
                      <a16:creationId xmlns:a16="http://schemas.microsoft.com/office/drawing/2014/main" id="{8231F117-B230-4CEB-9F5E-74BDD5AB94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54533" y="709400"/>
                  <a:ext cx="534641" cy="566628"/>
                </a:xfrm>
                <a:prstGeom prst="rect">
                  <a:avLst/>
                </a:prstGeom>
              </p:spPr>
            </p:pic>
            <p:pic>
              <p:nvPicPr>
                <p:cNvPr id="125" name="그림 124">
                  <a:extLst>
                    <a:ext uri="{FF2B5EF4-FFF2-40B4-BE49-F238E27FC236}">
                      <a16:creationId xmlns:a16="http://schemas.microsoft.com/office/drawing/2014/main" id="{51F0371F-EDFD-4908-BA2A-C0620406AC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78294" y="792817"/>
                  <a:ext cx="534641" cy="566628"/>
                </a:xfrm>
                <a:prstGeom prst="rect">
                  <a:avLst/>
                </a:prstGeom>
              </p:spPr>
            </p:pic>
            <p:pic>
              <p:nvPicPr>
                <p:cNvPr id="126" name="그림 125">
                  <a:extLst>
                    <a:ext uri="{FF2B5EF4-FFF2-40B4-BE49-F238E27FC236}">
                      <a16:creationId xmlns:a16="http://schemas.microsoft.com/office/drawing/2014/main" id="{0AEA3B4B-7505-436B-9926-A568202676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75716" y="866974"/>
                  <a:ext cx="534641" cy="566628"/>
                </a:xfrm>
                <a:prstGeom prst="rect">
                  <a:avLst/>
                </a:prstGeom>
              </p:spPr>
            </p:pic>
          </p:grp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359BEEA0-AF3D-423B-B47E-386C8BA91911}"/>
                  </a:ext>
                </a:extLst>
              </p:cNvPr>
              <p:cNvSpPr/>
              <p:nvPr/>
            </p:nvSpPr>
            <p:spPr>
              <a:xfrm>
                <a:off x="3585839" y="1851980"/>
                <a:ext cx="2135340" cy="97347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9DE676E-64D1-4288-BA68-D33172A0E1B4}"/>
                  </a:ext>
                </a:extLst>
              </p:cNvPr>
              <p:cNvSpPr txBox="1"/>
              <p:nvPr/>
            </p:nvSpPr>
            <p:spPr>
              <a:xfrm>
                <a:off x="4295919" y="1838664"/>
                <a:ext cx="2325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DB</a:t>
                </a:r>
              </a:p>
            </p:txBody>
          </p: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050AC5C7-4E32-4B64-AE3B-81A457F8CB0D}"/>
                  </a:ext>
                </a:extLst>
              </p:cNvPr>
              <p:cNvGrpSpPr/>
              <p:nvPr/>
            </p:nvGrpSpPr>
            <p:grpSpPr>
              <a:xfrm>
                <a:off x="4401614" y="2323151"/>
                <a:ext cx="475200" cy="388800"/>
                <a:chOff x="6373919" y="1325439"/>
                <a:chExt cx="1132049" cy="818105"/>
              </a:xfrm>
            </p:grpSpPr>
            <p:pic>
              <p:nvPicPr>
                <p:cNvPr id="121" name="그림 120">
                  <a:extLst>
                    <a:ext uri="{FF2B5EF4-FFF2-40B4-BE49-F238E27FC236}">
                      <a16:creationId xmlns:a16="http://schemas.microsoft.com/office/drawing/2014/main" id="{A1B5471B-6D24-4BAE-A872-376260FA92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73919" y="1325439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122" name="그림 121">
                  <a:extLst>
                    <a:ext uri="{FF2B5EF4-FFF2-40B4-BE49-F238E27FC236}">
                      <a16:creationId xmlns:a16="http://schemas.microsoft.com/office/drawing/2014/main" id="{FFD50435-B064-4018-A689-CA7A9F6C98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89006" y="1416642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123" name="그림 122">
                  <a:extLst>
                    <a:ext uri="{FF2B5EF4-FFF2-40B4-BE49-F238E27FC236}">
                      <a16:creationId xmlns:a16="http://schemas.microsoft.com/office/drawing/2014/main" id="{479585C5-3FCD-4185-AB4B-35A270552B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77938" y="1506534"/>
                  <a:ext cx="928030" cy="637010"/>
                </a:xfrm>
                <a:prstGeom prst="rect">
                  <a:avLst/>
                </a:prstGeom>
              </p:spPr>
            </p:pic>
          </p:grp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1CAF0B1D-C422-4455-80B6-6BAE26AE6894}"/>
                  </a:ext>
                </a:extLst>
              </p:cNvPr>
              <p:cNvGrpSpPr/>
              <p:nvPr/>
            </p:nvGrpSpPr>
            <p:grpSpPr>
              <a:xfrm>
                <a:off x="3727459" y="2298444"/>
                <a:ext cx="475200" cy="388800"/>
                <a:chOff x="6373919" y="1325439"/>
                <a:chExt cx="1132049" cy="818105"/>
              </a:xfrm>
            </p:grpSpPr>
            <p:pic>
              <p:nvPicPr>
                <p:cNvPr id="118" name="그림 117">
                  <a:extLst>
                    <a:ext uri="{FF2B5EF4-FFF2-40B4-BE49-F238E27FC236}">
                      <a16:creationId xmlns:a16="http://schemas.microsoft.com/office/drawing/2014/main" id="{B72CCD06-CE66-4299-B529-4326E7F7B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73919" y="1325439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119" name="그림 118">
                  <a:extLst>
                    <a:ext uri="{FF2B5EF4-FFF2-40B4-BE49-F238E27FC236}">
                      <a16:creationId xmlns:a16="http://schemas.microsoft.com/office/drawing/2014/main" id="{695B4A44-1D07-4B15-A05C-17C519B84D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89006" y="1416642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120" name="그림 119">
                  <a:extLst>
                    <a:ext uri="{FF2B5EF4-FFF2-40B4-BE49-F238E27FC236}">
                      <a16:creationId xmlns:a16="http://schemas.microsoft.com/office/drawing/2014/main" id="{22866F46-94BB-4DAF-96D3-8ED9F85D6C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77938" y="1506534"/>
                  <a:ext cx="928030" cy="637010"/>
                </a:xfrm>
                <a:prstGeom prst="rect">
                  <a:avLst/>
                </a:prstGeom>
              </p:spPr>
            </p:pic>
          </p:grpSp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90BD170F-2A07-4F08-A232-B718062F1F3E}"/>
                  </a:ext>
                </a:extLst>
              </p:cNvPr>
              <p:cNvGrpSpPr/>
              <p:nvPr/>
            </p:nvGrpSpPr>
            <p:grpSpPr>
              <a:xfrm>
                <a:off x="5052990" y="2344248"/>
                <a:ext cx="475200" cy="388800"/>
                <a:chOff x="6373919" y="1325439"/>
                <a:chExt cx="1132049" cy="818105"/>
              </a:xfrm>
            </p:grpSpPr>
            <p:pic>
              <p:nvPicPr>
                <p:cNvPr id="115" name="그림 114">
                  <a:extLst>
                    <a:ext uri="{FF2B5EF4-FFF2-40B4-BE49-F238E27FC236}">
                      <a16:creationId xmlns:a16="http://schemas.microsoft.com/office/drawing/2014/main" id="{A0F6A43A-F79E-4154-85DC-5F3E1AA662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73919" y="1325439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116" name="그림 115">
                  <a:extLst>
                    <a:ext uri="{FF2B5EF4-FFF2-40B4-BE49-F238E27FC236}">
                      <a16:creationId xmlns:a16="http://schemas.microsoft.com/office/drawing/2014/main" id="{5E6BD2E4-BD8A-44DA-BF82-F351190D03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89006" y="1416642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117" name="그림 116">
                  <a:extLst>
                    <a:ext uri="{FF2B5EF4-FFF2-40B4-BE49-F238E27FC236}">
                      <a16:creationId xmlns:a16="http://schemas.microsoft.com/office/drawing/2014/main" id="{73F9EEFD-356A-4445-91B5-45F7B6BE1F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77938" y="1506534"/>
                  <a:ext cx="928030" cy="637010"/>
                </a:xfrm>
                <a:prstGeom prst="rect">
                  <a:avLst/>
                </a:prstGeom>
              </p:spPr>
            </p:pic>
          </p:grp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A142CC7-81D8-4C6D-BAFF-A0DA32D6FF55}"/>
                </a:ext>
              </a:extLst>
            </p:cNvPr>
            <p:cNvSpPr txBox="1"/>
            <p:nvPr/>
          </p:nvSpPr>
          <p:spPr>
            <a:xfrm>
              <a:off x="6493057" y="2932936"/>
              <a:ext cx="13712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reduced_vector</a:t>
              </a:r>
              <a:endParaRPr lang="ko-KR" altLang="en-US" sz="1200" dirty="0"/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01C337A2-F2EF-44EF-804E-52B95695E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60650" y="4457652"/>
              <a:ext cx="2534432" cy="829310"/>
            </a:xfrm>
            <a:prstGeom prst="rect">
              <a:avLst/>
            </a:prstGeom>
          </p:spPr>
        </p:pic>
        <p:cxnSp>
          <p:nvCxnSpPr>
            <p:cNvPr id="106" name="연결선: 꺾임 105">
              <a:extLst>
                <a:ext uri="{FF2B5EF4-FFF2-40B4-BE49-F238E27FC236}">
                  <a16:creationId xmlns:a16="http://schemas.microsoft.com/office/drawing/2014/main" id="{081813E3-6ACE-4ACF-BA77-D9E975BD88D6}"/>
                </a:ext>
              </a:extLst>
            </p:cNvPr>
            <p:cNvCxnSpPr>
              <a:stCxn id="102" idx="2"/>
              <a:endCxn id="105" idx="1"/>
            </p:cNvCxnSpPr>
            <p:nvPr/>
          </p:nvCxnSpPr>
          <p:spPr>
            <a:xfrm rot="16200000" flipH="1">
              <a:off x="5447488" y="3859144"/>
              <a:ext cx="1105329" cy="92099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B8D41DED-B64C-4AD9-A2FD-778DEF726971}"/>
              </a:ext>
            </a:extLst>
          </p:cNvPr>
          <p:cNvSpPr/>
          <p:nvPr/>
        </p:nvSpPr>
        <p:spPr>
          <a:xfrm>
            <a:off x="3023325" y="3720123"/>
            <a:ext cx="1243076" cy="323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Feature extractor</a:t>
            </a:r>
            <a:endParaRPr lang="ko-KR" altLang="en-US" sz="11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1EE575-BB43-4FB0-A8DB-66B6F30C6E2F}"/>
              </a:ext>
            </a:extLst>
          </p:cNvPr>
          <p:cNvCxnSpPr>
            <a:cxnSpLocks/>
            <a:stCxn id="209" idx="0"/>
            <a:endCxn id="211" idx="2"/>
          </p:cNvCxnSpPr>
          <p:nvPr/>
        </p:nvCxnSpPr>
        <p:spPr>
          <a:xfrm flipV="1">
            <a:off x="3644863" y="3512922"/>
            <a:ext cx="309" cy="20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872B770B-0392-4750-9DBA-4C1C22E1C796}"/>
              </a:ext>
            </a:extLst>
          </p:cNvPr>
          <p:cNvGrpSpPr/>
          <p:nvPr/>
        </p:nvGrpSpPr>
        <p:grpSpPr>
          <a:xfrm>
            <a:off x="3141605" y="2513846"/>
            <a:ext cx="1042700" cy="1002221"/>
            <a:chOff x="4046027" y="3363114"/>
            <a:chExt cx="1042700" cy="1002221"/>
          </a:xfrm>
        </p:grpSpPr>
        <p:pic>
          <p:nvPicPr>
            <p:cNvPr id="211" name="Picture 2" descr="how to visualize feature map of CNN for tensorflow? - Stack Overflow">
              <a:extLst>
                <a:ext uri="{FF2B5EF4-FFF2-40B4-BE49-F238E27FC236}">
                  <a16:creationId xmlns:a16="http://schemas.microsoft.com/office/drawing/2014/main" id="{D998DCFD-E60F-4E78-8F58-04EB722042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27" y="3363114"/>
              <a:ext cx="1007133" cy="999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69833A39-4E45-42BF-9B72-FA331DA8EB3A}"/>
                </a:ext>
              </a:extLst>
            </p:cNvPr>
            <p:cNvSpPr txBox="1"/>
            <p:nvPr/>
          </p:nvSpPr>
          <p:spPr>
            <a:xfrm>
              <a:off x="4099254" y="3657449"/>
              <a:ext cx="9894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>
                  <a:solidFill>
                    <a:schemeClr val="bg1"/>
                  </a:solidFill>
                </a:rPr>
                <a:t>FeatureMap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r>
                <a:rPr lang="en-US" altLang="ko-KR" sz="1000" dirty="0">
                  <a:solidFill>
                    <a:schemeClr val="bg1"/>
                  </a:solidFill>
                </a:rPr>
                <a:t>of selected </a:t>
              </a:r>
            </a:p>
            <a:p>
              <a:r>
                <a:rPr lang="en-US" altLang="ko-KR" sz="1000" dirty="0">
                  <a:solidFill>
                    <a:schemeClr val="bg1"/>
                  </a:solidFill>
                </a:rPr>
                <a:t>Object  </a:t>
              </a:r>
            </a:p>
            <a:p>
              <a:endParaRPr lang="en-US" altLang="ko-KR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330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3. </a:t>
            </a:r>
            <a:r>
              <a:rPr lang="ko-KR" altLang="en-US" dirty="0">
                <a:latin typeface="+mj-ea"/>
              </a:rPr>
              <a:t>진행경과</a:t>
            </a:r>
            <a:endParaRPr lang="ko-KR" altLang="en-US" b="1" dirty="0"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9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AFB1FC6-2923-47A6-9E21-C150CB899792}"/>
              </a:ext>
            </a:extLst>
          </p:cNvPr>
          <p:cNvGrpSpPr/>
          <p:nvPr/>
        </p:nvGrpSpPr>
        <p:grpSpPr>
          <a:xfrm>
            <a:off x="492808" y="930687"/>
            <a:ext cx="7405997" cy="400110"/>
            <a:chOff x="447005" y="1003394"/>
            <a:chExt cx="7405997" cy="40011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2E62CDF-4194-4F9A-94A2-E5E737CCAC86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이미지 검색 모델 구현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DB8CD16-80AC-4D97-8377-6861A05DE73C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B6115CF-48D6-4465-A8D1-CF3846C7D3BA}"/>
              </a:ext>
            </a:extLst>
          </p:cNvPr>
          <p:cNvSpPr txBox="1"/>
          <p:nvPr/>
        </p:nvSpPr>
        <p:spPr>
          <a:xfrm>
            <a:off x="680781" y="1313047"/>
            <a:ext cx="74133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pretrained</a:t>
            </a:r>
            <a:r>
              <a:rPr lang="ko-KR" altLang="en-US" sz="1400" dirty="0"/>
              <a:t>된 </a:t>
            </a:r>
            <a:r>
              <a:rPr lang="en-US" altLang="ko-KR" sz="1400" dirty="0"/>
              <a:t>vgg19 </a:t>
            </a:r>
            <a:r>
              <a:rPr lang="ko-KR" altLang="en-US" sz="1400" dirty="0"/>
              <a:t>모델을 기반으로 이미지 검색 모듈 개발 </a:t>
            </a:r>
            <a:r>
              <a:rPr lang="ko-KR" altLang="en-US" sz="1400" dirty="0" err="1"/>
              <a:t>개발</a:t>
            </a:r>
            <a:r>
              <a:rPr lang="ko-KR" altLang="en-US" sz="1400" dirty="0"/>
              <a:t> 완료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사자</a:t>
            </a:r>
            <a:r>
              <a:rPr lang="en-US" altLang="ko-KR" sz="1400" dirty="0"/>
              <a:t>, </a:t>
            </a:r>
            <a:r>
              <a:rPr lang="ko-KR" altLang="en-US" sz="1400" dirty="0"/>
              <a:t>호랑이</a:t>
            </a:r>
            <a:r>
              <a:rPr lang="en-US" altLang="ko-KR" sz="1400" dirty="0"/>
              <a:t>, </a:t>
            </a:r>
            <a:r>
              <a:rPr lang="ko-KR" altLang="en-US" sz="1400" dirty="0"/>
              <a:t>치타</a:t>
            </a:r>
            <a:r>
              <a:rPr lang="en-US" altLang="ko-KR" sz="1400" dirty="0"/>
              <a:t>, </a:t>
            </a:r>
            <a:r>
              <a:rPr lang="ko-KR" altLang="en-US" sz="1400" dirty="0"/>
              <a:t>표범 데이터셋에 대하여 훈련시켜 유사 이미지 검색을 수행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훈련 데이터수가 약 </a:t>
            </a:r>
            <a:r>
              <a:rPr lang="en-US" altLang="ko-KR" sz="1400" dirty="0"/>
              <a:t>1024</a:t>
            </a:r>
            <a:r>
              <a:rPr lang="ko-KR" altLang="en-US" sz="1400" dirty="0" err="1"/>
              <a:t>개일때</a:t>
            </a:r>
            <a:r>
              <a:rPr lang="ko-KR" altLang="en-US" sz="1400" dirty="0"/>
              <a:t> 메모리부족 에러가 발생하지 않았고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이보다 커지면 메모리 </a:t>
            </a:r>
            <a:r>
              <a:rPr lang="ko-KR" altLang="en-US" sz="1400" dirty="0" err="1"/>
              <a:t>부족에러</a:t>
            </a:r>
            <a:r>
              <a:rPr lang="ko-KR" altLang="en-US" sz="1400" dirty="0"/>
              <a:t> 발생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다음은 이미지 검색을 모듈테스트 결과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367C42-44AA-4543-B96F-4B08E156F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200" y="2623924"/>
            <a:ext cx="6696744" cy="309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4842"/>
      </p:ext>
    </p:extLst>
  </p:cSld>
  <p:clrMapOvr>
    <a:masterClrMapping/>
  </p:clrMapOvr>
</p:sld>
</file>

<file path=ppt/theme/theme1.xml><?xml version="1.0" encoding="utf-8"?>
<a:theme xmlns:a="http://schemas.openxmlformats.org/drawingml/2006/main" name="02_인쇄용">
  <a:themeElements>
    <a:clrScheme name="2013_AhnLab_color">
      <a:dk1>
        <a:srgbClr val="3A3A3A"/>
      </a:dk1>
      <a:lt1>
        <a:srgbClr val="FFFFFF"/>
      </a:lt1>
      <a:dk2>
        <a:srgbClr val="213255"/>
      </a:dk2>
      <a:lt2>
        <a:srgbClr val="FFFFFF"/>
      </a:lt2>
      <a:accent1>
        <a:srgbClr val="1F4789"/>
      </a:accent1>
      <a:accent2>
        <a:srgbClr val="15C3F8"/>
      </a:accent2>
      <a:accent3>
        <a:srgbClr val="A2D21E"/>
      </a:accent3>
      <a:accent4>
        <a:srgbClr val="FF2B15"/>
      </a:accent4>
      <a:accent5>
        <a:srgbClr val="FB8B03"/>
      </a:accent5>
      <a:accent6>
        <a:srgbClr val="86308B"/>
      </a:accent6>
      <a:hlink>
        <a:srgbClr val="0294EE"/>
      </a:hlink>
      <a:folHlink>
        <a:srgbClr val="A5A5A5"/>
      </a:folHlink>
    </a:clrScheme>
    <a:fontScheme name="AhnLab_template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2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3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936768FB90E7A4985DB4E996F17E97E" ma:contentTypeVersion="8" ma:contentTypeDescription="새 문서를 만듭니다." ma:contentTypeScope="" ma:versionID="600640d311c6add58e97da0626f06e74">
  <xsd:schema xmlns:xsd="http://www.w3.org/2001/XMLSchema" xmlns:xs="http://www.w3.org/2001/XMLSchema" xmlns:p="http://schemas.microsoft.com/office/2006/metadata/properties" xmlns:ns3="57bc2cd6-cfd7-42e3-8135-9688bd54b490" targetNamespace="http://schemas.microsoft.com/office/2006/metadata/properties" ma:root="true" ma:fieldsID="c1e69de895f177a528112846ccf70984" ns3:_="">
    <xsd:import namespace="57bc2cd6-cfd7-42e3-8135-9688bd54b49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bc2cd6-cfd7-42e3-8135-9688bd54b4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436CF9-DC82-4BEA-BDAF-C01ED661505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EF68454-A7F5-469A-AB0D-6CCA5D12DB5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0DAC259-07A6-4CF1-8D5F-27F2542FECA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D09EFFD-B63B-4966-8171-9C7425D3869B}">
  <ds:schemaRefs>
    <ds:schemaRef ds:uri="57bc2cd6-cfd7-42e3-8135-9688bd54b49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8B6FED39-8698-438C-AF26-9F666E895645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23ED7075-E59F-4605-A036-4EB8D246BFBD}">
  <ds:schemaRefs>
    <ds:schemaRef ds:uri="57bc2cd6-cfd7-42e3-8135-9688bd54b4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20140305_01_인터넷보안개요_교재용</Template>
  <TotalTime>12584</TotalTime>
  <Words>618</Words>
  <Application>Microsoft Office PowerPoint</Application>
  <PresentationFormat>화면 슬라이드 쇼(4:3)</PresentationFormat>
  <Paragraphs>151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Arial Narrow</vt:lpstr>
      <vt:lpstr>Times New Roman</vt:lpstr>
      <vt:lpstr>Wingdings</vt:lpstr>
      <vt:lpstr>02_인쇄용</vt:lpstr>
      <vt:lpstr>딥러닝-CNN을 활용한 상품검색 및 상품 정보 Tagging 시스템 구축</vt:lpstr>
      <vt:lpstr>PowerPoint 프레젠테이션</vt:lpstr>
      <vt:lpstr>01 개발 동기 및 목적</vt:lpstr>
      <vt:lpstr>2. 모듈 설계</vt:lpstr>
      <vt:lpstr>2. 모듈 설계</vt:lpstr>
      <vt:lpstr>2. 모듈 설계</vt:lpstr>
      <vt:lpstr>2. 모듈 설계</vt:lpstr>
      <vt:lpstr>2. 모듈 설계</vt:lpstr>
      <vt:lpstr>3. 진행경과</vt:lpstr>
      <vt:lpstr>3. 진행 경과</vt:lpstr>
      <vt:lpstr>3. 진행경과</vt:lpstr>
      <vt:lpstr>4. 앞으로의 방향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악성코드 및 취약성 분석</dc:title>
  <dc:creator>BearPooh02</dc:creator>
  <cp:lastModifiedBy>김희수</cp:lastModifiedBy>
  <cp:revision>1957</cp:revision>
  <cp:lastPrinted>2016-11-26T10:29:56Z</cp:lastPrinted>
  <dcterms:created xsi:type="dcterms:W3CDTF">2014-03-19T12:30:14Z</dcterms:created>
  <dcterms:modified xsi:type="dcterms:W3CDTF">2021-06-15T09:23:29Z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0x0101007936768FB90E7A4985DB4E996F17E97E</vt:lpwstr>
  </property>
</Properties>
</file>