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9" r:id="rId7"/>
  </p:sldMasterIdLst>
  <p:notesMasterIdLst>
    <p:notesMasterId r:id="rId13"/>
  </p:notesMasterIdLst>
  <p:handoutMasterIdLst>
    <p:handoutMasterId r:id="rId14"/>
  </p:handoutMasterIdLst>
  <p:sldIdLst>
    <p:sldId id="256" r:id="rId8"/>
    <p:sldId id="389" r:id="rId9"/>
    <p:sldId id="491" r:id="rId10"/>
    <p:sldId id="499" r:id="rId11"/>
    <p:sldId id="501" r:id="rId12"/>
  </p:sldIdLst>
  <p:sldSz cx="9144000" cy="6858000" type="screen4x3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표지 및 목차" id="{5DDAF471-735E-464C-98E0-5CDDB09B7B7E}">
          <p14:sldIdLst>
            <p14:sldId id="256"/>
            <p14:sldId id="389"/>
          </p14:sldIdLst>
        </p14:section>
        <p14:section name="본 발표" id="{E38F944B-89E6-4275-B3A7-FCD91537CB84}">
          <p14:sldIdLst>
            <p14:sldId id="491"/>
            <p14:sldId id="499"/>
            <p14:sldId id="50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pos="55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경원 김" initials="경김" lastIdx="1" clrIdx="0">
    <p:extLst>
      <p:ext uri="{19B8F6BF-5375-455C-9EA6-DF929625EA0E}">
        <p15:presenceInfo xmlns:p15="http://schemas.microsoft.com/office/powerpoint/2012/main" userId="13203847a80abdc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B6B6B"/>
    <a:srgbClr val="567090"/>
    <a:srgbClr val="7A8A9D"/>
    <a:srgbClr val="128B95"/>
    <a:srgbClr val="0070C0"/>
    <a:srgbClr val="5889D9"/>
    <a:srgbClr val="0698C4"/>
    <a:srgbClr val="046583"/>
    <a:srgbClr val="192640"/>
    <a:srgbClr val="C7D2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439" autoAdjust="0"/>
    <p:restoredTop sz="84028" autoAdjust="0"/>
  </p:normalViewPr>
  <p:slideViewPr>
    <p:cSldViewPr>
      <p:cViewPr varScale="1">
        <p:scale>
          <a:sx n="104" d="100"/>
          <a:sy n="104" d="100"/>
        </p:scale>
        <p:origin x="2650" y="96"/>
      </p:cViewPr>
      <p:guideLst>
        <p:guide orient="horz" pos="2160"/>
        <p:guide pos="2880"/>
        <p:guide pos="5556"/>
      </p:guideLst>
    </p:cSldViewPr>
  </p:slideViewPr>
  <p:outlineViewPr>
    <p:cViewPr>
      <p:scale>
        <a:sx n="33" d="100"/>
        <a:sy n="33" d="100"/>
      </p:scale>
      <p:origin x="0" y="332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14" d="100"/>
          <a:sy n="114" d="100"/>
        </p:scale>
        <p:origin x="5202" y="126"/>
      </p:cViewPr>
      <p:guideLst>
        <p:guide orient="horz" pos="3128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1.xml"/><Relationship Id="rId12" Type="http://schemas.openxmlformats.org/officeDocument/2006/relationships/slide" Target="slides/slide5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" Target="slides/slide4.xml"/><Relationship Id="rId5" Type="http://schemas.openxmlformats.org/officeDocument/2006/relationships/customXml" Target="../customXml/item5.xml"/><Relationship Id="rId15" Type="http://schemas.openxmlformats.org/officeDocument/2006/relationships/commentAuthors" Target="commentAuthors.xml"/><Relationship Id="rId10" Type="http://schemas.openxmlformats.org/officeDocument/2006/relationships/slide" Target="slides/slide3.xml"/><Relationship Id="rId19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slide" Target="slides/slide2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361362-2AA8-4DE4-A0D4-60D8EC3C3453}" type="datetimeFigureOut">
              <a:rPr lang="ko-KR" altLang="en-US" smtClean="0"/>
              <a:pPr/>
              <a:t>2021-05-25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4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3C8851-8609-4635-8475-C77D6BAB648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8981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9E3518-7FD5-4940-B949-8EA134B4F936}" type="datetimeFigureOut">
              <a:rPr lang="ko-KR" altLang="en-US" smtClean="0"/>
              <a:pPr/>
              <a:t>2021-05-25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91FEC9-1501-40A1-A869-8E766D60C87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3925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91FEC9-1501-40A1-A869-8E766D60C875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00429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91FEC9-1501-40A1-A869-8E766D60C875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85546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000" b="1" spc="-6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91FEC9-1501-40A1-A869-8E766D60C875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18260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000" b="1" spc="-6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91FEC9-1501-40A1-A869-8E766D60C875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54004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000" b="1" spc="-6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91FEC9-1501-40A1-A869-8E766D60C875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56067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앞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/>
          <p:cNvSpPr>
            <a:spLocks noGrp="1"/>
          </p:cNvSpPr>
          <p:nvPr>
            <p:ph type="ctrTitle" hasCustomPrompt="1"/>
          </p:nvPr>
        </p:nvSpPr>
        <p:spPr>
          <a:xfrm>
            <a:off x="471736" y="533822"/>
            <a:ext cx="8203952" cy="1527026"/>
          </a:xfrm>
          <a:prstGeom prst="rect">
            <a:avLst/>
          </a:prstGeom>
          <a:effectLst/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4200" b="1" spc="-200" baseline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ko-KR" altLang="en-US" dirty="0"/>
              <a:t>프레젠테이션</a:t>
            </a:r>
            <a:br>
              <a:rPr lang="en-US" altLang="ko-KR" dirty="0"/>
            </a:br>
            <a:r>
              <a:rPr lang="ko-KR" altLang="en-US" dirty="0"/>
              <a:t>제목 스타일 편집</a:t>
            </a:r>
          </a:p>
        </p:txBody>
      </p:sp>
      <p:sp>
        <p:nvSpPr>
          <p:cNvPr id="15" name="텍스트 개체 틀 10"/>
          <p:cNvSpPr>
            <a:spLocks noGrp="1"/>
          </p:cNvSpPr>
          <p:nvPr>
            <p:ph type="body" sz="quarter" idx="10" hasCustomPrompt="1"/>
          </p:nvPr>
        </p:nvSpPr>
        <p:spPr>
          <a:xfrm>
            <a:off x="471736" y="3439666"/>
            <a:ext cx="8203952" cy="26898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buNone/>
              <a:defRPr sz="1400" b="0" spc="-2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ko-KR" altLang="en-US" dirty="0"/>
              <a:t>부제목 텍스트 편집</a:t>
            </a:r>
          </a:p>
        </p:txBody>
      </p:sp>
      <p:sp>
        <p:nvSpPr>
          <p:cNvPr id="16" name="텍스트 개체 틀 10"/>
          <p:cNvSpPr>
            <a:spLocks noGrp="1"/>
          </p:cNvSpPr>
          <p:nvPr>
            <p:ph type="body" sz="quarter" idx="11" hasCustomPrompt="1"/>
          </p:nvPr>
        </p:nvSpPr>
        <p:spPr>
          <a:xfrm>
            <a:off x="471736" y="2070373"/>
            <a:ext cx="8203952" cy="36004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buNone/>
              <a:defRPr sz="1600" b="1" strike="noStrike" spc="-50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ko-KR" altLang="en-US" dirty="0"/>
              <a:t>서브 텍스트 편집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fld id="{8486220B-EE48-441A-BEE1-7E447193D81B}" type="slidenum">
              <a:rPr lang="ko-KR" altLang="en-US" smtClean="0"/>
              <a:pPr/>
              <a:t>‹#›</a:t>
            </a:fld>
            <a:r>
              <a:rPr lang="en-US" altLang="ko-KR" dirty="0"/>
              <a:t>/18]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320" y="142942"/>
            <a:ext cx="1537185" cy="485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3106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98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91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 txBox="1">
            <a:spLocks/>
          </p:cNvSpPr>
          <p:nvPr userDrawn="1"/>
        </p:nvSpPr>
        <p:spPr>
          <a:xfrm>
            <a:off x="500311" y="548683"/>
            <a:ext cx="3240360" cy="648071"/>
          </a:xfrm>
          <a:prstGeom prst="rect">
            <a:avLst/>
          </a:prstGeom>
          <a:effectLst/>
        </p:spPr>
        <p:txBody>
          <a:bodyPr lIns="0" tIns="0" rIns="0" bIns="0" anchor="ctr"/>
          <a:lstStyle>
            <a:defPPr>
              <a:defRPr lang="ko-KR"/>
            </a:defPPr>
            <a:lvl1pPr marR="0" lvl="0" indent="0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-150" normalizeH="0" baseline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altLang="ko-KR" sz="3200" noProof="0" dirty="0"/>
              <a:t>Contents</a:t>
            </a:r>
            <a:endParaRPr lang="ko-KR" altLang="en-US" sz="3200" noProof="0" dirty="0"/>
          </a:p>
        </p:txBody>
      </p:sp>
      <p:sp>
        <p:nvSpPr>
          <p:cNvPr id="13" name="제목 1"/>
          <p:cNvSpPr>
            <a:spLocks noGrp="1"/>
          </p:cNvSpPr>
          <p:nvPr>
            <p:ph type="ctrTitle" hasCustomPrompt="1"/>
          </p:nvPr>
        </p:nvSpPr>
        <p:spPr>
          <a:xfrm>
            <a:off x="490786" y="1844824"/>
            <a:ext cx="576065" cy="4320480"/>
          </a:xfrm>
          <a:prstGeom prst="rect">
            <a:avLst/>
          </a:prstGeom>
          <a:effectLst/>
        </p:spPr>
        <p:txBody>
          <a:bodyPr lIns="0" tIns="0" rIns="0" bIns="0" anchor="t">
            <a:noAutofit/>
          </a:bodyPr>
          <a:lstStyle>
            <a:lvl1pPr algn="l">
              <a:lnSpc>
                <a:spcPct val="200000"/>
              </a:lnSpc>
              <a:defRPr sz="1800" b="1" spc="-50" baseline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14" name="텍스트 개체 틀 10"/>
          <p:cNvSpPr>
            <a:spLocks noGrp="1"/>
          </p:cNvSpPr>
          <p:nvPr>
            <p:ph type="body" sz="quarter" idx="10" hasCustomPrompt="1"/>
          </p:nvPr>
        </p:nvSpPr>
        <p:spPr>
          <a:xfrm>
            <a:off x="1076375" y="1839490"/>
            <a:ext cx="7599313" cy="432581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lnSpc>
                <a:spcPct val="200000"/>
              </a:lnSpc>
              <a:spcBef>
                <a:spcPts val="0"/>
              </a:spcBef>
              <a:buNone/>
              <a:defRPr sz="1800" b="0" spc="-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ko-KR" altLang="en-US" dirty="0"/>
              <a:t>부제목 텍스트 편집</a:t>
            </a:r>
          </a:p>
        </p:txBody>
      </p:sp>
      <p:cxnSp>
        <p:nvCxnSpPr>
          <p:cNvPr id="15" name="직선 연결선 14"/>
          <p:cNvCxnSpPr/>
          <p:nvPr userDrawn="1"/>
        </p:nvCxnSpPr>
        <p:spPr>
          <a:xfrm>
            <a:off x="462212" y="385614"/>
            <a:ext cx="1008112" cy="0"/>
          </a:xfrm>
          <a:prstGeom prst="line">
            <a:avLst/>
          </a:prstGeom>
          <a:ln w="3810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 userDrawn="1"/>
        </p:nvCxnSpPr>
        <p:spPr>
          <a:xfrm>
            <a:off x="462212" y="1772816"/>
            <a:ext cx="1008112" cy="0"/>
          </a:xfrm>
          <a:prstGeom prst="line">
            <a:avLst/>
          </a:prstGeom>
          <a:ln w="1270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dirty="0"/>
              <a:t>[</a:t>
            </a:r>
            <a:fld id="{8486220B-EE48-441A-BEE1-7E447193D81B}" type="slidenum">
              <a:rPr lang="ko-KR" altLang="en-US" smtClean="0"/>
              <a:pPr/>
              <a:t>‹#›</a:t>
            </a:fld>
            <a:r>
              <a:rPr lang="en-US" altLang="ko-KR" dirty="0"/>
              <a:t>/18]</a:t>
            </a:r>
            <a:endParaRPr lang="ko-KR" altLang="en-US" dirty="0"/>
          </a:p>
        </p:txBody>
      </p:sp>
      <p:pic>
        <p:nvPicPr>
          <p:cNvPr id="18" name="그림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320" y="142942"/>
            <a:ext cx="1537185" cy="485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4964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98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속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ctrTitle" hasCustomPrompt="1"/>
          </p:nvPr>
        </p:nvSpPr>
        <p:spPr>
          <a:xfrm>
            <a:off x="471736" y="558205"/>
            <a:ext cx="8203952" cy="1584176"/>
          </a:xfrm>
          <a:prstGeom prst="rect">
            <a:avLst/>
          </a:prstGeom>
          <a:effectLst/>
        </p:spPr>
        <p:txBody>
          <a:bodyPr lIns="0" tIns="0" rIns="0" bIns="0" anchor="t">
            <a:noAutofit/>
          </a:bodyPr>
          <a:lstStyle>
            <a:lvl1pPr algn="l">
              <a:lnSpc>
                <a:spcPct val="100000"/>
              </a:lnSpc>
              <a:defRPr sz="3800" b="1" spc="-200" baseline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ko-KR" altLang="en-US" dirty="0"/>
              <a:t>프레젠테이션</a:t>
            </a:r>
            <a:br>
              <a:rPr lang="en-US" altLang="ko-KR" dirty="0"/>
            </a:br>
            <a:r>
              <a:rPr lang="ko-KR" altLang="en-US" dirty="0"/>
              <a:t>제목 스타일 편집</a:t>
            </a:r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0" hasCustomPrompt="1"/>
          </p:nvPr>
        </p:nvSpPr>
        <p:spPr>
          <a:xfrm>
            <a:off x="471736" y="2643386"/>
            <a:ext cx="8203952" cy="337790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lnSpc>
                <a:spcPct val="150000"/>
              </a:lnSpc>
              <a:buNone/>
              <a:defRPr sz="1400" b="0" spc="-2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ko-KR" altLang="en-US" dirty="0"/>
              <a:t>부제목 텍스트 편집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dirty="0"/>
              <a:t>[</a:t>
            </a:r>
            <a:fld id="{8486220B-EE48-441A-BEE1-7E447193D81B}" type="slidenum">
              <a:rPr lang="ko-KR" altLang="en-US" smtClean="0"/>
              <a:pPr/>
              <a:t>‹#›</a:t>
            </a:fld>
            <a:r>
              <a:rPr lang="en-US" altLang="ko-KR" dirty="0"/>
              <a:t>/18]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320" y="142942"/>
            <a:ext cx="1537185" cy="485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893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706" userDrawn="1">
          <p15:clr>
            <a:srgbClr val="FBAE40"/>
          </p15:clr>
        </p15:guide>
        <p15:guide id="2" orient="horz" pos="391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뒷표지(기본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>
          <a:xfrm>
            <a:off x="471736" y="2649341"/>
            <a:ext cx="5324400" cy="461665"/>
          </a:xfrm>
          <a:prstGeom prst="rect">
            <a:avLst/>
          </a:prstGeom>
          <a:effectLst/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spcBef>
                <a:spcPct val="0"/>
              </a:spcBef>
              <a:buNone/>
              <a:defRPr sz="2400" b="0" spc="300" baseline="0">
                <a:solidFill>
                  <a:schemeClr val="accent2"/>
                </a:solidFill>
                <a:effectLst/>
                <a:latin typeface="Arial Narrow" pitchFamily="34" charset="0"/>
                <a:ea typeface="+mj-ea"/>
                <a:cs typeface="+mj-cs"/>
              </a:defRPr>
            </a:lvl1pPr>
          </a:lstStyle>
          <a:p>
            <a:pPr lvl="0"/>
            <a:endParaRPr lang="ko-KR" altLang="en-US" sz="2000" b="0" i="0" spc="500" baseline="0" dirty="0">
              <a:solidFill>
                <a:schemeClr val="tx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dirty="0"/>
              <a:t>[</a:t>
            </a:r>
            <a:fld id="{8486220B-EE48-441A-BEE1-7E447193D81B}" type="slidenum">
              <a:rPr lang="ko-KR" altLang="en-US" smtClean="0"/>
              <a:pPr/>
              <a:t>‹#›</a:t>
            </a:fld>
            <a:r>
              <a:rPr lang="en-US" altLang="ko-KR" dirty="0"/>
              <a:t>/18]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78" t="11721" r="35002" b="81019"/>
          <a:stretch/>
        </p:blipFill>
        <p:spPr>
          <a:xfrm>
            <a:off x="39355" y="6543065"/>
            <a:ext cx="932246" cy="26635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0992" y="385226"/>
            <a:ext cx="851384" cy="26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712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61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뒷표지(변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dirty="0"/>
              <a:t>[</a:t>
            </a:r>
            <a:fld id="{8486220B-EE48-441A-BEE1-7E447193D81B}" type="slidenum">
              <a:rPr lang="ko-KR" altLang="en-US" smtClean="0"/>
              <a:pPr/>
              <a:t>‹#›</a:t>
            </a:fld>
            <a:r>
              <a:rPr lang="en-US" altLang="ko-KR" dirty="0"/>
              <a:t>/18]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78" t="11721" r="35002" b="81019"/>
          <a:stretch/>
        </p:blipFill>
        <p:spPr>
          <a:xfrm>
            <a:off x="39355" y="6543065"/>
            <a:ext cx="932246" cy="26635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0992" y="385226"/>
            <a:ext cx="851384" cy="26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1892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61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4214" y="152400"/>
            <a:ext cx="7850187" cy="762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dirty="0"/>
              <a:t>[</a:t>
            </a:r>
            <a:fld id="{8486220B-EE48-441A-BEE1-7E447193D81B}" type="slidenum">
              <a:rPr lang="ko-KR" altLang="en-US" smtClean="0"/>
              <a:pPr/>
              <a:t>‹#›</a:t>
            </a:fld>
            <a:r>
              <a:rPr lang="en-US" altLang="ko-KR" dirty="0"/>
              <a:t>/18]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78" t="11721" r="35002" b="81019"/>
          <a:stretch/>
        </p:blipFill>
        <p:spPr>
          <a:xfrm>
            <a:off x="39355" y="6543065"/>
            <a:ext cx="932246" cy="26635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0992" y="385226"/>
            <a:ext cx="851384" cy="26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317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sz="quarter"/>
          </p:nvPr>
        </p:nvSpPr>
        <p:spPr>
          <a:xfrm>
            <a:off x="684214" y="152400"/>
            <a:ext cx="7850187" cy="762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944564" y="1268415"/>
            <a:ext cx="3860800" cy="251618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957764" y="1268415"/>
            <a:ext cx="3862387" cy="251618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944564" y="3937000"/>
            <a:ext cx="3860800" cy="25161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957764" y="3937000"/>
            <a:ext cx="3862387" cy="25161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dirty="0"/>
              <a:t>[</a:t>
            </a:r>
            <a:fld id="{8486220B-EE48-441A-BEE1-7E447193D81B}" type="slidenum">
              <a:rPr lang="ko-KR" altLang="en-US" smtClean="0"/>
              <a:pPr/>
              <a:t>‹#›</a:t>
            </a:fld>
            <a:r>
              <a:rPr lang="en-US" altLang="ko-KR" dirty="0"/>
              <a:t>/18]</a:t>
            </a:r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78" t="11721" r="35002" b="81019"/>
          <a:stretch/>
        </p:blipFill>
        <p:spPr>
          <a:xfrm>
            <a:off x="39355" y="6543065"/>
            <a:ext cx="932246" cy="266355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0992" y="385226"/>
            <a:ext cx="851384" cy="26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516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0825" y="115890"/>
            <a:ext cx="8713788" cy="56197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250826" y="981075"/>
            <a:ext cx="4279900" cy="54721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83126" y="981075"/>
            <a:ext cx="4281488" cy="54721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슬라이드 번호 개체 틀 1"/>
          <p:cNvSpPr>
            <a:spLocks noGrp="1"/>
          </p:cNvSpPr>
          <p:nvPr>
            <p:ph type="sldNum" sz="quarter" idx="10"/>
          </p:nvPr>
        </p:nvSpPr>
        <p:spPr>
          <a:xfrm>
            <a:off x="7970887" y="6620946"/>
            <a:ext cx="1173113" cy="18541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dirty="0"/>
              <a:t>[</a:t>
            </a:r>
            <a:fld id="{8486220B-EE48-441A-BEE1-7E447193D81B}" type="slidenum">
              <a:rPr lang="ko-KR" altLang="en-US" smtClean="0"/>
              <a:pPr/>
              <a:t>‹#›</a:t>
            </a:fld>
            <a:r>
              <a:rPr lang="en-US" altLang="ko-KR" dirty="0"/>
              <a:t>/18]</a:t>
            </a:r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78" t="11721" r="35002" b="81019"/>
          <a:stretch/>
        </p:blipFill>
        <p:spPr>
          <a:xfrm>
            <a:off x="39355" y="6543065"/>
            <a:ext cx="932246" cy="26635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0992" y="385226"/>
            <a:ext cx="851384" cy="26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458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문서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 userDrawn="1"/>
        </p:nvSpPr>
        <p:spPr>
          <a:xfrm>
            <a:off x="323851" y="0"/>
            <a:ext cx="8496299" cy="16977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63000">
                <a:srgbClr val="0C5CBC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323850" y="691201"/>
            <a:ext cx="8496300" cy="0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23850" y="249291"/>
            <a:ext cx="8496300" cy="434479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2200" b="1" spc="-120" baseline="0">
                <a:solidFill>
                  <a:schemeClr val="accent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1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323852" y="836712"/>
            <a:ext cx="8496299" cy="288032"/>
          </a:xfrm>
          <a:prstGeom prst="rect">
            <a:avLst/>
          </a:prstGeom>
        </p:spPr>
        <p:txBody>
          <a:bodyPr wrap="square" lIns="0" tIns="0" rIns="0" bIns="0"/>
          <a:lstStyle>
            <a:lvl1pPr marL="0" indent="0" algn="l">
              <a:buNone/>
              <a:defRPr sz="1800" b="1" spc="-20" baseline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err="1"/>
              <a:t>ㅁㄴㅇㄹ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1"/>
          </p:nvPr>
        </p:nvSpPr>
        <p:spPr>
          <a:xfrm>
            <a:off x="323850" y="1270254"/>
            <a:ext cx="8496299" cy="5183082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8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lnSpc>
                <a:spcPct val="150000"/>
              </a:lnSpc>
              <a:defRPr sz="1600" b="1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lnSpc>
                <a:spcPct val="150000"/>
              </a:lnSpc>
              <a:buFont typeface="Wingdings" panose="05000000000000000000" pitchFamily="2" charset="2"/>
              <a:buChar char="§"/>
              <a:defRPr sz="1400" b="1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lnSpc>
                <a:spcPct val="150000"/>
              </a:lnSpc>
              <a:buFont typeface="Wingdings" panose="05000000000000000000" pitchFamily="2" charset="2"/>
              <a:buChar char="Ø"/>
              <a:defRPr sz="1400" b="1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</p:txBody>
      </p:sp>
      <p:sp>
        <p:nvSpPr>
          <p:cNvPr id="9" name="슬라이드 번호 개체 틀 1"/>
          <p:cNvSpPr>
            <a:spLocks noGrp="1"/>
          </p:cNvSpPr>
          <p:nvPr>
            <p:ph type="sldNum" sz="quarter" idx="10"/>
          </p:nvPr>
        </p:nvSpPr>
        <p:spPr>
          <a:xfrm>
            <a:off x="7970887" y="6620946"/>
            <a:ext cx="1173113" cy="18541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dirty="0"/>
              <a:t>[</a:t>
            </a:r>
            <a:fld id="{8486220B-EE48-441A-BEE1-7E447193D81B}" type="slidenum">
              <a:rPr lang="ko-KR" altLang="en-US" smtClean="0"/>
              <a:pPr/>
              <a:t>‹#›</a:t>
            </a:fld>
            <a:r>
              <a:rPr lang="en-US" altLang="ko-KR" dirty="0"/>
              <a:t>/18]</a:t>
            </a:r>
            <a:endParaRPr lang="ko-KR" altLang="en-US" dirty="0"/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0992" y="385226"/>
            <a:ext cx="851384" cy="26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4594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27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1">
          <a:gsLst>
            <a:gs pos="0">
              <a:schemeClr val="bg1">
                <a:tint val="40000"/>
                <a:satMod val="350000"/>
              </a:schemeClr>
            </a:gs>
            <a:gs pos="80000">
              <a:schemeClr val="bg1">
                <a:lumMod val="95000"/>
              </a:schemeClr>
            </a:gs>
            <a:gs pos="50000">
              <a:schemeClr val="bg1">
                <a:tint val="45000"/>
                <a:shade val="99000"/>
                <a:satMod val="350000"/>
              </a:schemeClr>
            </a:gs>
            <a:gs pos="95000">
              <a:schemeClr val="bg1">
                <a:lumMod val="85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각 삼각형 22"/>
          <p:cNvSpPr/>
          <p:nvPr/>
        </p:nvSpPr>
        <p:spPr>
          <a:xfrm rot="16200000">
            <a:off x="3108197" y="822195"/>
            <a:ext cx="6021288" cy="6050318"/>
          </a:xfrm>
          <a:custGeom>
            <a:avLst/>
            <a:gdLst>
              <a:gd name="connsiteX0" fmla="*/ 0 w 5097016"/>
              <a:gd name="connsiteY0" fmla="*/ 5097016 h 5097016"/>
              <a:gd name="connsiteX1" fmla="*/ 0 w 5097016"/>
              <a:gd name="connsiteY1" fmla="*/ 0 h 5097016"/>
              <a:gd name="connsiteX2" fmla="*/ 5097016 w 5097016"/>
              <a:gd name="connsiteY2" fmla="*/ 5097016 h 5097016"/>
              <a:gd name="connsiteX3" fmla="*/ 0 w 5097016"/>
              <a:gd name="connsiteY3" fmla="*/ 5097016 h 5097016"/>
              <a:gd name="connsiteX0" fmla="*/ 0 w 8237258"/>
              <a:gd name="connsiteY0" fmla="*/ 5097016 h 5097016"/>
              <a:gd name="connsiteX1" fmla="*/ 0 w 8237258"/>
              <a:gd name="connsiteY1" fmla="*/ 0 h 5097016"/>
              <a:gd name="connsiteX2" fmla="*/ 8237258 w 8237258"/>
              <a:gd name="connsiteY2" fmla="*/ 5097016 h 5097016"/>
              <a:gd name="connsiteX3" fmla="*/ 0 w 8237258"/>
              <a:gd name="connsiteY3" fmla="*/ 5097016 h 5097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37258" h="5097016">
                <a:moveTo>
                  <a:pt x="0" y="5097016"/>
                </a:moveTo>
                <a:lnTo>
                  <a:pt x="0" y="0"/>
                </a:lnTo>
                <a:lnTo>
                  <a:pt x="8237258" y="5097016"/>
                </a:lnTo>
                <a:lnTo>
                  <a:pt x="0" y="5097016"/>
                </a:lnTo>
                <a:close/>
              </a:path>
            </a:pathLst>
          </a:custGeom>
          <a:gradFill>
            <a:gsLst>
              <a:gs pos="100000">
                <a:schemeClr val="accent2">
                  <a:lumMod val="40000"/>
                  <a:lumOff val="60000"/>
                  <a:alpha val="30000"/>
                </a:schemeClr>
              </a:gs>
              <a:gs pos="50000">
                <a:schemeClr val="accent2">
                  <a:lumMod val="20000"/>
                  <a:lumOff val="80000"/>
                  <a:alpha val="0"/>
                </a:schemeClr>
              </a:gs>
              <a:gs pos="0">
                <a:schemeClr val="bg1">
                  <a:lumMod val="7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1800" dirty="0"/>
          </a:p>
        </p:txBody>
      </p:sp>
      <p:sp>
        <p:nvSpPr>
          <p:cNvPr id="11" name="직각 삼각형 10"/>
          <p:cNvSpPr/>
          <p:nvPr/>
        </p:nvSpPr>
        <p:spPr>
          <a:xfrm rot="16200000">
            <a:off x="3491880" y="1205880"/>
            <a:ext cx="5652120" cy="5652120"/>
          </a:xfrm>
          <a:prstGeom prst="rtTriangle">
            <a:avLst/>
          </a:prstGeom>
          <a:gradFill>
            <a:gsLst>
              <a:gs pos="100000">
                <a:schemeClr val="bg1">
                  <a:lumMod val="75000"/>
                  <a:alpha val="0"/>
                </a:schemeClr>
              </a:gs>
              <a:gs pos="50000">
                <a:schemeClr val="bg1">
                  <a:lumMod val="75000"/>
                  <a:alpha val="20000"/>
                </a:schemeClr>
              </a:gs>
              <a:gs pos="0">
                <a:schemeClr val="bg1">
                  <a:lumMod val="7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1800" dirty="0"/>
          </a:p>
        </p:txBody>
      </p:sp>
      <p:sp>
        <p:nvSpPr>
          <p:cNvPr id="23" name="직각 삼각형 22"/>
          <p:cNvSpPr/>
          <p:nvPr/>
        </p:nvSpPr>
        <p:spPr>
          <a:xfrm rot="10800000">
            <a:off x="5714999" y="0"/>
            <a:ext cx="3429000" cy="3429000"/>
          </a:xfrm>
          <a:prstGeom prst="rtTriangle">
            <a:avLst/>
          </a:prstGeom>
          <a:gradFill>
            <a:gsLst>
              <a:gs pos="100000">
                <a:schemeClr val="bg1">
                  <a:lumMod val="75000"/>
                  <a:alpha val="0"/>
                </a:schemeClr>
              </a:gs>
              <a:gs pos="50000">
                <a:schemeClr val="bg1">
                  <a:lumMod val="75000"/>
                  <a:alpha val="20000"/>
                </a:schemeClr>
              </a:gs>
              <a:gs pos="0">
                <a:schemeClr val="bg1">
                  <a:lumMod val="7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1800" dirty="0"/>
          </a:p>
        </p:txBody>
      </p:sp>
      <p:cxnSp>
        <p:nvCxnSpPr>
          <p:cNvPr id="15" name="직선 연결선 14"/>
          <p:cNvCxnSpPr>
            <a:stCxn id="11" idx="0"/>
            <a:endCxn id="11" idx="4"/>
          </p:cNvCxnSpPr>
          <p:nvPr/>
        </p:nvCxnSpPr>
        <p:spPr>
          <a:xfrm flipV="1">
            <a:off x="3491880" y="1205880"/>
            <a:ext cx="5652120" cy="5652120"/>
          </a:xfrm>
          <a:prstGeom prst="line">
            <a:avLst/>
          </a:prstGeom>
          <a:ln w="6350" cmpd="sng">
            <a:gradFill>
              <a:gsLst>
                <a:gs pos="0">
                  <a:schemeClr val="bg1">
                    <a:lumMod val="75000"/>
                    <a:alpha val="0"/>
                  </a:schemeClr>
                </a:gs>
                <a:gs pos="50000">
                  <a:schemeClr val="bg1">
                    <a:lumMod val="65000"/>
                    <a:alpha val="50000"/>
                  </a:schemeClr>
                </a:gs>
                <a:gs pos="100000">
                  <a:schemeClr val="bg1">
                    <a:lumMod val="75000"/>
                    <a:alpha val="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stCxn id="23" idx="4"/>
          </p:cNvCxnSpPr>
          <p:nvPr/>
        </p:nvCxnSpPr>
        <p:spPr>
          <a:xfrm>
            <a:off x="5715000" y="0"/>
            <a:ext cx="3429001" cy="3429000"/>
          </a:xfrm>
          <a:prstGeom prst="line">
            <a:avLst/>
          </a:prstGeom>
          <a:ln w="6350" cmpd="sng">
            <a:gradFill>
              <a:gsLst>
                <a:gs pos="0">
                  <a:schemeClr val="bg1">
                    <a:lumMod val="75000"/>
                    <a:alpha val="0"/>
                  </a:schemeClr>
                </a:gs>
                <a:gs pos="50000">
                  <a:schemeClr val="bg1">
                    <a:lumMod val="65000"/>
                    <a:alpha val="50000"/>
                  </a:schemeClr>
                </a:gs>
                <a:gs pos="100000">
                  <a:schemeClr val="bg1">
                    <a:lumMod val="75000"/>
                    <a:alpha val="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그룹 15"/>
          <p:cNvGrpSpPr/>
          <p:nvPr/>
        </p:nvGrpSpPr>
        <p:grpSpPr>
          <a:xfrm>
            <a:off x="0" y="6598086"/>
            <a:ext cx="9144000" cy="0"/>
            <a:chOff x="0" y="6362278"/>
            <a:chExt cx="9144000" cy="0"/>
          </a:xfrm>
        </p:grpSpPr>
        <p:cxnSp>
          <p:nvCxnSpPr>
            <p:cNvPr id="17" name="직선 연결선 16"/>
            <p:cNvCxnSpPr/>
            <p:nvPr userDrawn="1"/>
          </p:nvCxnSpPr>
          <p:spPr>
            <a:xfrm>
              <a:off x="1691680" y="6362278"/>
              <a:ext cx="7452320" cy="0"/>
            </a:xfrm>
            <a:prstGeom prst="line">
              <a:avLst/>
            </a:prstGeom>
            <a:ln w="12700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 userDrawn="1"/>
          </p:nvCxnSpPr>
          <p:spPr>
            <a:xfrm>
              <a:off x="0" y="6362278"/>
              <a:ext cx="1835696" cy="0"/>
            </a:xfrm>
            <a:prstGeom prst="line">
              <a:avLst/>
            </a:prstGeom>
            <a:ln w="12700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슬라이드 번호 개체 틀 6"/>
          <p:cNvSpPr>
            <a:spLocks noGrp="1"/>
          </p:cNvSpPr>
          <p:nvPr>
            <p:ph type="sldNum" sz="quarter" idx="4"/>
          </p:nvPr>
        </p:nvSpPr>
        <p:spPr>
          <a:xfrm>
            <a:off x="7970887" y="6620946"/>
            <a:ext cx="1173113" cy="185415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altLang="ko-KR" dirty="0"/>
              <a:t>[</a:t>
            </a:r>
            <a:fld id="{8486220B-EE48-441A-BEE1-7E447193D81B}" type="slidenum">
              <a:rPr lang="ko-KR" altLang="en-US" smtClean="0"/>
              <a:pPr/>
              <a:t>‹#›</a:t>
            </a:fld>
            <a:r>
              <a:rPr lang="en-US" altLang="ko-KR" dirty="0"/>
              <a:t>/18]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8596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5" r:id="rId4"/>
    <p:sldLayoutId id="2147483673" r:id="rId5"/>
    <p:sldLayoutId id="2147483680" r:id="rId6"/>
    <p:sldLayoutId id="2147483681" r:id="rId7"/>
    <p:sldLayoutId id="2147483683" r:id="rId8"/>
    <p:sldLayoutId id="2147483684" r:id="rId9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95" userDrawn="1">
          <p15:clr>
            <a:srgbClr val="F26B43"/>
          </p15:clr>
        </p15:guide>
        <p15:guide id="2" pos="546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471736" y="2676153"/>
            <a:ext cx="8203952" cy="1527026"/>
          </a:xfrm>
        </p:spPr>
        <p:txBody>
          <a:bodyPr/>
          <a:lstStyle/>
          <a:p>
            <a:r>
              <a:rPr lang="ko-KR" altLang="en-US" dirty="0"/>
              <a:t>딥러닝</a:t>
            </a:r>
            <a:r>
              <a:rPr lang="en-US" altLang="ko-KR" dirty="0"/>
              <a:t>-CNN</a:t>
            </a:r>
            <a:r>
              <a:rPr lang="ko-KR" altLang="en-US" dirty="0"/>
              <a:t>을 활용한 상품검색 및 상품 정보 </a:t>
            </a:r>
            <a:r>
              <a:rPr lang="en-US" altLang="ko-KR" dirty="0"/>
              <a:t>Tagging </a:t>
            </a:r>
            <a:r>
              <a:rPr lang="ko-KR" altLang="en-US" dirty="0"/>
              <a:t>시스템 구축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471736" y="2541662"/>
            <a:ext cx="8203952" cy="268982"/>
          </a:xfrm>
        </p:spPr>
        <p:txBody>
          <a:bodyPr/>
          <a:lstStyle/>
          <a:p>
            <a:pPr algn="r"/>
            <a:endParaRPr lang="en-US" altLang="ko-KR" sz="1800" dirty="0"/>
          </a:p>
          <a:p>
            <a:pPr algn="r"/>
            <a:endParaRPr lang="en-US" altLang="ko-KR" sz="1800" dirty="0"/>
          </a:p>
          <a:p>
            <a:pPr algn="r"/>
            <a:endParaRPr lang="en-US" altLang="ko-KR" sz="1800" dirty="0"/>
          </a:p>
          <a:p>
            <a:pPr algn="r"/>
            <a:endParaRPr lang="en-US" altLang="ko-KR" sz="1800" dirty="0"/>
          </a:p>
          <a:p>
            <a:pPr algn="r"/>
            <a:endParaRPr lang="en-US" altLang="ko-KR" sz="1800" dirty="0"/>
          </a:p>
          <a:p>
            <a:pPr algn="r"/>
            <a:endParaRPr lang="en-US" altLang="ko-KR" sz="1800" dirty="0"/>
          </a:p>
          <a:p>
            <a:pPr algn="r"/>
            <a:endParaRPr lang="en-US" altLang="ko-KR" sz="1800" dirty="0"/>
          </a:p>
          <a:p>
            <a:pPr algn="r"/>
            <a:r>
              <a:rPr lang="en-US" altLang="ko-KR" sz="2400" b="1" dirty="0"/>
              <a:t>four </a:t>
            </a:r>
            <a:r>
              <a:rPr lang="en-US" altLang="ko-KR" sz="2400" b="1" dirty="0" err="1"/>
              <a:t>elSe</a:t>
            </a:r>
            <a:endParaRPr lang="en-US" altLang="ko-KR" sz="2400" b="1" dirty="0"/>
          </a:p>
          <a:p>
            <a:pPr algn="r"/>
            <a:r>
              <a:rPr lang="ko-KR" altLang="en-US" sz="2400" b="1" dirty="0"/>
              <a:t>김희수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송승민</a:t>
            </a:r>
            <a:r>
              <a:rPr lang="en-US" altLang="ko-KR" sz="2400" b="1" dirty="0"/>
              <a:t>, </a:t>
            </a:r>
            <a:r>
              <a:rPr lang="ko-KR" altLang="en-US" sz="2400" b="1" dirty="0" err="1"/>
              <a:t>전문수</a:t>
            </a:r>
            <a:r>
              <a:rPr lang="en-US" altLang="ko-KR" sz="2400" b="1" dirty="0"/>
              <a:t>, </a:t>
            </a:r>
            <a:r>
              <a:rPr lang="ko-KR" altLang="en-US" sz="2400" b="1" dirty="0" err="1"/>
              <a:t>박범수</a:t>
            </a:r>
            <a:r>
              <a:rPr lang="en-US" altLang="ko-KR" sz="2400" b="1" dirty="0"/>
              <a:t> </a:t>
            </a:r>
          </a:p>
          <a:p>
            <a:pPr algn="r"/>
            <a:r>
              <a:rPr lang="en-US" altLang="ko-KR" sz="2400" b="1" dirty="0"/>
              <a:t>2021</a:t>
            </a:r>
            <a:r>
              <a:rPr lang="en-US" altLang="ko-KR" sz="2400" b="1"/>
              <a:t>. 05. 11</a:t>
            </a:r>
            <a:endParaRPr lang="en-US" altLang="ko-KR" sz="2400" b="1" dirty="0"/>
          </a:p>
        </p:txBody>
      </p:sp>
    </p:spTree>
    <p:extLst>
      <p:ext uri="{BB962C8B-B14F-4D97-AF65-F5344CB8AC3E}">
        <p14:creationId xmlns:p14="http://schemas.microsoft.com/office/powerpoint/2010/main" val="1543165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fld id="{8486220B-EE48-441A-BEE1-7E447193D81B}" type="slidenum">
              <a:rPr lang="ko-KR" altLang="en-US" smtClean="0"/>
              <a:pPr/>
              <a:t>2</a:t>
            </a:fld>
            <a:r>
              <a:rPr lang="en-US" altLang="ko-KR" dirty="0"/>
              <a:t>/17]</a:t>
            </a:r>
            <a:endParaRPr lang="ko-KR" altLang="en-US" dirty="0"/>
          </a:p>
        </p:txBody>
      </p:sp>
      <p:sp>
        <p:nvSpPr>
          <p:cNvPr id="14" name="모서리가 둥근 직사각형 49">
            <a:extLst>
              <a:ext uri="{FF2B5EF4-FFF2-40B4-BE49-F238E27FC236}">
                <a16:creationId xmlns:a16="http://schemas.microsoft.com/office/drawing/2014/main" id="{EE6C636B-D723-42B3-B0F6-DFA9B8EB4D16}"/>
              </a:ext>
            </a:extLst>
          </p:cNvPr>
          <p:cNvSpPr/>
          <p:nvPr/>
        </p:nvSpPr>
        <p:spPr>
          <a:xfrm>
            <a:off x="1473201" y="2112845"/>
            <a:ext cx="4453956" cy="676468"/>
          </a:xfrm>
          <a:prstGeom prst="roundRect">
            <a:avLst>
              <a:gd name="adj" fmla="val 8763"/>
            </a:avLst>
          </a:prstGeom>
          <a:gradFill>
            <a:gsLst>
              <a:gs pos="99000">
                <a:schemeClr val="bg1">
                  <a:lumMod val="85000"/>
                </a:schemeClr>
              </a:gs>
              <a:gs pos="1000">
                <a:schemeClr val="bg1">
                  <a:lumMod val="95000"/>
                </a:schemeClr>
              </a:gs>
            </a:gsLst>
            <a:lin ang="16200000" scaled="1"/>
          </a:gradFill>
          <a:ln w="19050">
            <a:solidFill>
              <a:srgbClr val="2A4A70"/>
            </a:solidFill>
          </a:ln>
          <a:scene3d>
            <a:camera prst="orthographicFront"/>
            <a:lightRig rig="threePt" dir="t"/>
          </a:scene3d>
          <a:sp3d>
            <a:bevelT w="127000" h="254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21AF10BB-4671-46F5-9AAA-6B433F3F7CBB}"/>
              </a:ext>
            </a:extLst>
          </p:cNvPr>
          <p:cNvGrpSpPr/>
          <p:nvPr/>
        </p:nvGrpSpPr>
        <p:grpSpPr>
          <a:xfrm>
            <a:off x="886596" y="2071731"/>
            <a:ext cx="758697" cy="758697"/>
            <a:chOff x="1776804" y="1530709"/>
            <a:chExt cx="758697" cy="758697"/>
          </a:xfrm>
        </p:grpSpPr>
        <p:sp>
          <p:nvSpPr>
            <p:cNvPr id="16" name="모서리가 둥근 직사각형 51">
              <a:extLst>
                <a:ext uri="{FF2B5EF4-FFF2-40B4-BE49-F238E27FC236}">
                  <a16:creationId xmlns:a16="http://schemas.microsoft.com/office/drawing/2014/main" id="{DCB77EC1-228D-4065-8A18-87003D37E4B6}"/>
                </a:ext>
              </a:extLst>
            </p:cNvPr>
            <p:cNvSpPr/>
            <p:nvPr/>
          </p:nvSpPr>
          <p:spPr>
            <a:xfrm rot="2700000">
              <a:off x="1776804" y="1530709"/>
              <a:ext cx="758697" cy="758697"/>
            </a:xfrm>
            <a:prstGeom prst="roundRect">
              <a:avLst>
                <a:gd name="adj" fmla="val 9434"/>
              </a:avLst>
            </a:prstGeom>
            <a:solidFill>
              <a:srgbClr val="425F8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635000" h="5080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140000"/>
                </a:lnSpc>
                <a:spcBef>
                  <a:spcPct val="20000"/>
                </a:spcBef>
              </a:pPr>
              <a:endParaRPr lang="ko-KR" altLang="en-US"/>
            </a:p>
          </p:txBody>
        </p:sp>
        <p:sp>
          <p:nvSpPr>
            <p:cNvPr id="17" name="모서리가 둥근 직사각형 52">
              <a:extLst>
                <a:ext uri="{FF2B5EF4-FFF2-40B4-BE49-F238E27FC236}">
                  <a16:creationId xmlns:a16="http://schemas.microsoft.com/office/drawing/2014/main" id="{53EB1ED1-CC6B-48C1-B487-FD1E89C921AA}"/>
                </a:ext>
              </a:extLst>
            </p:cNvPr>
            <p:cNvSpPr/>
            <p:nvPr/>
          </p:nvSpPr>
          <p:spPr>
            <a:xfrm rot="2700000">
              <a:off x="1876695" y="1630600"/>
              <a:ext cx="558914" cy="558914"/>
            </a:xfrm>
            <a:prstGeom prst="roundRect">
              <a:avLst>
                <a:gd name="adj" fmla="val 9434"/>
              </a:avLst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140000"/>
                </a:lnSpc>
                <a:spcBef>
                  <a:spcPct val="20000"/>
                </a:spcBef>
              </a:pPr>
              <a:endParaRPr lang="ko-KR" altLang="en-US"/>
            </a:p>
          </p:txBody>
        </p:sp>
      </p:grpSp>
      <p:sp>
        <p:nvSpPr>
          <p:cNvPr id="18" name="Oval 56">
            <a:extLst>
              <a:ext uri="{FF2B5EF4-FFF2-40B4-BE49-F238E27FC236}">
                <a16:creationId xmlns:a16="http://schemas.microsoft.com/office/drawing/2014/main" id="{5FA1CA3D-B87A-4BD1-B35C-9A7DFE6FFC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4500" y="2215841"/>
            <a:ext cx="532285" cy="396952"/>
          </a:xfrm>
          <a:prstGeom prst="ellipse">
            <a:avLst/>
          </a:prstGeom>
          <a:noFill/>
          <a:ln>
            <a:headEnd/>
            <a:tailEnd/>
          </a:ln>
          <a:effectLst>
            <a:innerShdw blurRad="101600" dist="38100" dir="13500000">
              <a:prstClr val="black">
                <a:alpha val="42000"/>
              </a:prstClr>
            </a:inn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contourClr>
              <a:srgbClr val="F0B147"/>
            </a:contourClr>
          </a:sp3d>
        </p:spPr>
        <p:style>
          <a:lnRef idx="0">
            <a:schemeClr val="accent2"/>
          </a:lnRef>
          <a:fillRef idx="1002">
            <a:schemeClr val="lt1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  <a:cs typeface="Arial" pitchFamily="34" charset="0"/>
            </a:endParaRPr>
          </a:p>
        </p:txBody>
      </p:sp>
      <p:sp>
        <p:nvSpPr>
          <p:cNvPr id="19" name="Rectangle 5">
            <a:extLst>
              <a:ext uri="{FF2B5EF4-FFF2-40B4-BE49-F238E27FC236}">
                <a16:creationId xmlns:a16="http://schemas.microsoft.com/office/drawing/2014/main" id="{F6B82FC0-D7BF-4707-9BDA-7E6E88717686}"/>
              </a:ext>
            </a:extLst>
          </p:cNvPr>
          <p:cNvSpPr>
            <a:spLocks noChangeArrowheads="1"/>
          </p:cNvSpPr>
          <p:nvPr/>
        </p:nvSpPr>
        <p:spPr bwMode="gray">
          <a:xfrm>
            <a:off x="1817388" y="2215841"/>
            <a:ext cx="4882944" cy="4704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108000" tIns="108000" rIns="144000" bIns="72000" anchor="ctr"/>
          <a:lstStyle/>
          <a:p>
            <a:pPr>
              <a:spcBef>
                <a:spcPct val="0"/>
              </a:spcBef>
              <a:defRPr/>
            </a:pP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이미지 검색 모듈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ectangle 5">
            <a:extLst>
              <a:ext uri="{FF2B5EF4-FFF2-40B4-BE49-F238E27FC236}">
                <a16:creationId xmlns:a16="http://schemas.microsoft.com/office/drawing/2014/main" id="{E951299D-EE00-4890-B720-D51F53382713}"/>
              </a:ext>
            </a:extLst>
          </p:cNvPr>
          <p:cNvSpPr>
            <a:spLocks noChangeArrowheads="1"/>
          </p:cNvSpPr>
          <p:nvPr/>
        </p:nvSpPr>
        <p:spPr bwMode="gray">
          <a:xfrm>
            <a:off x="1828963" y="3357086"/>
            <a:ext cx="4882944" cy="4704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108000" tIns="108000" rIns="144000" bIns="72000" anchor="ctr"/>
          <a:lstStyle/>
          <a:p>
            <a:pPr>
              <a:spcBef>
                <a:spcPct val="0"/>
              </a:spcBef>
              <a:defRPr/>
            </a:pP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4" name="Oval 56">
            <a:extLst>
              <a:ext uri="{FF2B5EF4-FFF2-40B4-BE49-F238E27FC236}">
                <a16:creationId xmlns:a16="http://schemas.microsoft.com/office/drawing/2014/main" id="{33941302-718B-4E88-B88A-2B7CBB8223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9501" y="4245711"/>
            <a:ext cx="400301" cy="295956"/>
          </a:xfrm>
          <a:prstGeom prst="ellipse">
            <a:avLst/>
          </a:prstGeom>
          <a:noFill/>
          <a:ln>
            <a:headEnd/>
            <a:tailEnd/>
          </a:ln>
          <a:effectLst>
            <a:innerShdw blurRad="101600" dist="38100" dir="13500000">
              <a:prstClr val="black">
                <a:alpha val="42000"/>
              </a:prstClr>
            </a:inn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contourClr>
              <a:srgbClr val="F0B147"/>
            </a:contourClr>
          </a:sp3d>
        </p:spPr>
        <p:style>
          <a:lnRef idx="0">
            <a:schemeClr val="accent2"/>
          </a:lnRef>
          <a:fillRef idx="1002">
            <a:schemeClr val="lt1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lang="ko-KR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  <a:cs typeface="Arial" pitchFamily="34" charset="0"/>
            </a:endParaRPr>
          </a:p>
        </p:txBody>
      </p:sp>
      <p:sp>
        <p:nvSpPr>
          <p:cNvPr id="58" name="Oval 56">
            <a:extLst>
              <a:ext uri="{FF2B5EF4-FFF2-40B4-BE49-F238E27FC236}">
                <a16:creationId xmlns:a16="http://schemas.microsoft.com/office/drawing/2014/main" id="{9A5F445C-E42B-44AF-96DB-010B1DC6B7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9501" y="5161164"/>
            <a:ext cx="400301" cy="295956"/>
          </a:xfrm>
          <a:prstGeom prst="ellipse">
            <a:avLst/>
          </a:prstGeom>
          <a:noFill/>
          <a:ln>
            <a:headEnd/>
            <a:tailEnd/>
          </a:ln>
          <a:effectLst>
            <a:innerShdw blurRad="101600" dist="38100" dir="13500000">
              <a:prstClr val="black">
                <a:alpha val="42000"/>
              </a:prstClr>
            </a:inn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contourClr>
              <a:srgbClr val="F0B147"/>
            </a:contourClr>
          </a:sp3d>
        </p:spPr>
        <p:style>
          <a:lnRef idx="0">
            <a:schemeClr val="accent2"/>
          </a:lnRef>
          <a:fillRef idx="1002">
            <a:schemeClr val="lt1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lang="ko-KR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  <a:cs typeface="Arial" pitchFamily="34" charset="0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56A732B8-FC5E-4441-A565-ADF5969A9714}"/>
              </a:ext>
            </a:extLst>
          </p:cNvPr>
          <p:cNvGrpSpPr/>
          <p:nvPr/>
        </p:nvGrpSpPr>
        <p:grpSpPr>
          <a:xfrm>
            <a:off x="869397" y="3175473"/>
            <a:ext cx="5040561" cy="758697"/>
            <a:chOff x="1038996" y="2224131"/>
            <a:chExt cx="5040561" cy="758697"/>
          </a:xfrm>
        </p:grpSpPr>
        <p:sp>
          <p:nvSpPr>
            <p:cNvPr id="46" name="모서리가 둥근 직사각형 49">
              <a:extLst>
                <a:ext uri="{FF2B5EF4-FFF2-40B4-BE49-F238E27FC236}">
                  <a16:creationId xmlns:a16="http://schemas.microsoft.com/office/drawing/2014/main" id="{8C2EA8B3-1E34-4277-A897-B60AFE1F5C37}"/>
                </a:ext>
              </a:extLst>
            </p:cNvPr>
            <p:cNvSpPr/>
            <p:nvPr/>
          </p:nvSpPr>
          <p:spPr>
            <a:xfrm>
              <a:off x="1625601" y="2265245"/>
              <a:ext cx="4453956" cy="676468"/>
            </a:xfrm>
            <a:prstGeom prst="roundRect">
              <a:avLst>
                <a:gd name="adj" fmla="val 8763"/>
              </a:avLst>
            </a:prstGeom>
            <a:gradFill>
              <a:gsLst>
                <a:gs pos="99000">
                  <a:schemeClr val="bg1">
                    <a:lumMod val="85000"/>
                  </a:schemeClr>
                </a:gs>
                <a:gs pos="1000">
                  <a:schemeClr val="bg1">
                    <a:lumMod val="95000"/>
                  </a:schemeClr>
                </a:gs>
              </a:gsLst>
              <a:lin ang="16200000" scaled="1"/>
            </a:gradFill>
            <a:ln w="19050">
              <a:solidFill>
                <a:srgbClr val="2A4A70"/>
              </a:solidFill>
            </a:ln>
            <a:scene3d>
              <a:camera prst="orthographicFront"/>
              <a:lightRig rig="threePt" dir="t"/>
            </a:scene3d>
            <a:sp3d>
              <a:bevelT w="127000" h="254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>
                  <a:solidFill>
                    <a:srgbClr val="FF0000"/>
                  </a:solidFill>
                </a:rPr>
                <a:t>ㄴ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B9194040-EAAE-4FB1-9A42-F03AFBD1A137}"/>
                </a:ext>
              </a:extLst>
            </p:cNvPr>
            <p:cNvGrpSpPr/>
            <p:nvPr/>
          </p:nvGrpSpPr>
          <p:grpSpPr>
            <a:xfrm>
              <a:off x="1038996" y="2224131"/>
              <a:ext cx="758697" cy="758697"/>
              <a:chOff x="1776804" y="1530709"/>
              <a:chExt cx="758697" cy="758697"/>
            </a:xfrm>
          </p:grpSpPr>
          <p:sp>
            <p:nvSpPr>
              <p:cNvPr id="48" name="모서리가 둥근 직사각형 51">
                <a:extLst>
                  <a:ext uri="{FF2B5EF4-FFF2-40B4-BE49-F238E27FC236}">
                    <a16:creationId xmlns:a16="http://schemas.microsoft.com/office/drawing/2014/main" id="{145A29DD-ADB1-4623-87B5-2DEA212D7135}"/>
                  </a:ext>
                </a:extLst>
              </p:cNvPr>
              <p:cNvSpPr/>
              <p:nvPr/>
            </p:nvSpPr>
            <p:spPr>
              <a:xfrm rot="2700000">
                <a:off x="1776804" y="1530709"/>
                <a:ext cx="758697" cy="758697"/>
              </a:xfrm>
              <a:prstGeom prst="roundRect">
                <a:avLst>
                  <a:gd name="adj" fmla="val 9434"/>
                </a:avLst>
              </a:prstGeom>
              <a:solidFill>
                <a:srgbClr val="425F80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635000" h="50800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lnSpc>
                    <a:spcPct val="140000"/>
                  </a:lnSpc>
                  <a:spcBef>
                    <a:spcPct val="20000"/>
                  </a:spcBef>
                </a:pPr>
                <a:endParaRPr lang="ko-KR" altLang="en-US"/>
              </a:p>
            </p:txBody>
          </p:sp>
          <p:sp>
            <p:nvSpPr>
              <p:cNvPr id="49" name="모서리가 둥근 직사각형 52">
                <a:extLst>
                  <a:ext uri="{FF2B5EF4-FFF2-40B4-BE49-F238E27FC236}">
                    <a16:creationId xmlns:a16="http://schemas.microsoft.com/office/drawing/2014/main" id="{1E7D2E64-7AD2-4A88-AA58-774BAADE1353}"/>
                  </a:ext>
                </a:extLst>
              </p:cNvPr>
              <p:cNvSpPr/>
              <p:nvPr/>
            </p:nvSpPr>
            <p:spPr>
              <a:xfrm rot="2700000">
                <a:off x="1876695" y="1630600"/>
                <a:ext cx="558914" cy="558914"/>
              </a:xfrm>
              <a:prstGeom prst="roundRect">
                <a:avLst>
                  <a:gd name="adj" fmla="val 9434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lnSpc>
                    <a:spcPct val="140000"/>
                  </a:lnSpc>
                  <a:spcBef>
                    <a:spcPct val="20000"/>
                  </a:spcBef>
                </a:pPr>
                <a:endParaRPr lang="ko-KR" altLang="en-US"/>
              </a:p>
            </p:txBody>
          </p:sp>
        </p:grpSp>
        <p:sp>
          <p:nvSpPr>
            <p:cNvPr id="50" name="Oval 56">
              <a:extLst>
                <a:ext uri="{FF2B5EF4-FFF2-40B4-BE49-F238E27FC236}">
                  <a16:creationId xmlns:a16="http://schemas.microsoft.com/office/drawing/2014/main" id="{527E1A7B-ECA4-4249-9227-17E9932A71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6900" y="2368241"/>
              <a:ext cx="532285" cy="396952"/>
            </a:xfrm>
            <a:prstGeom prst="ellipse">
              <a:avLst/>
            </a:prstGeom>
            <a:noFill/>
            <a:ln>
              <a:headEnd/>
              <a:tailEnd/>
            </a:ln>
            <a:effectLst>
              <a:innerShdw blurRad="101600" dist="38100" dir="13500000">
                <a:prstClr val="black">
                  <a:alpha val="42000"/>
                </a:prstClr>
              </a:inn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contourClr>
                <a:srgbClr val="F0B147"/>
              </a:contourClr>
            </a:sp3d>
          </p:spPr>
          <p:style>
            <a:lnRef idx="0">
              <a:schemeClr val="accent2"/>
            </a:lnRef>
            <a:fillRef idx="1002">
              <a:schemeClr val="lt1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ea"/>
                  <a:ea typeface="+mj-ea"/>
                  <a:cs typeface="Arial" pitchFamily="34" charset="0"/>
                </a:rPr>
                <a:t>02</a:t>
              </a:r>
              <a:endParaRPr lang="ko-KR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Arial" pitchFamily="34" charset="0"/>
              </a:endParaRPr>
            </a:p>
          </p:txBody>
        </p:sp>
      </p:grpSp>
      <p:sp>
        <p:nvSpPr>
          <p:cNvPr id="64" name="Rectangle 5">
            <a:extLst>
              <a:ext uri="{FF2B5EF4-FFF2-40B4-BE49-F238E27FC236}">
                <a16:creationId xmlns:a16="http://schemas.microsoft.com/office/drawing/2014/main" id="{69BFD264-4E35-487D-9390-9481E2ACAD78}"/>
              </a:ext>
            </a:extLst>
          </p:cNvPr>
          <p:cNvSpPr>
            <a:spLocks noChangeArrowheads="1"/>
          </p:cNvSpPr>
          <p:nvPr/>
        </p:nvSpPr>
        <p:spPr bwMode="gray">
          <a:xfrm>
            <a:off x="1748268" y="3297202"/>
            <a:ext cx="4882944" cy="4704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108000" tIns="108000" rIns="144000" bIns="72000" anchor="ctr"/>
          <a:lstStyle/>
          <a:p>
            <a:pPr>
              <a:spcBef>
                <a:spcPct val="0"/>
              </a:spcBef>
              <a:defRPr/>
            </a:pP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Rectangle 5">
            <a:extLst>
              <a:ext uri="{FF2B5EF4-FFF2-40B4-BE49-F238E27FC236}">
                <a16:creationId xmlns:a16="http://schemas.microsoft.com/office/drawing/2014/main" id="{7F8E7497-D56E-45AB-B74C-46EC02A9F476}"/>
              </a:ext>
            </a:extLst>
          </p:cNvPr>
          <p:cNvSpPr>
            <a:spLocks noChangeArrowheads="1"/>
          </p:cNvSpPr>
          <p:nvPr/>
        </p:nvSpPr>
        <p:spPr bwMode="gray">
          <a:xfrm>
            <a:off x="1828963" y="4569637"/>
            <a:ext cx="4882944" cy="4704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108000" tIns="108000" rIns="144000" bIns="72000" anchor="ctr"/>
          <a:lstStyle/>
          <a:p>
            <a:pPr>
              <a:spcBef>
                <a:spcPct val="0"/>
              </a:spcBef>
              <a:defRPr/>
            </a:pP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Oval 56">
            <a:extLst>
              <a:ext uri="{FF2B5EF4-FFF2-40B4-BE49-F238E27FC236}">
                <a16:creationId xmlns:a16="http://schemas.microsoft.com/office/drawing/2014/main" id="{C3415D22-3EBE-48D1-AE55-45D137AA96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9501" y="5458262"/>
            <a:ext cx="400301" cy="295956"/>
          </a:xfrm>
          <a:prstGeom prst="ellipse">
            <a:avLst/>
          </a:prstGeom>
          <a:noFill/>
          <a:ln>
            <a:headEnd/>
            <a:tailEnd/>
          </a:ln>
          <a:effectLst>
            <a:innerShdw blurRad="101600" dist="38100" dir="13500000">
              <a:prstClr val="black">
                <a:alpha val="42000"/>
              </a:prstClr>
            </a:inn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contourClr>
              <a:srgbClr val="F0B147"/>
            </a:contourClr>
          </a:sp3d>
        </p:spPr>
        <p:style>
          <a:lnRef idx="0">
            <a:schemeClr val="accent2"/>
          </a:lnRef>
          <a:fillRef idx="1002">
            <a:schemeClr val="lt1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lang="ko-KR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  <a:cs typeface="Arial" pitchFamily="34" charset="0"/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25A98AE2-0FB1-4641-B895-D2396D3A7DA9}"/>
              </a:ext>
            </a:extLst>
          </p:cNvPr>
          <p:cNvGrpSpPr/>
          <p:nvPr/>
        </p:nvGrpSpPr>
        <p:grpSpPr>
          <a:xfrm>
            <a:off x="869397" y="4388024"/>
            <a:ext cx="5075518" cy="758697"/>
            <a:chOff x="1038996" y="2224131"/>
            <a:chExt cx="5075518" cy="758697"/>
          </a:xfrm>
        </p:grpSpPr>
        <p:sp>
          <p:nvSpPr>
            <p:cNvPr id="31" name="모서리가 둥근 직사각형 49">
              <a:extLst>
                <a:ext uri="{FF2B5EF4-FFF2-40B4-BE49-F238E27FC236}">
                  <a16:creationId xmlns:a16="http://schemas.microsoft.com/office/drawing/2014/main" id="{26B1A323-6A9E-474C-B527-C86215A48054}"/>
                </a:ext>
              </a:extLst>
            </p:cNvPr>
            <p:cNvSpPr/>
            <p:nvPr/>
          </p:nvSpPr>
          <p:spPr>
            <a:xfrm>
              <a:off x="1660558" y="2298700"/>
              <a:ext cx="4453956" cy="676468"/>
            </a:xfrm>
            <a:prstGeom prst="roundRect">
              <a:avLst>
                <a:gd name="adj" fmla="val 8763"/>
              </a:avLst>
            </a:prstGeom>
            <a:gradFill>
              <a:gsLst>
                <a:gs pos="99000">
                  <a:schemeClr val="bg1">
                    <a:lumMod val="85000"/>
                  </a:schemeClr>
                </a:gs>
                <a:gs pos="1000">
                  <a:schemeClr val="bg1">
                    <a:lumMod val="95000"/>
                  </a:schemeClr>
                </a:gs>
              </a:gsLst>
              <a:lin ang="16200000" scaled="1"/>
            </a:gradFill>
            <a:ln w="19050">
              <a:solidFill>
                <a:srgbClr val="2A4A70"/>
              </a:solidFill>
            </a:ln>
            <a:scene3d>
              <a:camera prst="orthographicFront"/>
              <a:lightRig rig="threePt" dir="t"/>
            </a:scene3d>
            <a:sp3d>
              <a:bevelT w="127000" h="254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>
                <a:solidFill>
                  <a:srgbClr val="FF0000"/>
                </a:solidFill>
              </a:endParaRPr>
            </a:p>
          </p:txBody>
        </p: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24D81C3B-8A03-4E5E-A605-419CBA1B59BF}"/>
                </a:ext>
              </a:extLst>
            </p:cNvPr>
            <p:cNvGrpSpPr/>
            <p:nvPr/>
          </p:nvGrpSpPr>
          <p:grpSpPr>
            <a:xfrm>
              <a:off x="1038996" y="2224131"/>
              <a:ext cx="758697" cy="758697"/>
              <a:chOff x="1776804" y="1530709"/>
              <a:chExt cx="758697" cy="758697"/>
            </a:xfrm>
          </p:grpSpPr>
          <p:sp>
            <p:nvSpPr>
              <p:cNvPr id="34" name="모서리가 둥근 직사각형 51">
                <a:extLst>
                  <a:ext uri="{FF2B5EF4-FFF2-40B4-BE49-F238E27FC236}">
                    <a16:creationId xmlns:a16="http://schemas.microsoft.com/office/drawing/2014/main" id="{4B6DAB47-81E8-4A87-ACBE-7B25F2370C25}"/>
                  </a:ext>
                </a:extLst>
              </p:cNvPr>
              <p:cNvSpPr/>
              <p:nvPr/>
            </p:nvSpPr>
            <p:spPr>
              <a:xfrm rot="2700000">
                <a:off x="1776804" y="1530709"/>
                <a:ext cx="758697" cy="758697"/>
              </a:xfrm>
              <a:prstGeom prst="roundRect">
                <a:avLst>
                  <a:gd name="adj" fmla="val 9434"/>
                </a:avLst>
              </a:prstGeom>
              <a:solidFill>
                <a:srgbClr val="425F80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635000" h="50800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lnSpc>
                    <a:spcPct val="140000"/>
                  </a:lnSpc>
                  <a:spcBef>
                    <a:spcPct val="20000"/>
                  </a:spcBef>
                </a:pPr>
                <a:endParaRPr lang="ko-KR" altLang="en-US"/>
              </a:p>
            </p:txBody>
          </p:sp>
          <p:sp>
            <p:nvSpPr>
              <p:cNvPr id="35" name="모서리가 둥근 직사각형 52">
                <a:extLst>
                  <a:ext uri="{FF2B5EF4-FFF2-40B4-BE49-F238E27FC236}">
                    <a16:creationId xmlns:a16="http://schemas.microsoft.com/office/drawing/2014/main" id="{9624AA00-1AEE-44B6-8F4D-832B5FFBB27E}"/>
                  </a:ext>
                </a:extLst>
              </p:cNvPr>
              <p:cNvSpPr/>
              <p:nvPr/>
            </p:nvSpPr>
            <p:spPr>
              <a:xfrm rot="2700000">
                <a:off x="1876695" y="1630600"/>
                <a:ext cx="558914" cy="558914"/>
              </a:xfrm>
              <a:prstGeom prst="roundRect">
                <a:avLst>
                  <a:gd name="adj" fmla="val 9434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lnSpc>
                    <a:spcPct val="140000"/>
                  </a:lnSpc>
                  <a:spcBef>
                    <a:spcPct val="20000"/>
                  </a:spcBef>
                </a:pPr>
                <a:endParaRPr lang="ko-KR" altLang="en-US"/>
              </a:p>
            </p:txBody>
          </p:sp>
        </p:grpSp>
        <p:sp>
          <p:nvSpPr>
            <p:cNvPr id="33" name="Oval 56">
              <a:extLst>
                <a:ext uri="{FF2B5EF4-FFF2-40B4-BE49-F238E27FC236}">
                  <a16:creationId xmlns:a16="http://schemas.microsoft.com/office/drawing/2014/main" id="{A5EB919D-083E-4C4F-AC82-7157458D70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6900" y="2368241"/>
              <a:ext cx="532285" cy="396952"/>
            </a:xfrm>
            <a:prstGeom prst="ellipse">
              <a:avLst/>
            </a:prstGeom>
            <a:noFill/>
            <a:ln>
              <a:headEnd/>
              <a:tailEnd/>
            </a:ln>
            <a:effectLst>
              <a:innerShdw blurRad="101600" dist="38100" dir="13500000">
                <a:prstClr val="black">
                  <a:alpha val="42000"/>
                </a:prstClr>
              </a:inn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contourClr>
                <a:srgbClr val="F0B147"/>
              </a:contourClr>
            </a:sp3d>
          </p:spPr>
          <p:style>
            <a:lnRef idx="0">
              <a:schemeClr val="accent2"/>
            </a:lnRef>
            <a:fillRef idx="1002">
              <a:schemeClr val="lt1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ea"/>
                  <a:ea typeface="+mj-ea"/>
                  <a:cs typeface="Arial" pitchFamily="34" charset="0"/>
                </a:rPr>
                <a:t>03</a:t>
              </a:r>
              <a:endParaRPr lang="ko-KR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Arial" pitchFamily="34" charset="0"/>
              </a:endParaRPr>
            </a:p>
          </p:txBody>
        </p:sp>
      </p:grpSp>
      <p:sp>
        <p:nvSpPr>
          <p:cNvPr id="36" name="Rectangle 5">
            <a:extLst>
              <a:ext uri="{FF2B5EF4-FFF2-40B4-BE49-F238E27FC236}">
                <a16:creationId xmlns:a16="http://schemas.microsoft.com/office/drawing/2014/main" id="{8E0F5FAE-31FB-485F-A2D9-81F3F2EB1FFC}"/>
              </a:ext>
            </a:extLst>
          </p:cNvPr>
          <p:cNvSpPr>
            <a:spLocks noChangeArrowheads="1"/>
          </p:cNvSpPr>
          <p:nvPr/>
        </p:nvSpPr>
        <p:spPr bwMode="gray">
          <a:xfrm>
            <a:off x="1748268" y="4509753"/>
            <a:ext cx="4882944" cy="4704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108000" tIns="108000" rIns="144000" bIns="72000" anchor="ctr"/>
          <a:lstStyle/>
          <a:p>
            <a:pPr>
              <a:spcBef>
                <a:spcPct val="0"/>
              </a:spcBef>
              <a:defRPr/>
            </a:pP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향후 진행 방향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7" name="Rectangle 5">
            <a:extLst>
              <a:ext uri="{FF2B5EF4-FFF2-40B4-BE49-F238E27FC236}">
                <a16:creationId xmlns:a16="http://schemas.microsoft.com/office/drawing/2014/main" id="{BE8E08D8-F73E-4663-8B53-2B72AD2DA6BC}"/>
              </a:ext>
            </a:extLst>
          </p:cNvPr>
          <p:cNvSpPr>
            <a:spLocks noChangeArrowheads="1"/>
          </p:cNvSpPr>
          <p:nvPr/>
        </p:nvSpPr>
        <p:spPr bwMode="gray">
          <a:xfrm>
            <a:off x="1798808" y="3311187"/>
            <a:ext cx="4882944" cy="4704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108000" tIns="108000" rIns="144000" bIns="72000" anchor="ctr"/>
          <a:lstStyle/>
          <a:p>
            <a:pPr>
              <a:spcBef>
                <a:spcPct val="0"/>
              </a:spcBef>
              <a:defRPr/>
            </a:pP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객체 탐지 모듈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8638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>
                <a:latin typeface="+mj-ea"/>
              </a:rPr>
              <a:t>1. </a:t>
            </a:r>
            <a:r>
              <a:rPr lang="ko-KR" altLang="en-US" b="1" dirty="0">
                <a:latin typeface="+mj-ea"/>
              </a:rPr>
              <a:t>이미지 검색 모듈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fld id="{0D53B12E-C58E-4C73-B190-FC202CF6ED9D}" type="slidenum">
              <a:rPr lang="ko-KR" altLang="en-US" smtClean="0"/>
              <a:pPr/>
              <a:t>3</a:t>
            </a:fld>
            <a:r>
              <a:rPr lang="en-US" altLang="ko-KR" dirty="0"/>
              <a:t>/30]</a:t>
            </a:r>
            <a:endParaRPr lang="ko-KR" altLang="en-US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0AFB1FC6-2923-47A6-9E21-C150CB899792}"/>
              </a:ext>
            </a:extLst>
          </p:cNvPr>
          <p:cNvGrpSpPr/>
          <p:nvPr/>
        </p:nvGrpSpPr>
        <p:grpSpPr>
          <a:xfrm>
            <a:off x="492808" y="930687"/>
            <a:ext cx="7405997" cy="400110"/>
            <a:chOff x="447005" y="1003394"/>
            <a:chExt cx="7405997" cy="400110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A2E62CDF-4194-4F9A-94A2-E5E737CCAC86}"/>
                </a:ext>
              </a:extLst>
            </p:cNvPr>
            <p:cNvSpPr/>
            <p:nvPr/>
          </p:nvSpPr>
          <p:spPr>
            <a:xfrm>
              <a:off x="653002" y="1003394"/>
              <a:ext cx="720000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1330325">
                <a:spcAft>
                  <a:spcPts val="600"/>
                </a:spcAft>
                <a:buSzPct val="100000"/>
                <a:defRPr/>
              </a:pPr>
              <a:r>
                <a:rPr lang="ko-KR" altLang="en-US" sz="2000" b="1" kern="0" spc="-100" dirty="0">
                  <a:gradFill>
                    <a:gsLst>
                      <a:gs pos="100000">
                        <a:srgbClr val="0070C0"/>
                      </a:gs>
                      <a:gs pos="0">
                        <a:srgbClr val="1F497D">
                          <a:lumMod val="75000"/>
                        </a:srgbClr>
                      </a:gs>
                    </a:gsLst>
                    <a:lin ang="5400000" scaled="0"/>
                  </a:gradFill>
                  <a:latin typeface="+mj-ea"/>
                  <a:ea typeface="+mj-ea"/>
                  <a:cs typeface="Arial" panose="020B0604020202020204" pitchFamily="34" charset="0"/>
                </a:rPr>
                <a:t>모델 구현</a:t>
              </a:r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ADB8CD16-80AC-4D97-8377-6861A05DE73C}"/>
                </a:ext>
              </a:extLst>
            </p:cNvPr>
            <p:cNvSpPr/>
            <p:nvPr/>
          </p:nvSpPr>
          <p:spPr bwMode="auto">
            <a:xfrm>
              <a:off x="447005" y="1131449"/>
              <a:ext cx="144000" cy="144000"/>
            </a:xfrm>
            <a:prstGeom prst="ellipse">
              <a:avLst/>
            </a:prstGeom>
            <a:solidFill>
              <a:srgbClr val="2586F1"/>
            </a:solidFill>
            <a:ln w="3175">
              <a:solidFill>
                <a:srgbClr val="2586F1"/>
              </a:solidFill>
              <a:round/>
              <a:headEnd/>
              <a:tailEnd/>
            </a:ln>
          </p:spPr>
          <p:txBody>
            <a:bodyPr wrap="none" rtlCol="0" anchor="ctr"/>
            <a:lstStyle/>
            <a:p>
              <a:pPr algn="ctr"/>
              <a:endParaRPr lang="ko-KR" altLang="en-US" b="1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10800000" scaled="0"/>
                </a:gradFill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7B6115CF-48D6-4465-A8D1-CF3846C7D3BA}"/>
              </a:ext>
            </a:extLst>
          </p:cNvPr>
          <p:cNvSpPr txBox="1"/>
          <p:nvPr/>
        </p:nvSpPr>
        <p:spPr>
          <a:xfrm>
            <a:off x="680781" y="1313047"/>
            <a:ext cx="741336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Stacked convolution Autoencoder</a:t>
            </a:r>
            <a:r>
              <a:rPr lang="ko-KR" altLang="en-US" sz="1400" dirty="0"/>
              <a:t>를 기반으로 이미지 검색 모듈 개발 </a:t>
            </a:r>
            <a:r>
              <a:rPr lang="ko-KR" altLang="en-US" sz="1400" dirty="0" err="1"/>
              <a:t>개발</a:t>
            </a:r>
            <a:r>
              <a:rPr lang="ko-KR" altLang="en-US" sz="1400" dirty="0"/>
              <a:t> 완료</a:t>
            </a: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사자</a:t>
            </a:r>
            <a:r>
              <a:rPr lang="en-US" altLang="ko-KR" sz="1400" dirty="0"/>
              <a:t>, </a:t>
            </a:r>
            <a:r>
              <a:rPr lang="ko-KR" altLang="en-US" sz="1400" dirty="0"/>
              <a:t>호랑이</a:t>
            </a:r>
            <a:r>
              <a:rPr lang="en-US" altLang="ko-KR" sz="1400" dirty="0"/>
              <a:t>, </a:t>
            </a:r>
            <a:r>
              <a:rPr lang="ko-KR" altLang="en-US" sz="1400" dirty="0"/>
              <a:t>치타</a:t>
            </a:r>
            <a:r>
              <a:rPr lang="en-US" altLang="ko-KR" sz="1400" dirty="0"/>
              <a:t>, </a:t>
            </a:r>
            <a:r>
              <a:rPr lang="ko-KR" altLang="en-US" sz="1400" dirty="0"/>
              <a:t>표범 데이터셋에 대하여 훈련시켜 유사 이미지 검색을 수행</a:t>
            </a: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훈련 데이터수가 약 </a:t>
            </a:r>
            <a:r>
              <a:rPr lang="en-US" altLang="ko-KR" sz="1400" dirty="0"/>
              <a:t>1024</a:t>
            </a:r>
            <a:r>
              <a:rPr lang="ko-KR" altLang="en-US" sz="1400" dirty="0" err="1"/>
              <a:t>개일때</a:t>
            </a:r>
            <a:r>
              <a:rPr lang="ko-KR" altLang="en-US" sz="1400" dirty="0"/>
              <a:t> 메모리부족 에러가 발생하지 않았고</a:t>
            </a:r>
            <a:r>
              <a:rPr lang="en-US" altLang="ko-KR" sz="1400" dirty="0"/>
              <a:t>, </a:t>
            </a:r>
            <a:r>
              <a:rPr lang="ko-KR" altLang="en-US" sz="1400" dirty="0"/>
              <a:t>이보다 커지면 메모리 </a:t>
            </a:r>
            <a:r>
              <a:rPr lang="ko-KR" altLang="en-US" sz="1400" dirty="0" err="1"/>
              <a:t>부족에러</a:t>
            </a:r>
            <a:r>
              <a:rPr lang="ko-KR" altLang="en-US" sz="1400" dirty="0"/>
              <a:t> 발생</a:t>
            </a: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다음은 이미지 검색을 모듈테스트 결과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1367C42-44AA-4543-B96F-4B08E156FD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8200" y="2623924"/>
            <a:ext cx="6696744" cy="3092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94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>
                <a:latin typeface="+mj-ea"/>
              </a:rPr>
              <a:t>2. </a:t>
            </a:r>
            <a:r>
              <a:rPr lang="ko-KR" altLang="en-US" b="1" dirty="0">
                <a:latin typeface="+mj-ea"/>
              </a:rPr>
              <a:t>객체 탐지 모듈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fld id="{0D53B12E-C58E-4C73-B190-FC202CF6ED9D}" type="slidenum">
              <a:rPr lang="ko-KR" altLang="en-US" smtClean="0"/>
              <a:pPr/>
              <a:t>4</a:t>
            </a:fld>
            <a:r>
              <a:rPr lang="en-US" altLang="ko-KR" dirty="0"/>
              <a:t>/30]</a:t>
            </a:r>
            <a:endParaRPr lang="ko-KR" altLang="en-US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0AFB1FC6-2923-47A6-9E21-C150CB899792}"/>
              </a:ext>
            </a:extLst>
          </p:cNvPr>
          <p:cNvGrpSpPr/>
          <p:nvPr/>
        </p:nvGrpSpPr>
        <p:grpSpPr>
          <a:xfrm>
            <a:off x="492808" y="745326"/>
            <a:ext cx="7405997" cy="400110"/>
            <a:chOff x="447005" y="1003394"/>
            <a:chExt cx="7405997" cy="400110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A2E62CDF-4194-4F9A-94A2-E5E737CCAC86}"/>
                </a:ext>
              </a:extLst>
            </p:cNvPr>
            <p:cNvSpPr/>
            <p:nvPr/>
          </p:nvSpPr>
          <p:spPr>
            <a:xfrm>
              <a:off x="653002" y="1003394"/>
              <a:ext cx="720000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1330325">
                <a:spcAft>
                  <a:spcPts val="600"/>
                </a:spcAft>
                <a:buSzPct val="100000"/>
                <a:defRPr/>
              </a:pPr>
              <a:r>
                <a:rPr lang="ko-KR" altLang="en-US" sz="2000" b="1" kern="0" spc="-100" dirty="0">
                  <a:gradFill>
                    <a:gsLst>
                      <a:gs pos="100000">
                        <a:srgbClr val="0070C0"/>
                      </a:gs>
                      <a:gs pos="0">
                        <a:srgbClr val="1F497D">
                          <a:lumMod val="75000"/>
                        </a:srgbClr>
                      </a:gs>
                    </a:gsLst>
                    <a:lin ang="5400000" scaled="0"/>
                  </a:gradFill>
                  <a:latin typeface="+mj-ea"/>
                  <a:ea typeface="+mj-ea"/>
                  <a:cs typeface="Arial" panose="020B0604020202020204" pitchFamily="34" charset="0"/>
                </a:rPr>
                <a:t>객체 </a:t>
              </a:r>
              <a:r>
                <a:rPr lang="ko-KR" altLang="en-US" sz="2000" b="1" kern="0" spc="-100" dirty="0" err="1">
                  <a:gradFill>
                    <a:gsLst>
                      <a:gs pos="100000">
                        <a:srgbClr val="0070C0"/>
                      </a:gs>
                      <a:gs pos="0">
                        <a:srgbClr val="1F497D">
                          <a:lumMod val="75000"/>
                        </a:srgbClr>
                      </a:gs>
                    </a:gsLst>
                    <a:lin ang="5400000" scaled="0"/>
                  </a:gradFill>
                  <a:latin typeface="+mj-ea"/>
                  <a:ea typeface="+mj-ea"/>
                  <a:cs typeface="Arial" panose="020B0604020202020204" pitchFamily="34" charset="0"/>
                </a:rPr>
                <a:t>잘라내기</a:t>
              </a:r>
              <a:endParaRPr lang="ko-KR" altLang="en-US" sz="2000" b="1" kern="0" spc="-100" dirty="0">
                <a:gradFill>
                  <a:gsLst>
                    <a:gs pos="100000">
                      <a:srgbClr val="0070C0"/>
                    </a:gs>
                    <a:gs pos="0">
                      <a:srgbClr val="1F497D">
                        <a:lumMod val="75000"/>
                      </a:srgbClr>
                    </a:gs>
                  </a:gsLst>
                  <a:lin ang="5400000" scaled="0"/>
                </a:gradFill>
                <a:latin typeface="+mj-ea"/>
                <a:ea typeface="+mj-ea"/>
                <a:cs typeface="Arial" panose="020B0604020202020204" pitchFamily="34" charset="0"/>
              </a:endParaRPr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ADB8CD16-80AC-4D97-8377-6861A05DE73C}"/>
                </a:ext>
              </a:extLst>
            </p:cNvPr>
            <p:cNvSpPr/>
            <p:nvPr/>
          </p:nvSpPr>
          <p:spPr bwMode="auto">
            <a:xfrm>
              <a:off x="447005" y="1131449"/>
              <a:ext cx="144000" cy="144000"/>
            </a:xfrm>
            <a:prstGeom prst="ellipse">
              <a:avLst/>
            </a:prstGeom>
            <a:solidFill>
              <a:srgbClr val="2586F1"/>
            </a:solidFill>
            <a:ln w="3175">
              <a:solidFill>
                <a:srgbClr val="2586F1"/>
              </a:solidFill>
              <a:round/>
              <a:headEnd/>
              <a:tailEnd/>
            </a:ln>
          </p:spPr>
          <p:txBody>
            <a:bodyPr wrap="none" rtlCol="0" anchor="ctr"/>
            <a:lstStyle/>
            <a:p>
              <a:pPr algn="ctr"/>
              <a:endParaRPr lang="ko-KR" altLang="en-US" b="1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10800000" scaled="0"/>
                </a:gradFill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7B6115CF-48D6-4465-A8D1-CF3846C7D3BA}"/>
              </a:ext>
            </a:extLst>
          </p:cNvPr>
          <p:cNvSpPr txBox="1"/>
          <p:nvPr/>
        </p:nvSpPr>
        <p:spPr>
          <a:xfrm>
            <a:off x="641591" y="1145436"/>
            <a:ext cx="74133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원본 이미지에서 객체를 </a:t>
            </a:r>
            <a:r>
              <a:rPr lang="ko-KR" altLang="en-US" sz="1400"/>
              <a:t>탐지하고 이를 잘라내는 것까지 완료</a:t>
            </a:r>
            <a:endParaRPr lang="ko-KR" altLang="en-US" sz="14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A306258-F430-41BD-ACB6-FC67CDB565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873" y="1514769"/>
            <a:ext cx="3954191" cy="164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21D79F1-34CB-41A1-BAAD-779A80A98576}"/>
              </a:ext>
            </a:extLst>
          </p:cNvPr>
          <p:cNvSpPr txBox="1"/>
          <p:nvPr/>
        </p:nvSpPr>
        <p:spPr>
          <a:xfrm>
            <a:off x="662797" y="3280482"/>
            <a:ext cx="74133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이 잘라낸 객체로 유사 이미지 검색을 수행예정</a:t>
            </a: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먼저 검색 대상이 될 </a:t>
            </a:r>
            <a:r>
              <a:rPr lang="en-US" altLang="ko-KR" sz="1400" dirty="0"/>
              <a:t>pool</a:t>
            </a:r>
            <a:r>
              <a:rPr lang="ko-KR" altLang="en-US" sz="1400" dirty="0"/>
              <a:t>을 만드는 것이 선행되어야 함</a:t>
            </a:r>
            <a:r>
              <a:rPr lang="en-US" altLang="ko-KR" sz="1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객체가 어느 이미지에서 유래된 것인지 알 수 있어야 한다</a:t>
            </a:r>
            <a:r>
              <a:rPr lang="en-US" altLang="ko-KR" sz="1400" dirty="0"/>
              <a:t>. </a:t>
            </a:r>
            <a:r>
              <a:rPr lang="ko-KR" altLang="en-US" sz="1400" dirty="0"/>
              <a:t>따라서 이미지 </a:t>
            </a:r>
            <a:r>
              <a:rPr lang="en-US" altLang="ko-KR" sz="1400" dirty="0"/>
              <a:t>URL</a:t>
            </a:r>
            <a:r>
              <a:rPr lang="ko-KR" altLang="en-US" sz="1400" dirty="0"/>
              <a:t>과 객체의 이미지 어레이를 같은 </a:t>
            </a:r>
            <a:r>
              <a:rPr lang="en-US" altLang="ko-KR" sz="1400" dirty="0"/>
              <a:t>JSON</a:t>
            </a:r>
            <a:r>
              <a:rPr lang="ko-KR" altLang="en-US" sz="1400" dirty="0"/>
              <a:t>에 저장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099FC3B0-87EE-4794-90D9-D71EBDA1C953}"/>
              </a:ext>
            </a:extLst>
          </p:cNvPr>
          <p:cNvGrpSpPr/>
          <p:nvPr/>
        </p:nvGrpSpPr>
        <p:grpSpPr>
          <a:xfrm>
            <a:off x="492808" y="4384469"/>
            <a:ext cx="7629444" cy="1843508"/>
            <a:chOff x="492808" y="3808485"/>
            <a:chExt cx="7629444" cy="1843508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E6EBFAAA-977C-4728-92A5-7E7D0F1879D9}"/>
                </a:ext>
              </a:extLst>
            </p:cNvPr>
            <p:cNvGrpSpPr/>
            <p:nvPr/>
          </p:nvGrpSpPr>
          <p:grpSpPr>
            <a:xfrm>
              <a:off x="564890" y="3808485"/>
              <a:ext cx="7405997" cy="400110"/>
              <a:chOff x="447005" y="1003394"/>
              <a:chExt cx="7405997" cy="400110"/>
            </a:xfrm>
          </p:grpSpPr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1368986E-289E-4EB3-B16D-B00BDA6D1DD1}"/>
                  </a:ext>
                </a:extLst>
              </p:cNvPr>
              <p:cNvSpPr/>
              <p:nvPr/>
            </p:nvSpPr>
            <p:spPr>
              <a:xfrm>
                <a:off x="653002" y="1003394"/>
                <a:ext cx="7200000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defTabSz="1330325">
                  <a:spcAft>
                    <a:spcPts val="600"/>
                  </a:spcAft>
                  <a:buSzPct val="100000"/>
                  <a:defRPr/>
                </a:pPr>
                <a:r>
                  <a:rPr lang="ko-KR" altLang="en-US" sz="2000" b="1" kern="0" spc="-100" dirty="0">
                    <a:gradFill>
                      <a:gsLst>
                        <a:gs pos="100000">
                          <a:srgbClr val="0070C0"/>
                        </a:gs>
                        <a:gs pos="0">
                          <a:srgbClr val="1F497D">
                            <a:lumMod val="75000"/>
                          </a:srgbClr>
                        </a:gs>
                      </a:gsLst>
                      <a:lin ang="5400000" scaled="0"/>
                    </a:gradFill>
                    <a:latin typeface="+mj-ea"/>
                    <a:ea typeface="+mj-ea"/>
                    <a:cs typeface="Arial" panose="020B0604020202020204" pitchFamily="34" charset="0"/>
                  </a:rPr>
                  <a:t>데이터베이스 구축 계획</a:t>
                </a:r>
              </a:p>
            </p:txBody>
          </p:sp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551871AB-FDB3-4308-93EF-0FD9ED291AF0}"/>
                  </a:ext>
                </a:extLst>
              </p:cNvPr>
              <p:cNvSpPr/>
              <p:nvPr/>
            </p:nvSpPr>
            <p:spPr bwMode="auto">
              <a:xfrm>
                <a:off x="447005" y="1131449"/>
                <a:ext cx="144000" cy="144000"/>
              </a:xfrm>
              <a:prstGeom prst="ellipse">
                <a:avLst/>
              </a:prstGeom>
              <a:solidFill>
                <a:srgbClr val="2586F1"/>
              </a:solidFill>
              <a:ln w="3175">
                <a:solidFill>
                  <a:srgbClr val="2586F1"/>
                </a:solidFill>
                <a:round/>
                <a:headEnd/>
                <a:tailEnd/>
              </a:ln>
            </p:spPr>
            <p:txBody>
              <a:bodyPr wrap="none" rtlCol="0" anchor="ctr"/>
              <a:lstStyle/>
              <a:p>
                <a:pPr algn="ctr"/>
                <a:endParaRPr lang="ko-KR" altLang="en-US" b="1" dirty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10800000" scaled="0"/>
                  </a:gradFill>
                </a:endParaRPr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EB2026A-76C5-44EA-AF76-F4BA3986272E}"/>
                </a:ext>
              </a:extLst>
            </p:cNvPr>
            <p:cNvSpPr txBox="1"/>
            <p:nvPr/>
          </p:nvSpPr>
          <p:spPr>
            <a:xfrm>
              <a:off x="492808" y="4266998"/>
              <a:ext cx="7629444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ko-KR" altLang="en-US" sz="1400" dirty="0"/>
                <a:t>객체를 기반으로 유사 객체를 검색하고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그 객체를 포함하는 이미지를 도출하는 것이 목적</a:t>
              </a:r>
              <a:endParaRPr lang="en-US" altLang="ko-KR" sz="1400" dirty="0"/>
            </a:p>
            <a:p>
              <a:pPr marL="342900" indent="-342900">
                <a:buFont typeface="+mj-lt"/>
                <a:buAutoNum type="arabicPeriod"/>
              </a:pPr>
              <a:r>
                <a:rPr lang="en-US" altLang="ko-KR" sz="1400" dirty="0"/>
                <a:t>Annotation</a:t>
              </a:r>
              <a:r>
                <a:rPr lang="ko-KR" altLang="en-US" sz="1400" dirty="0"/>
                <a:t>된 데이터들에 대해 학습</a:t>
              </a:r>
              <a:endParaRPr lang="en-US" altLang="ko-KR" sz="1400" dirty="0"/>
            </a:p>
            <a:p>
              <a:pPr marL="342900" indent="-342900">
                <a:buFont typeface="+mj-lt"/>
                <a:buAutoNum type="arabicPeriod"/>
              </a:pPr>
              <a:r>
                <a:rPr lang="ko-KR" altLang="en-US" sz="1400" dirty="0"/>
                <a:t>학습한 모델로 학습에 사용된 데이터에서 객체를 탐지하고 그 객체를 </a:t>
              </a:r>
              <a:r>
                <a:rPr lang="ko-KR" altLang="en-US" sz="1400" dirty="0" err="1"/>
                <a:t>크롭</a:t>
              </a:r>
              <a:endParaRPr lang="en-US" altLang="ko-KR" sz="1400" dirty="0"/>
            </a:p>
            <a:p>
              <a:pPr marL="342900" indent="-342900">
                <a:buFont typeface="+mj-lt"/>
                <a:buAutoNum type="arabicPeriod"/>
              </a:pPr>
              <a:r>
                <a:rPr lang="ko-KR" altLang="en-US" sz="1400" dirty="0" err="1"/>
                <a:t>크롭된</a:t>
              </a:r>
              <a:r>
                <a:rPr lang="ko-KR" altLang="en-US" sz="1400" dirty="0"/>
                <a:t> 객체와 그것을 포함하는 이미지를 </a:t>
              </a:r>
              <a:r>
                <a:rPr lang="en-US" altLang="ko-KR" sz="1400" dirty="0"/>
                <a:t>JSON</a:t>
              </a:r>
              <a:r>
                <a:rPr lang="ko-KR" altLang="en-US" sz="1400" dirty="0"/>
                <a:t>으로 저장</a:t>
              </a:r>
              <a:endParaRPr lang="en-US" altLang="ko-KR" sz="1400" dirty="0"/>
            </a:p>
            <a:p>
              <a:pPr marL="342900" indent="-342900">
                <a:buFont typeface="+mj-lt"/>
                <a:buAutoNum type="arabicPeriod"/>
              </a:pPr>
              <a:endParaRPr lang="en-US" altLang="ko-KR" sz="1400" dirty="0"/>
            </a:p>
            <a:p>
              <a:pPr marL="342900" indent="-342900">
                <a:buFont typeface="+mj-lt"/>
                <a:buAutoNum type="arabicPeriod"/>
              </a:pPr>
              <a:endParaRPr lang="ko-KR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84313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atin typeface="+mj-ea"/>
              </a:rPr>
              <a:t>3</a:t>
            </a:r>
            <a:r>
              <a:rPr lang="en-US" altLang="ko-KR" b="1" dirty="0">
                <a:latin typeface="+mj-ea"/>
              </a:rPr>
              <a:t>. </a:t>
            </a:r>
            <a:r>
              <a:rPr lang="ko-KR" altLang="en-US" dirty="0">
                <a:latin typeface="+mj-ea"/>
              </a:rPr>
              <a:t>향후 진행 방향</a:t>
            </a:r>
            <a:endParaRPr lang="ko-KR" altLang="en-US" b="1" dirty="0">
              <a:latin typeface="+mj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fld id="{0D53B12E-C58E-4C73-B190-FC202CF6ED9D}" type="slidenum">
              <a:rPr lang="ko-KR" altLang="en-US" smtClean="0"/>
              <a:pPr/>
              <a:t>5</a:t>
            </a:fld>
            <a:r>
              <a:rPr lang="en-US" altLang="ko-KR" dirty="0"/>
              <a:t>/30]</a:t>
            </a:r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1A20697-CE02-45D1-B548-3019DD152904}"/>
              </a:ext>
            </a:extLst>
          </p:cNvPr>
          <p:cNvGrpSpPr/>
          <p:nvPr/>
        </p:nvGrpSpPr>
        <p:grpSpPr>
          <a:xfrm>
            <a:off x="507129" y="2231424"/>
            <a:ext cx="7583351" cy="1569661"/>
            <a:chOff x="492808" y="745326"/>
            <a:chExt cx="7583351" cy="1569661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0AFB1FC6-2923-47A6-9E21-C150CB899792}"/>
                </a:ext>
              </a:extLst>
            </p:cNvPr>
            <p:cNvGrpSpPr/>
            <p:nvPr/>
          </p:nvGrpSpPr>
          <p:grpSpPr>
            <a:xfrm>
              <a:off x="492808" y="745326"/>
              <a:ext cx="7405997" cy="400110"/>
              <a:chOff x="447005" y="1003394"/>
              <a:chExt cx="7405997" cy="400110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A2E62CDF-4194-4F9A-94A2-E5E737CCAC86}"/>
                  </a:ext>
                </a:extLst>
              </p:cNvPr>
              <p:cNvSpPr/>
              <p:nvPr/>
            </p:nvSpPr>
            <p:spPr>
              <a:xfrm>
                <a:off x="653002" y="1003394"/>
                <a:ext cx="7200000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defTabSz="1330325">
                  <a:spcAft>
                    <a:spcPts val="600"/>
                  </a:spcAft>
                  <a:buSzPct val="100000"/>
                  <a:defRPr/>
                </a:pPr>
                <a:r>
                  <a:rPr lang="ko-KR" altLang="en-US" sz="2000" b="1" kern="0" spc="-100" dirty="0">
                    <a:gradFill>
                      <a:gsLst>
                        <a:gs pos="100000">
                          <a:srgbClr val="0070C0"/>
                        </a:gs>
                        <a:gs pos="0">
                          <a:srgbClr val="1F497D">
                            <a:lumMod val="75000"/>
                          </a:srgbClr>
                        </a:gs>
                      </a:gsLst>
                      <a:lin ang="5400000" scaled="0"/>
                    </a:gradFill>
                    <a:latin typeface="+mj-ea"/>
                    <a:ea typeface="+mj-ea"/>
                    <a:cs typeface="Arial" panose="020B0604020202020204" pitchFamily="34" charset="0"/>
                  </a:rPr>
                  <a:t>객체탐지 </a:t>
                </a:r>
                <a:r>
                  <a:rPr lang="en-US" altLang="ko-KR" sz="2000" b="1" kern="0" spc="-100" dirty="0">
                    <a:gradFill>
                      <a:gsLst>
                        <a:gs pos="100000">
                          <a:srgbClr val="0070C0"/>
                        </a:gs>
                        <a:gs pos="0">
                          <a:srgbClr val="1F497D">
                            <a:lumMod val="75000"/>
                          </a:srgbClr>
                        </a:gs>
                      </a:gsLst>
                      <a:lin ang="5400000" scaled="0"/>
                    </a:gradFill>
                    <a:latin typeface="+mj-ea"/>
                    <a:ea typeface="+mj-ea"/>
                    <a:cs typeface="Arial" panose="020B0604020202020204" pitchFamily="34" charset="0"/>
                  </a:rPr>
                  <a:t>+ </a:t>
                </a:r>
                <a:r>
                  <a:rPr lang="ko-KR" altLang="en-US" sz="2000" b="1" kern="0" spc="-100" dirty="0">
                    <a:gradFill>
                      <a:gsLst>
                        <a:gs pos="100000">
                          <a:srgbClr val="0070C0"/>
                        </a:gs>
                        <a:gs pos="0">
                          <a:srgbClr val="1F497D">
                            <a:lumMod val="75000"/>
                          </a:srgbClr>
                        </a:gs>
                      </a:gsLst>
                      <a:lin ang="5400000" scaled="0"/>
                    </a:gradFill>
                    <a:latin typeface="+mj-ea"/>
                    <a:ea typeface="+mj-ea"/>
                    <a:cs typeface="Arial" panose="020B0604020202020204" pitchFamily="34" charset="0"/>
                  </a:rPr>
                  <a:t>이미지 검색 통합 테스트</a:t>
                </a:r>
              </a:p>
            </p:txBody>
          </p:sp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ADB8CD16-80AC-4D97-8377-6861A05DE73C}"/>
                  </a:ext>
                </a:extLst>
              </p:cNvPr>
              <p:cNvSpPr/>
              <p:nvPr/>
            </p:nvSpPr>
            <p:spPr bwMode="auto">
              <a:xfrm>
                <a:off x="447005" y="1131449"/>
                <a:ext cx="144000" cy="144000"/>
              </a:xfrm>
              <a:prstGeom prst="ellipse">
                <a:avLst/>
              </a:prstGeom>
              <a:solidFill>
                <a:srgbClr val="2586F1"/>
              </a:solidFill>
              <a:ln w="3175">
                <a:solidFill>
                  <a:srgbClr val="2586F1"/>
                </a:solidFill>
                <a:round/>
                <a:headEnd/>
                <a:tailEnd/>
              </a:ln>
            </p:spPr>
            <p:txBody>
              <a:bodyPr wrap="none" rtlCol="0" anchor="ctr"/>
              <a:lstStyle/>
              <a:p>
                <a:pPr algn="ctr"/>
                <a:endParaRPr lang="ko-KR" altLang="en-US" b="1" dirty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10800000" scaled="0"/>
                  </a:gradFill>
                </a:endParaRPr>
              </a:p>
            </p:txBody>
          </p:sp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B6115CF-48D6-4465-A8D1-CF3846C7D3BA}"/>
                </a:ext>
              </a:extLst>
            </p:cNvPr>
            <p:cNvSpPr txBox="1"/>
            <p:nvPr/>
          </p:nvSpPr>
          <p:spPr>
            <a:xfrm>
              <a:off x="662797" y="1145436"/>
              <a:ext cx="7413362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400" dirty="0"/>
                <a:t>통합테스트를 하려면 먼저 검색 대상이 될 객체 이미지 집합이 필요</a:t>
              </a:r>
              <a:endParaRPr lang="en-US" altLang="ko-KR" sz="14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400" dirty="0"/>
                <a:t>COCO Person </a:t>
              </a:r>
              <a:r>
                <a:rPr lang="ko-KR" altLang="en-US" sz="1400" dirty="0"/>
                <a:t>이미지에서 </a:t>
              </a:r>
              <a:r>
                <a:rPr lang="en-US" altLang="ko-KR" sz="1400" dirty="0"/>
                <a:t>“</a:t>
              </a:r>
              <a:r>
                <a:rPr lang="ko-KR" altLang="en-US" sz="1400" dirty="0"/>
                <a:t>사람</a:t>
              </a:r>
              <a:r>
                <a:rPr lang="en-US" altLang="ko-KR" sz="1400" dirty="0"/>
                <a:t>” </a:t>
              </a:r>
              <a:r>
                <a:rPr lang="ko-KR" altLang="en-US" sz="1400" dirty="0"/>
                <a:t>객체를 </a:t>
              </a:r>
              <a:r>
                <a:rPr lang="ko-KR" altLang="en-US" sz="1400" dirty="0" err="1"/>
                <a:t>크롭해서</a:t>
              </a:r>
              <a:r>
                <a:rPr lang="ko-KR" altLang="en-US" sz="1400" dirty="0"/>
                <a:t> 검색대상 집합 생성</a:t>
              </a:r>
              <a:endParaRPr lang="en-US" altLang="ko-KR" sz="14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400" dirty="0"/>
                <a:t>통합 테스트 후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제공받은 데이터에 대해서 테스트해볼 예정</a:t>
              </a:r>
              <a:endParaRPr lang="en-US" altLang="ko-KR" sz="14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400" dirty="0"/>
                <a:t>객체 탐지 후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이미지를 디렉토리에 저장하고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그 디렉토리 </a:t>
              </a:r>
              <a:r>
                <a:rPr lang="en-US" altLang="ko-KR" sz="1400" dirty="0"/>
                <a:t>path</a:t>
              </a:r>
              <a:r>
                <a:rPr lang="ko-KR" altLang="en-US" sz="1400" dirty="0"/>
                <a:t>를 기반으로 이미지 검색</a:t>
              </a:r>
              <a:endParaRPr lang="en-US" altLang="ko-KR" sz="14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400" dirty="0"/>
                <a:t>그 후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객체 탐지 후 바로 이미지 검색이 가능하도록 </a:t>
              </a:r>
              <a:r>
                <a:rPr lang="en-US" altLang="ko-KR" sz="1400" dirty="0"/>
                <a:t>one-stage </a:t>
              </a:r>
              <a:r>
                <a:rPr lang="ko-KR" altLang="en-US" sz="1400" dirty="0"/>
                <a:t>프로세스를 개발할 계획</a:t>
              </a: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7930294A-A6DA-4BF4-B7F2-EA14053DF6C2}"/>
              </a:ext>
            </a:extLst>
          </p:cNvPr>
          <p:cNvGrpSpPr/>
          <p:nvPr/>
        </p:nvGrpSpPr>
        <p:grpSpPr>
          <a:xfrm>
            <a:off x="516189" y="3984607"/>
            <a:ext cx="7583351" cy="1777173"/>
            <a:chOff x="492808" y="2491687"/>
            <a:chExt cx="7583351" cy="1777173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E6EBFAAA-977C-4728-92A5-7E7D0F1879D9}"/>
                </a:ext>
              </a:extLst>
            </p:cNvPr>
            <p:cNvGrpSpPr/>
            <p:nvPr/>
          </p:nvGrpSpPr>
          <p:grpSpPr>
            <a:xfrm>
              <a:off x="492808" y="2491687"/>
              <a:ext cx="7405997" cy="400110"/>
              <a:chOff x="447005" y="1003394"/>
              <a:chExt cx="7405997" cy="400110"/>
            </a:xfrm>
          </p:grpSpPr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1368986E-289E-4EB3-B16D-B00BDA6D1DD1}"/>
                  </a:ext>
                </a:extLst>
              </p:cNvPr>
              <p:cNvSpPr/>
              <p:nvPr/>
            </p:nvSpPr>
            <p:spPr>
              <a:xfrm>
                <a:off x="653002" y="1003394"/>
                <a:ext cx="7200000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defTabSz="1330325">
                  <a:spcAft>
                    <a:spcPts val="600"/>
                  </a:spcAft>
                  <a:buSzPct val="100000"/>
                  <a:defRPr/>
                </a:pPr>
                <a:r>
                  <a:rPr lang="ko-KR" altLang="en-US" sz="2000" b="1" kern="0" spc="-100" dirty="0">
                    <a:gradFill>
                      <a:gsLst>
                        <a:gs pos="100000">
                          <a:srgbClr val="0070C0"/>
                        </a:gs>
                        <a:gs pos="0">
                          <a:srgbClr val="1F497D">
                            <a:lumMod val="75000"/>
                          </a:srgbClr>
                        </a:gs>
                      </a:gsLst>
                      <a:lin ang="5400000" scaled="0"/>
                    </a:gradFill>
                    <a:latin typeface="+mj-ea"/>
                    <a:ea typeface="+mj-ea"/>
                    <a:cs typeface="Arial" panose="020B0604020202020204" pitchFamily="34" charset="0"/>
                  </a:rPr>
                  <a:t>제공받은 데이터를 </a:t>
                </a:r>
                <a:r>
                  <a:rPr lang="ko-KR" altLang="en-US" sz="2000" b="1" kern="0" spc="-100" dirty="0" err="1">
                    <a:gradFill>
                      <a:gsLst>
                        <a:gs pos="100000">
                          <a:srgbClr val="0070C0"/>
                        </a:gs>
                        <a:gs pos="0">
                          <a:srgbClr val="1F497D">
                            <a:lumMod val="75000"/>
                          </a:srgbClr>
                        </a:gs>
                      </a:gsLst>
                      <a:lin ang="5400000" scaled="0"/>
                    </a:gradFill>
                    <a:latin typeface="+mj-ea"/>
                    <a:ea typeface="+mj-ea"/>
                    <a:cs typeface="Arial" panose="020B0604020202020204" pitchFamily="34" charset="0"/>
                  </a:rPr>
                  <a:t>기반으로한</a:t>
                </a:r>
                <a:r>
                  <a:rPr lang="ko-KR" altLang="en-US" sz="2000" b="1" kern="0" spc="-100" dirty="0">
                    <a:gradFill>
                      <a:gsLst>
                        <a:gs pos="100000">
                          <a:srgbClr val="0070C0"/>
                        </a:gs>
                        <a:gs pos="0">
                          <a:srgbClr val="1F497D">
                            <a:lumMod val="75000"/>
                          </a:srgbClr>
                        </a:gs>
                      </a:gsLst>
                      <a:lin ang="5400000" scaled="0"/>
                    </a:gradFill>
                    <a:latin typeface="+mj-ea"/>
                    <a:ea typeface="+mj-ea"/>
                    <a:cs typeface="Arial" panose="020B0604020202020204" pitchFamily="34" charset="0"/>
                  </a:rPr>
                  <a:t> 데이터베이스 구축</a:t>
                </a:r>
              </a:p>
            </p:txBody>
          </p:sp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551871AB-FDB3-4308-93EF-0FD9ED291AF0}"/>
                  </a:ext>
                </a:extLst>
              </p:cNvPr>
              <p:cNvSpPr/>
              <p:nvPr/>
            </p:nvSpPr>
            <p:spPr bwMode="auto">
              <a:xfrm>
                <a:off x="447005" y="1131449"/>
                <a:ext cx="144000" cy="144000"/>
              </a:xfrm>
              <a:prstGeom prst="ellipse">
                <a:avLst/>
              </a:prstGeom>
              <a:solidFill>
                <a:srgbClr val="2586F1"/>
              </a:solidFill>
              <a:ln w="3175">
                <a:solidFill>
                  <a:srgbClr val="2586F1"/>
                </a:solidFill>
                <a:round/>
                <a:headEnd/>
                <a:tailEnd/>
              </a:ln>
            </p:spPr>
            <p:txBody>
              <a:bodyPr wrap="none" rtlCol="0" anchor="ctr"/>
              <a:lstStyle/>
              <a:p>
                <a:pPr algn="ctr"/>
                <a:endParaRPr lang="ko-KR" altLang="en-US" b="1" dirty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10800000" scaled="0"/>
                  </a:gradFill>
                </a:endParaRPr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EB2026A-76C5-44EA-AF76-F4BA3986272E}"/>
                </a:ext>
              </a:extLst>
            </p:cNvPr>
            <p:cNvSpPr txBox="1"/>
            <p:nvPr/>
          </p:nvSpPr>
          <p:spPr>
            <a:xfrm>
              <a:off x="662797" y="3099309"/>
              <a:ext cx="7413362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altLang="ko-KR" sz="1400" dirty="0"/>
                <a:t>JSON</a:t>
              </a:r>
              <a:r>
                <a:rPr lang="ko-KR" altLang="en-US" sz="1400" dirty="0"/>
                <a:t> 데이터를 담고 있는 </a:t>
              </a:r>
              <a:r>
                <a:rPr lang="en-US" altLang="ko-KR" sz="1400" dirty="0" err="1"/>
                <a:t>mongoDB</a:t>
              </a:r>
              <a:r>
                <a:rPr lang="ko-KR" altLang="en-US" sz="1400" dirty="0"/>
                <a:t> 데이터베이스 구축</a:t>
              </a:r>
              <a:endParaRPr lang="en-US" altLang="ko-KR" sz="1400" dirty="0"/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ko-KR" altLang="en-US" sz="1400" dirty="0"/>
                <a:t>데이터베이스 쿼리 테스트</a:t>
              </a:r>
              <a:endParaRPr lang="en-US" altLang="ko-KR" sz="1400" dirty="0"/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ko-KR" altLang="en-US" sz="1400" dirty="0"/>
                <a:t>데이터베이스와 앞서 테스트 완료한 객체탐지</a:t>
              </a:r>
              <a:r>
                <a:rPr lang="en-US" altLang="ko-KR" sz="1400" dirty="0"/>
                <a:t> + </a:t>
              </a:r>
              <a:r>
                <a:rPr lang="ko-KR" altLang="en-US" sz="1400" dirty="0"/>
                <a:t>이미지 검색을 통합하여 테스트할 예정</a:t>
              </a:r>
              <a:endParaRPr lang="en-US" altLang="ko-KR" sz="1400" dirty="0"/>
            </a:p>
            <a:p>
              <a:pPr marL="342900" indent="-342900">
                <a:buFont typeface="+mj-lt"/>
                <a:buAutoNum type="arabicPeriod"/>
              </a:pPr>
              <a:endParaRPr lang="en-US" altLang="ko-KR" sz="1400" dirty="0"/>
            </a:p>
            <a:p>
              <a:pPr marL="342900" indent="-342900">
                <a:buFont typeface="+mj-lt"/>
                <a:buAutoNum type="arabicPeriod"/>
              </a:pPr>
              <a:endParaRPr lang="ko-KR" altLang="en-US" sz="1400" dirty="0"/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726267FA-C284-4BCA-95AF-A60005E94537}"/>
              </a:ext>
            </a:extLst>
          </p:cNvPr>
          <p:cNvGrpSpPr/>
          <p:nvPr/>
        </p:nvGrpSpPr>
        <p:grpSpPr>
          <a:xfrm>
            <a:off x="492808" y="735215"/>
            <a:ext cx="7584638" cy="1251362"/>
            <a:chOff x="492808" y="4094048"/>
            <a:chExt cx="7584638" cy="1251362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80932EA0-F1BF-48CA-B6C5-A4A6CDB8FF86}"/>
                </a:ext>
              </a:extLst>
            </p:cNvPr>
            <p:cNvGrpSpPr/>
            <p:nvPr/>
          </p:nvGrpSpPr>
          <p:grpSpPr>
            <a:xfrm>
              <a:off x="492808" y="4094048"/>
              <a:ext cx="7405997" cy="400110"/>
              <a:chOff x="447005" y="1003394"/>
              <a:chExt cx="7405997" cy="400110"/>
            </a:xfrm>
          </p:grpSpPr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1CA32220-701D-4BDF-8D12-A7CE7E25F9D2}"/>
                  </a:ext>
                </a:extLst>
              </p:cNvPr>
              <p:cNvSpPr/>
              <p:nvPr/>
            </p:nvSpPr>
            <p:spPr>
              <a:xfrm>
                <a:off x="653002" y="1003394"/>
                <a:ext cx="7200000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defTabSz="1330325">
                  <a:spcAft>
                    <a:spcPts val="600"/>
                  </a:spcAft>
                  <a:buSzPct val="100000"/>
                  <a:defRPr/>
                </a:pPr>
                <a:r>
                  <a:rPr lang="ko-KR" altLang="en-US" sz="2000" b="1" kern="0" spc="-100" dirty="0">
                    <a:gradFill>
                      <a:gsLst>
                        <a:gs pos="100000">
                          <a:srgbClr val="0070C0"/>
                        </a:gs>
                        <a:gs pos="0">
                          <a:srgbClr val="1F497D">
                            <a:lumMod val="75000"/>
                          </a:srgbClr>
                        </a:gs>
                      </a:gsLst>
                      <a:lin ang="5400000" scaled="0"/>
                    </a:gradFill>
                    <a:latin typeface="+mj-ea"/>
                    <a:ea typeface="+mj-ea"/>
                    <a:cs typeface="Arial" panose="020B0604020202020204" pitchFamily="34" charset="0"/>
                  </a:rPr>
                  <a:t>테스트케이스 작성 논의</a:t>
                </a:r>
              </a:p>
            </p:txBody>
          </p:sp>
          <p:sp>
            <p:nvSpPr>
              <p:cNvPr id="20" name="타원 19">
                <a:extLst>
                  <a:ext uri="{FF2B5EF4-FFF2-40B4-BE49-F238E27FC236}">
                    <a16:creationId xmlns:a16="http://schemas.microsoft.com/office/drawing/2014/main" id="{CBCC2BBE-B1AE-432E-BBA6-F05FC04F4F9B}"/>
                  </a:ext>
                </a:extLst>
              </p:cNvPr>
              <p:cNvSpPr/>
              <p:nvPr/>
            </p:nvSpPr>
            <p:spPr bwMode="auto">
              <a:xfrm>
                <a:off x="447005" y="1131449"/>
                <a:ext cx="144000" cy="144000"/>
              </a:xfrm>
              <a:prstGeom prst="ellipse">
                <a:avLst/>
              </a:prstGeom>
              <a:solidFill>
                <a:srgbClr val="2586F1"/>
              </a:solidFill>
              <a:ln w="3175">
                <a:solidFill>
                  <a:srgbClr val="2586F1"/>
                </a:solidFill>
                <a:round/>
                <a:headEnd/>
                <a:tailEnd/>
              </a:ln>
            </p:spPr>
            <p:txBody>
              <a:bodyPr wrap="none" rtlCol="0" anchor="ctr"/>
              <a:lstStyle/>
              <a:p>
                <a:pPr algn="ctr"/>
                <a:endParaRPr lang="ko-KR" altLang="en-US" b="1" dirty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10800000" scaled="0"/>
                  </a:gradFill>
                </a:endParaRPr>
              </a:p>
            </p:txBody>
          </p: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0B55601-A3A6-4CBE-B9A8-CCD5ED42A539}"/>
                </a:ext>
              </a:extLst>
            </p:cNvPr>
            <p:cNvSpPr txBox="1"/>
            <p:nvPr/>
          </p:nvSpPr>
          <p:spPr>
            <a:xfrm>
              <a:off x="664084" y="4606746"/>
              <a:ext cx="741336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ko-KR" altLang="en-US" sz="1400" dirty="0"/>
                <a:t>객체 탐지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이미지 검색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데이터베이스의 각 카테고리별로 테스트케이스 작성</a:t>
              </a:r>
              <a:endParaRPr lang="en-US" altLang="ko-KR" sz="1400" dirty="0"/>
            </a:p>
            <a:p>
              <a:pPr marL="342900" indent="-342900">
                <a:buFont typeface="Arial" panose="020B0604020202020204" pitchFamily="34" charset="0"/>
                <a:buChar char="•"/>
              </a:pPr>
              <a:endParaRPr lang="en-US" altLang="ko-KR" sz="1400" dirty="0"/>
            </a:p>
            <a:p>
              <a:pPr marL="342900" indent="-342900">
                <a:buFont typeface="+mj-lt"/>
                <a:buAutoNum type="arabicPeriod"/>
              </a:pPr>
              <a:endParaRPr lang="ko-KR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9762496"/>
      </p:ext>
    </p:extLst>
  </p:cSld>
  <p:clrMapOvr>
    <a:masterClrMapping/>
  </p:clrMapOvr>
</p:sld>
</file>

<file path=ppt/theme/theme1.xml><?xml version="1.0" encoding="utf-8"?>
<a:theme xmlns:a="http://schemas.openxmlformats.org/drawingml/2006/main" name="02_인쇄용">
  <a:themeElements>
    <a:clrScheme name="2013_AhnLab_color">
      <a:dk1>
        <a:srgbClr val="3A3A3A"/>
      </a:dk1>
      <a:lt1>
        <a:srgbClr val="FFFFFF"/>
      </a:lt1>
      <a:dk2>
        <a:srgbClr val="213255"/>
      </a:dk2>
      <a:lt2>
        <a:srgbClr val="FFFFFF"/>
      </a:lt2>
      <a:accent1>
        <a:srgbClr val="1F4789"/>
      </a:accent1>
      <a:accent2>
        <a:srgbClr val="15C3F8"/>
      </a:accent2>
      <a:accent3>
        <a:srgbClr val="A2D21E"/>
      </a:accent3>
      <a:accent4>
        <a:srgbClr val="FF2B15"/>
      </a:accent4>
      <a:accent5>
        <a:srgbClr val="FB8B03"/>
      </a:accent5>
      <a:accent6>
        <a:srgbClr val="86308B"/>
      </a:accent6>
      <a:hlink>
        <a:srgbClr val="0294EE"/>
      </a:hlink>
      <a:folHlink>
        <a:srgbClr val="A5A5A5"/>
      </a:folHlink>
    </a:clrScheme>
    <a:fontScheme name="AhnLab_template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ontrol xmlns="http://schemas.microsoft.com/VisualStudio/2011/storyboarding/control">
  <Id Name="25bb4478-a45b-48d2-be07-a5568eabefbb" Revision="1" Stencil="System.MyShapes" StencilVersion="1.0"/>
</Control>
</file>

<file path=customXml/item3.xml><?xml version="1.0" encoding="utf-8"?>
<Control xmlns="http://schemas.microsoft.com/VisualStudio/2011/storyboarding/control">
  <Id Name="25bb4478-a45b-48d2-be07-a5568eabefbb" Revision="1" Stencil="System.MyShapes" StencilVersion="1.0"/>
</Control>
</file>

<file path=customXml/item4.xml><?xml version="1.0" encoding="utf-8"?>
<Control xmlns="http://schemas.microsoft.com/VisualStudio/2011/storyboarding/control">
  <Id Name="25bb4478-a45b-48d2-be07-a5568eabefbb" Revision="1" Stencil="System.MyShapes" StencilVersion="1.0"/>
</Control>
</file>

<file path=customXml/item5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7936768FB90E7A4985DB4E996F17E97E" ma:contentTypeVersion="8" ma:contentTypeDescription="새 문서를 만듭니다." ma:contentTypeScope="" ma:versionID="600640d311c6add58e97da0626f06e74">
  <xsd:schema xmlns:xsd="http://www.w3.org/2001/XMLSchema" xmlns:xs="http://www.w3.org/2001/XMLSchema" xmlns:p="http://schemas.microsoft.com/office/2006/metadata/properties" xmlns:ns3="57bc2cd6-cfd7-42e3-8135-9688bd54b490" targetNamespace="http://schemas.microsoft.com/office/2006/metadata/properties" ma:root="true" ma:fieldsID="c1e69de895f177a528112846ccf70984" ns3:_="">
    <xsd:import namespace="57bc2cd6-cfd7-42e3-8135-9688bd54b49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7bc2cd6-cfd7-42e3-8135-9688bd54b49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6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D09EFFD-B63B-4966-8171-9C7425D3869B}">
  <ds:schemaRefs>
    <ds:schemaRef ds:uri="57bc2cd6-cfd7-42e3-8135-9688bd54b490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60DAC259-07A6-4CF1-8D5F-27F2542FECA7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6EF68454-A7F5-469A-AB0D-6CCA5D12DB56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0E436CF9-DC82-4BEA-BDAF-C01ED6615052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23ED7075-E59F-4605-A036-4EB8D246BFBD}">
  <ds:schemaRefs>
    <ds:schemaRef ds:uri="57bc2cd6-cfd7-42e3-8135-9688bd54b49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6.xml><?xml version="1.0" encoding="utf-8"?>
<ds:datastoreItem xmlns:ds="http://schemas.openxmlformats.org/officeDocument/2006/customXml" ds:itemID="{8B6FED39-8698-438C-AF26-9F666E89564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20140305_01_인터넷보안개요_교재용</Template>
  <TotalTime>12476</TotalTime>
  <Words>315</Words>
  <Application>Microsoft Office PowerPoint</Application>
  <PresentationFormat>화면 슬라이드 쇼(4:3)</PresentationFormat>
  <Paragraphs>57</Paragraphs>
  <Slides>5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맑은 고딕</vt:lpstr>
      <vt:lpstr>Arial</vt:lpstr>
      <vt:lpstr>Arial Narrow</vt:lpstr>
      <vt:lpstr>Times New Roman</vt:lpstr>
      <vt:lpstr>Wingdings</vt:lpstr>
      <vt:lpstr>02_인쇄용</vt:lpstr>
      <vt:lpstr>딥러닝-CNN을 활용한 상품검색 및 상품 정보 Tagging 시스템 구축</vt:lpstr>
      <vt:lpstr>PowerPoint 프레젠테이션</vt:lpstr>
      <vt:lpstr>1. 이미지 검색 모듈</vt:lpstr>
      <vt:lpstr>2. 객체 탐지 모듈</vt:lpstr>
      <vt:lpstr>3. 향후 진행 방향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악성코드 및 취약성 분석</dc:title>
  <dc:creator>BearPooh02</dc:creator>
  <cp:lastModifiedBy>김희수</cp:lastModifiedBy>
  <cp:revision>1941</cp:revision>
  <cp:lastPrinted>2016-11-26T10:29:56Z</cp:lastPrinted>
  <dcterms:created xsi:type="dcterms:W3CDTF">2014-03-19T12:30:14Z</dcterms:created>
  <dcterms:modified xsi:type="dcterms:W3CDTF">2021-05-25T07:18:42Z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0x0101007936768FB90E7A4985DB4E996F17E97E</vt:lpwstr>
  </property>
</Properties>
</file>