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7"/>
  </p:sldMasterIdLst>
  <p:notesMasterIdLst>
    <p:notesMasterId r:id="rId14"/>
  </p:notesMasterIdLst>
  <p:handoutMasterIdLst>
    <p:handoutMasterId r:id="rId15"/>
  </p:handoutMasterIdLst>
  <p:sldIdLst>
    <p:sldId id="256" r:id="rId8"/>
    <p:sldId id="389" r:id="rId9"/>
    <p:sldId id="491" r:id="rId10"/>
    <p:sldId id="498" r:id="rId11"/>
    <p:sldId id="492" r:id="rId12"/>
    <p:sldId id="497" r:id="rId13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 및 목차" id="{5DDAF471-735E-464C-98E0-5CDDB09B7B7E}">
          <p14:sldIdLst>
            <p14:sldId id="256"/>
            <p14:sldId id="389"/>
          </p14:sldIdLst>
        </p14:section>
        <p14:section name="본 발표" id="{E38F944B-89E6-4275-B3A7-FCD91537CB84}">
          <p14:sldIdLst>
            <p14:sldId id="491"/>
            <p14:sldId id="498"/>
            <p14:sldId id="492"/>
            <p14:sldId id="4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55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경원 김" initials="경김" lastIdx="1" clrIdx="0">
    <p:extLst>
      <p:ext uri="{19B8F6BF-5375-455C-9EA6-DF929625EA0E}">
        <p15:presenceInfo xmlns:p15="http://schemas.microsoft.com/office/powerpoint/2012/main" userId="13203847a80abd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6B6B"/>
    <a:srgbClr val="567090"/>
    <a:srgbClr val="7A8A9D"/>
    <a:srgbClr val="128B95"/>
    <a:srgbClr val="0070C0"/>
    <a:srgbClr val="5889D9"/>
    <a:srgbClr val="0698C4"/>
    <a:srgbClr val="046583"/>
    <a:srgbClr val="192640"/>
    <a:srgbClr val="C7D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39" autoAdjust="0"/>
    <p:restoredTop sz="84028" autoAdjust="0"/>
  </p:normalViewPr>
  <p:slideViewPr>
    <p:cSldViewPr>
      <p:cViewPr varScale="1">
        <p:scale>
          <a:sx n="95" d="100"/>
          <a:sy n="95" d="100"/>
        </p:scale>
        <p:origin x="2538" y="96"/>
      </p:cViewPr>
      <p:guideLst>
        <p:guide orient="horz" pos="2160"/>
        <p:guide pos="2880"/>
        <p:guide pos="5556"/>
      </p:guideLst>
    </p:cSldViewPr>
  </p:slideViewPr>
  <p:outlineViewPr>
    <p:cViewPr>
      <p:scale>
        <a:sx n="33" d="100"/>
        <a:sy n="33" d="100"/>
      </p:scale>
      <p:origin x="0" y="33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4" d="100"/>
          <a:sy n="114" d="100"/>
        </p:scale>
        <p:origin x="5202" y="126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61362-2AA8-4DE4-A0D4-60D8EC3C3453}" type="datetimeFigureOut">
              <a:rPr lang="ko-KR" altLang="en-US" smtClean="0"/>
              <a:pPr/>
              <a:t>2021-05-10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C8851-8609-4635-8475-C77D6BAB648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898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E3518-7FD5-4940-B949-8EA134B4F936}" type="datetimeFigureOut">
              <a:rPr lang="ko-KR" altLang="en-US" smtClean="0"/>
              <a:pPr/>
              <a:t>2021-05-10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1FEC9-1501-40A1-A869-8E766D60C87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925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0042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8554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="1" spc="-6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1826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="1" spc="-6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6056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4390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2894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>
            <p:ph type="ctrTitle" hasCustomPrompt="1"/>
          </p:nvPr>
        </p:nvSpPr>
        <p:spPr>
          <a:xfrm>
            <a:off x="471736" y="533822"/>
            <a:ext cx="8203952" cy="1527026"/>
          </a:xfrm>
          <a:prstGeom prst="rect">
            <a:avLst/>
          </a:prstGeom>
          <a:effectLst/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4200" b="1" spc="-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ko-KR" altLang="en-US" dirty="0"/>
              <a:t>프레젠테이션</a:t>
            </a:r>
            <a:br>
              <a:rPr lang="en-US" altLang="ko-KR" dirty="0"/>
            </a:br>
            <a:r>
              <a:rPr lang="ko-KR" altLang="en-US" dirty="0"/>
              <a:t>제목 스타일 편집</a:t>
            </a:r>
          </a:p>
        </p:txBody>
      </p:sp>
      <p:sp>
        <p:nvSpPr>
          <p:cNvPr id="15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471736" y="3439666"/>
            <a:ext cx="8203952" cy="26898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sz="1400" b="0" spc="-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부제목 텍스트 편집</a:t>
            </a:r>
          </a:p>
        </p:txBody>
      </p:sp>
      <p:sp>
        <p:nvSpPr>
          <p:cNvPr id="16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471736" y="2070373"/>
            <a:ext cx="8203952" cy="36004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buNone/>
              <a:defRPr sz="1600" b="1" strike="noStrike" spc="-5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서브 텍스트 편집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42942"/>
            <a:ext cx="1537185" cy="48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10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8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9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 txBox="1">
            <a:spLocks/>
          </p:cNvSpPr>
          <p:nvPr userDrawn="1"/>
        </p:nvSpPr>
        <p:spPr>
          <a:xfrm>
            <a:off x="500311" y="548683"/>
            <a:ext cx="3240360" cy="648071"/>
          </a:xfrm>
          <a:prstGeom prst="rect">
            <a:avLst/>
          </a:prstGeom>
          <a:effectLst/>
        </p:spPr>
        <p:txBody>
          <a:bodyPr lIns="0" tIns="0" rIns="0" bIns="0" anchor="ctr"/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-15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sz="3200" noProof="0" dirty="0"/>
              <a:t>Contents</a:t>
            </a:r>
            <a:endParaRPr lang="ko-KR" altLang="en-US" sz="3200" noProof="0" dirty="0"/>
          </a:p>
        </p:txBody>
      </p:sp>
      <p:sp>
        <p:nvSpPr>
          <p:cNvPr id="13" name="제목 1"/>
          <p:cNvSpPr>
            <a:spLocks noGrp="1"/>
          </p:cNvSpPr>
          <p:nvPr>
            <p:ph type="ctrTitle" hasCustomPrompt="1"/>
          </p:nvPr>
        </p:nvSpPr>
        <p:spPr>
          <a:xfrm>
            <a:off x="490786" y="1844824"/>
            <a:ext cx="576065" cy="4320480"/>
          </a:xfrm>
          <a:prstGeom prst="rect">
            <a:avLst/>
          </a:prstGeom>
          <a:effectLst/>
        </p:spPr>
        <p:txBody>
          <a:bodyPr lIns="0" tIns="0" rIns="0" bIns="0" anchor="t">
            <a:noAutofit/>
          </a:bodyPr>
          <a:lstStyle>
            <a:lvl1pPr algn="l">
              <a:lnSpc>
                <a:spcPct val="200000"/>
              </a:lnSpc>
              <a:defRPr sz="1800" b="1" spc="-5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4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076375" y="1839490"/>
            <a:ext cx="7599313" cy="43258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ct val="200000"/>
              </a:lnSpc>
              <a:spcBef>
                <a:spcPts val="0"/>
              </a:spcBef>
              <a:buNone/>
              <a:defRPr sz="1800" b="0" spc="-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부제목 텍스트 편집</a:t>
            </a: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462212" y="385614"/>
            <a:ext cx="1008112" cy="0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462212" y="1772816"/>
            <a:ext cx="1008112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42942"/>
            <a:ext cx="1537185" cy="48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96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속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 hasCustomPrompt="1"/>
          </p:nvPr>
        </p:nvSpPr>
        <p:spPr>
          <a:xfrm>
            <a:off x="471736" y="558205"/>
            <a:ext cx="8203952" cy="1584176"/>
          </a:xfrm>
          <a:prstGeom prst="rect">
            <a:avLst/>
          </a:prstGeom>
          <a:effectLst/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defRPr sz="3800" b="1" spc="-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ko-KR" altLang="en-US" dirty="0"/>
              <a:t>프레젠테이션</a:t>
            </a:r>
            <a:br>
              <a:rPr lang="en-US" altLang="ko-KR" dirty="0"/>
            </a:br>
            <a:r>
              <a:rPr lang="ko-KR" altLang="en-US" dirty="0"/>
              <a:t>제목 스타일 편집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471736" y="2643386"/>
            <a:ext cx="8203952" cy="337790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50000"/>
              </a:lnSpc>
              <a:buNone/>
              <a:defRPr sz="1400" b="0" spc="-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부제목 텍스트 편집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42942"/>
            <a:ext cx="1537185" cy="48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93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06" userDrawn="1">
          <p15:clr>
            <a:srgbClr val="FBAE40"/>
          </p15:clr>
        </p15:guide>
        <p15:guide id="2" orient="horz" pos="39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뒷표지(기본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71736" y="2649341"/>
            <a:ext cx="5324400" cy="461665"/>
          </a:xfrm>
          <a:prstGeom prst="rect">
            <a:avLst/>
          </a:prstGeom>
          <a:effectLst/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spcBef>
                <a:spcPct val="0"/>
              </a:spcBef>
              <a:buNone/>
              <a:defRPr sz="2400" b="0" spc="300" baseline="0">
                <a:solidFill>
                  <a:schemeClr val="accent2"/>
                </a:solidFill>
                <a:effectLst/>
                <a:latin typeface="Arial Narrow" pitchFamily="34" charset="0"/>
                <a:ea typeface="+mj-ea"/>
                <a:cs typeface="+mj-cs"/>
              </a:defRPr>
            </a:lvl1pPr>
          </a:lstStyle>
          <a:p>
            <a:pPr lvl="0"/>
            <a:endParaRPr lang="ko-KR" altLang="en-US" sz="2000" b="0" i="0" spc="500" baseline="0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11721" r="35002" b="81019"/>
          <a:stretch/>
        </p:blipFill>
        <p:spPr>
          <a:xfrm>
            <a:off x="39355" y="6543065"/>
            <a:ext cx="932246" cy="26635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12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6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뒷표지(변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11721" r="35002" b="81019"/>
          <a:stretch/>
        </p:blipFill>
        <p:spPr>
          <a:xfrm>
            <a:off x="39355" y="6543065"/>
            <a:ext cx="932246" cy="26635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89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61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4" y="152400"/>
            <a:ext cx="7850187" cy="76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11721" r="35002" b="81019"/>
          <a:stretch/>
        </p:blipFill>
        <p:spPr>
          <a:xfrm>
            <a:off x="39355" y="6543065"/>
            <a:ext cx="932246" cy="26635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1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684214" y="152400"/>
            <a:ext cx="7850187" cy="76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944564" y="1268415"/>
            <a:ext cx="3860800" cy="2516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57764" y="1268415"/>
            <a:ext cx="3862387" cy="2516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944564" y="3937000"/>
            <a:ext cx="3860800" cy="2516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957764" y="3937000"/>
            <a:ext cx="3862387" cy="2516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11721" r="35002" b="81019"/>
          <a:stretch/>
        </p:blipFill>
        <p:spPr>
          <a:xfrm>
            <a:off x="39355" y="6543065"/>
            <a:ext cx="932246" cy="26635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1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15890"/>
            <a:ext cx="8713788" cy="56197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0826" y="981075"/>
            <a:ext cx="4279900" cy="54721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3126" y="981075"/>
            <a:ext cx="4281488" cy="54721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7970887" y="6620946"/>
            <a:ext cx="1173113" cy="18541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11721" r="35002" b="81019"/>
          <a:stretch/>
        </p:blipFill>
        <p:spPr>
          <a:xfrm>
            <a:off x="39355" y="6543065"/>
            <a:ext cx="932246" cy="26635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58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문서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23851" y="0"/>
            <a:ext cx="8496299" cy="16977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63000">
                <a:srgbClr val="0C5CBC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23850" y="691201"/>
            <a:ext cx="84963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850" y="249291"/>
            <a:ext cx="8496300" cy="43447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200" b="1" spc="-120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23852" y="836712"/>
            <a:ext cx="8496299" cy="288032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>
              <a:buNone/>
              <a:defRPr sz="1800" b="1" spc="-2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err="1"/>
              <a:t>ㅁㄴㅇㄹ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>
          <a:xfrm>
            <a:off x="323850" y="1270254"/>
            <a:ext cx="8496299" cy="5183082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8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1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§"/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Wingdings" panose="05000000000000000000" pitchFamily="2" charset="2"/>
              <a:buChar char="Ø"/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9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7970887" y="6620946"/>
            <a:ext cx="1173113" cy="18541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59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chemeClr val="bg1">
                <a:tint val="40000"/>
                <a:satMod val="350000"/>
              </a:schemeClr>
            </a:gs>
            <a:gs pos="80000">
              <a:schemeClr val="bg1">
                <a:lumMod val="95000"/>
              </a:schemeClr>
            </a:gs>
            <a:gs pos="50000">
              <a:schemeClr val="bg1">
                <a:tint val="45000"/>
                <a:shade val="99000"/>
                <a:satMod val="350000"/>
              </a:schemeClr>
            </a:gs>
            <a:gs pos="95000">
              <a:schemeClr val="bg1">
                <a:lumMod val="85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각 삼각형 22"/>
          <p:cNvSpPr/>
          <p:nvPr/>
        </p:nvSpPr>
        <p:spPr>
          <a:xfrm rot="16200000">
            <a:off x="3108197" y="822195"/>
            <a:ext cx="6021288" cy="6050318"/>
          </a:xfrm>
          <a:custGeom>
            <a:avLst/>
            <a:gdLst>
              <a:gd name="connsiteX0" fmla="*/ 0 w 5097016"/>
              <a:gd name="connsiteY0" fmla="*/ 5097016 h 5097016"/>
              <a:gd name="connsiteX1" fmla="*/ 0 w 5097016"/>
              <a:gd name="connsiteY1" fmla="*/ 0 h 5097016"/>
              <a:gd name="connsiteX2" fmla="*/ 5097016 w 5097016"/>
              <a:gd name="connsiteY2" fmla="*/ 5097016 h 5097016"/>
              <a:gd name="connsiteX3" fmla="*/ 0 w 5097016"/>
              <a:gd name="connsiteY3" fmla="*/ 5097016 h 5097016"/>
              <a:gd name="connsiteX0" fmla="*/ 0 w 8237258"/>
              <a:gd name="connsiteY0" fmla="*/ 5097016 h 5097016"/>
              <a:gd name="connsiteX1" fmla="*/ 0 w 8237258"/>
              <a:gd name="connsiteY1" fmla="*/ 0 h 5097016"/>
              <a:gd name="connsiteX2" fmla="*/ 8237258 w 8237258"/>
              <a:gd name="connsiteY2" fmla="*/ 5097016 h 5097016"/>
              <a:gd name="connsiteX3" fmla="*/ 0 w 8237258"/>
              <a:gd name="connsiteY3" fmla="*/ 5097016 h 5097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7258" h="5097016">
                <a:moveTo>
                  <a:pt x="0" y="5097016"/>
                </a:moveTo>
                <a:lnTo>
                  <a:pt x="0" y="0"/>
                </a:lnTo>
                <a:lnTo>
                  <a:pt x="8237258" y="5097016"/>
                </a:lnTo>
                <a:lnTo>
                  <a:pt x="0" y="5097016"/>
                </a:lnTo>
                <a:close/>
              </a:path>
            </a:pathLst>
          </a:custGeom>
          <a:gradFill>
            <a:gsLst>
              <a:gs pos="100000">
                <a:schemeClr val="accent2">
                  <a:lumMod val="40000"/>
                  <a:lumOff val="60000"/>
                  <a:alpha val="30000"/>
                </a:schemeClr>
              </a:gs>
              <a:gs pos="50000">
                <a:schemeClr val="accent2">
                  <a:lumMod val="20000"/>
                  <a:lumOff val="80000"/>
                  <a:alpha val="0"/>
                </a:schemeClr>
              </a:gs>
              <a:gs pos="0">
                <a:schemeClr val="bg1">
                  <a:lumMod val="7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 dirty="0"/>
          </a:p>
        </p:txBody>
      </p:sp>
      <p:sp>
        <p:nvSpPr>
          <p:cNvPr id="11" name="직각 삼각형 10"/>
          <p:cNvSpPr/>
          <p:nvPr/>
        </p:nvSpPr>
        <p:spPr>
          <a:xfrm rot="16200000">
            <a:off x="3491880" y="1205880"/>
            <a:ext cx="5652120" cy="5652120"/>
          </a:xfrm>
          <a:prstGeom prst="rtTriangle">
            <a:avLst/>
          </a:prstGeom>
          <a:gradFill>
            <a:gsLst>
              <a:gs pos="100000">
                <a:schemeClr val="bg1">
                  <a:lumMod val="75000"/>
                  <a:alpha val="0"/>
                </a:schemeClr>
              </a:gs>
              <a:gs pos="50000">
                <a:schemeClr val="bg1">
                  <a:lumMod val="75000"/>
                  <a:alpha val="20000"/>
                </a:schemeClr>
              </a:gs>
              <a:gs pos="0">
                <a:schemeClr val="bg1">
                  <a:lumMod val="7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 dirty="0"/>
          </a:p>
        </p:txBody>
      </p:sp>
      <p:sp>
        <p:nvSpPr>
          <p:cNvPr id="23" name="직각 삼각형 22"/>
          <p:cNvSpPr/>
          <p:nvPr/>
        </p:nvSpPr>
        <p:spPr>
          <a:xfrm rot="10800000">
            <a:off x="5714999" y="0"/>
            <a:ext cx="3429000" cy="3429000"/>
          </a:xfrm>
          <a:prstGeom prst="rtTriangle">
            <a:avLst/>
          </a:prstGeom>
          <a:gradFill>
            <a:gsLst>
              <a:gs pos="100000">
                <a:schemeClr val="bg1">
                  <a:lumMod val="75000"/>
                  <a:alpha val="0"/>
                </a:schemeClr>
              </a:gs>
              <a:gs pos="50000">
                <a:schemeClr val="bg1">
                  <a:lumMod val="75000"/>
                  <a:alpha val="20000"/>
                </a:schemeClr>
              </a:gs>
              <a:gs pos="0">
                <a:schemeClr val="bg1">
                  <a:lumMod val="7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 dirty="0"/>
          </a:p>
        </p:txBody>
      </p:sp>
      <p:cxnSp>
        <p:nvCxnSpPr>
          <p:cNvPr id="15" name="직선 연결선 14"/>
          <p:cNvCxnSpPr>
            <a:stCxn id="11" idx="0"/>
            <a:endCxn id="11" idx="4"/>
          </p:cNvCxnSpPr>
          <p:nvPr/>
        </p:nvCxnSpPr>
        <p:spPr>
          <a:xfrm flipV="1">
            <a:off x="3491880" y="1205880"/>
            <a:ext cx="5652120" cy="5652120"/>
          </a:xfrm>
          <a:prstGeom prst="line">
            <a:avLst/>
          </a:prstGeom>
          <a:ln w="6350" cmpd="sng">
            <a:gradFill>
              <a:gsLst>
                <a:gs pos="0">
                  <a:schemeClr val="bg1">
                    <a:lumMod val="75000"/>
                    <a:alpha val="0"/>
                  </a:schemeClr>
                </a:gs>
                <a:gs pos="50000">
                  <a:schemeClr val="bg1">
                    <a:lumMod val="65000"/>
                    <a:alpha val="50000"/>
                  </a:schemeClr>
                </a:gs>
                <a:gs pos="100000">
                  <a:schemeClr val="bg1">
                    <a:lumMod val="75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23" idx="4"/>
          </p:cNvCxnSpPr>
          <p:nvPr/>
        </p:nvCxnSpPr>
        <p:spPr>
          <a:xfrm>
            <a:off x="5715000" y="0"/>
            <a:ext cx="3429001" cy="3429000"/>
          </a:xfrm>
          <a:prstGeom prst="line">
            <a:avLst/>
          </a:prstGeom>
          <a:ln w="6350" cmpd="sng">
            <a:gradFill>
              <a:gsLst>
                <a:gs pos="0">
                  <a:schemeClr val="bg1">
                    <a:lumMod val="75000"/>
                    <a:alpha val="0"/>
                  </a:schemeClr>
                </a:gs>
                <a:gs pos="50000">
                  <a:schemeClr val="bg1">
                    <a:lumMod val="65000"/>
                    <a:alpha val="50000"/>
                  </a:schemeClr>
                </a:gs>
                <a:gs pos="100000">
                  <a:schemeClr val="bg1">
                    <a:lumMod val="75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0" y="6598086"/>
            <a:ext cx="9144000" cy="0"/>
            <a:chOff x="0" y="6362278"/>
            <a:chExt cx="9144000" cy="0"/>
          </a:xfrm>
        </p:grpSpPr>
        <p:cxnSp>
          <p:nvCxnSpPr>
            <p:cNvPr id="17" name="직선 연결선 16"/>
            <p:cNvCxnSpPr/>
            <p:nvPr userDrawn="1"/>
          </p:nvCxnSpPr>
          <p:spPr>
            <a:xfrm>
              <a:off x="1691680" y="6362278"/>
              <a:ext cx="745232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 userDrawn="1"/>
          </p:nvCxnSpPr>
          <p:spPr>
            <a:xfrm>
              <a:off x="0" y="6362278"/>
              <a:ext cx="1835696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7970887" y="6620946"/>
            <a:ext cx="1173113" cy="185415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859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5" r:id="rId4"/>
    <p:sldLayoutId id="2147483673" r:id="rId5"/>
    <p:sldLayoutId id="2147483680" r:id="rId6"/>
    <p:sldLayoutId id="2147483681" r:id="rId7"/>
    <p:sldLayoutId id="2147483683" r:id="rId8"/>
    <p:sldLayoutId id="2147483684" r:id="rId9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5" userDrawn="1">
          <p15:clr>
            <a:srgbClr val="F26B43"/>
          </p15:clr>
        </p15:guide>
        <p15:guide id="2" pos="54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471736" y="2676153"/>
            <a:ext cx="8203952" cy="1527026"/>
          </a:xfrm>
        </p:spPr>
        <p:txBody>
          <a:bodyPr/>
          <a:lstStyle/>
          <a:p>
            <a:r>
              <a:rPr lang="ko-KR" altLang="en-US" dirty="0"/>
              <a:t>딥러닝</a:t>
            </a:r>
            <a:r>
              <a:rPr lang="en-US" altLang="ko-KR" dirty="0"/>
              <a:t>-CNN</a:t>
            </a:r>
            <a:r>
              <a:rPr lang="ko-KR" altLang="en-US" dirty="0"/>
              <a:t>을 활용한 상품검색 및 상품 정보 </a:t>
            </a:r>
            <a:r>
              <a:rPr lang="en-US" altLang="ko-KR" dirty="0"/>
              <a:t>Tagging </a:t>
            </a:r>
            <a:r>
              <a:rPr lang="ko-KR" altLang="en-US" dirty="0"/>
              <a:t>시스템 구축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71736" y="2541662"/>
            <a:ext cx="8203952" cy="268982"/>
          </a:xfrm>
        </p:spPr>
        <p:txBody>
          <a:bodyPr/>
          <a:lstStyle/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r>
              <a:rPr lang="en-US" altLang="ko-KR" sz="2400" b="1" dirty="0"/>
              <a:t>four </a:t>
            </a:r>
            <a:r>
              <a:rPr lang="en-US" altLang="ko-KR" sz="2400" b="1" dirty="0" err="1"/>
              <a:t>elSe</a:t>
            </a:r>
            <a:endParaRPr lang="en-US" altLang="ko-KR" sz="2400" b="1" dirty="0"/>
          </a:p>
          <a:p>
            <a:pPr algn="r"/>
            <a:r>
              <a:rPr lang="ko-KR" altLang="en-US" sz="2400" b="1" dirty="0"/>
              <a:t>김희수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송승민</a:t>
            </a:r>
            <a:r>
              <a:rPr lang="en-US" altLang="ko-KR" sz="2400" b="1" dirty="0"/>
              <a:t>, </a:t>
            </a:r>
            <a:r>
              <a:rPr lang="ko-KR" altLang="en-US" sz="2400" b="1" dirty="0" err="1"/>
              <a:t>전문수</a:t>
            </a:r>
            <a:r>
              <a:rPr lang="en-US" altLang="ko-KR" sz="2400" b="1" dirty="0"/>
              <a:t>, </a:t>
            </a:r>
            <a:r>
              <a:rPr lang="ko-KR" altLang="en-US" sz="2400" b="1" dirty="0" err="1"/>
              <a:t>박범수</a:t>
            </a:r>
            <a:r>
              <a:rPr lang="en-US" altLang="ko-KR" sz="2400" b="1" dirty="0"/>
              <a:t> </a:t>
            </a:r>
          </a:p>
          <a:p>
            <a:pPr algn="r"/>
            <a:r>
              <a:rPr lang="en-US" altLang="ko-KR" sz="2400" b="1" dirty="0"/>
              <a:t>2021</a:t>
            </a:r>
            <a:r>
              <a:rPr lang="en-US" altLang="ko-KR" sz="2400" b="1"/>
              <a:t>. 05. 11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54316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2</a:t>
            </a:fld>
            <a:r>
              <a:rPr lang="en-US" altLang="ko-KR" dirty="0"/>
              <a:t>/17]</a:t>
            </a:r>
            <a:endParaRPr lang="ko-KR" altLang="en-US" dirty="0"/>
          </a:p>
        </p:txBody>
      </p:sp>
      <p:sp>
        <p:nvSpPr>
          <p:cNvPr id="14" name="모서리가 둥근 직사각형 49">
            <a:extLst>
              <a:ext uri="{FF2B5EF4-FFF2-40B4-BE49-F238E27FC236}">
                <a16:creationId xmlns:a16="http://schemas.microsoft.com/office/drawing/2014/main" id="{EE6C636B-D723-42B3-B0F6-DFA9B8EB4D16}"/>
              </a:ext>
            </a:extLst>
          </p:cNvPr>
          <p:cNvSpPr/>
          <p:nvPr/>
        </p:nvSpPr>
        <p:spPr>
          <a:xfrm>
            <a:off x="1473201" y="2112845"/>
            <a:ext cx="4453956" cy="676468"/>
          </a:xfrm>
          <a:prstGeom prst="roundRect">
            <a:avLst>
              <a:gd name="adj" fmla="val 8763"/>
            </a:avLst>
          </a:prstGeom>
          <a:gradFill>
            <a:gsLst>
              <a:gs pos="99000">
                <a:schemeClr val="bg1">
                  <a:lumMod val="85000"/>
                </a:schemeClr>
              </a:gs>
              <a:gs pos="1000">
                <a:schemeClr val="bg1">
                  <a:lumMod val="95000"/>
                </a:schemeClr>
              </a:gs>
            </a:gsLst>
            <a:lin ang="16200000" scaled="1"/>
          </a:gradFill>
          <a:ln w="19050">
            <a:solidFill>
              <a:srgbClr val="2A4A70"/>
            </a:solidFill>
          </a:ln>
          <a:scene3d>
            <a:camera prst="orthographicFront"/>
            <a:lightRig rig="threePt" dir="t"/>
          </a:scene3d>
          <a:sp3d>
            <a:bevelT w="127000" h="254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1AF10BB-4671-46F5-9AAA-6B433F3F7CBB}"/>
              </a:ext>
            </a:extLst>
          </p:cNvPr>
          <p:cNvGrpSpPr/>
          <p:nvPr/>
        </p:nvGrpSpPr>
        <p:grpSpPr>
          <a:xfrm>
            <a:off x="886596" y="2071731"/>
            <a:ext cx="758697" cy="758697"/>
            <a:chOff x="1776804" y="1530709"/>
            <a:chExt cx="758697" cy="758697"/>
          </a:xfrm>
        </p:grpSpPr>
        <p:sp>
          <p:nvSpPr>
            <p:cNvPr id="16" name="모서리가 둥근 직사각형 51">
              <a:extLst>
                <a:ext uri="{FF2B5EF4-FFF2-40B4-BE49-F238E27FC236}">
                  <a16:creationId xmlns:a16="http://schemas.microsoft.com/office/drawing/2014/main" id="{DCB77EC1-228D-4065-8A18-87003D37E4B6}"/>
                </a:ext>
              </a:extLst>
            </p:cNvPr>
            <p:cNvSpPr/>
            <p:nvPr/>
          </p:nvSpPr>
          <p:spPr>
            <a:xfrm rot="2700000">
              <a:off x="1776804" y="1530709"/>
              <a:ext cx="758697" cy="758697"/>
            </a:xfrm>
            <a:prstGeom prst="roundRect">
              <a:avLst>
                <a:gd name="adj" fmla="val 9434"/>
              </a:avLst>
            </a:prstGeom>
            <a:solidFill>
              <a:srgbClr val="425F8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635000" h="5080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40000"/>
                </a:lnSpc>
                <a:spcBef>
                  <a:spcPct val="20000"/>
                </a:spcBef>
              </a:pPr>
              <a:endParaRPr lang="ko-KR" altLang="en-US"/>
            </a:p>
          </p:txBody>
        </p:sp>
        <p:sp>
          <p:nvSpPr>
            <p:cNvPr id="17" name="모서리가 둥근 직사각형 52">
              <a:extLst>
                <a:ext uri="{FF2B5EF4-FFF2-40B4-BE49-F238E27FC236}">
                  <a16:creationId xmlns:a16="http://schemas.microsoft.com/office/drawing/2014/main" id="{53EB1ED1-CC6B-48C1-B487-FD1E89C921AA}"/>
                </a:ext>
              </a:extLst>
            </p:cNvPr>
            <p:cNvSpPr/>
            <p:nvPr/>
          </p:nvSpPr>
          <p:spPr>
            <a:xfrm rot="2700000">
              <a:off x="1876695" y="1630600"/>
              <a:ext cx="558914" cy="558914"/>
            </a:xfrm>
            <a:prstGeom prst="roundRect">
              <a:avLst>
                <a:gd name="adj" fmla="val 9434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40000"/>
                </a:lnSpc>
                <a:spcBef>
                  <a:spcPct val="20000"/>
                </a:spcBef>
              </a:pPr>
              <a:endParaRPr lang="ko-KR" altLang="en-US"/>
            </a:p>
          </p:txBody>
        </p:sp>
      </p:grpSp>
      <p:sp>
        <p:nvSpPr>
          <p:cNvPr id="18" name="Oval 56">
            <a:extLst>
              <a:ext uri="{FF2B5EF4-FFF2-40B4-BE49-F238E27FC236}">
                <a16:creationId xmlns:a16="http://schemas.microsoft.com/office/drawing/2014/main" id="{5FA1CA3D-B87A-4BD1-B35C-9A7DFE6FF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500" y="2215841"/>
            <a:ext cx="532285" cy="396952"/>
          </a:xfrm>
          <a:prstGeom prst="ellipse">
            <a:avLst/>
          </a:prstGeom>
          <a:noFill/>
          <a:ln>
            <a:headEnd/>
            <a:tailEnd/>
          </a:ln>
          <a:effectLst>
            <a:innerShdw blurRad="101600" dist="38100" dir="13500000">
              <a:prstClr val="black">
                <a:alpha val="42000"/>
              </a:prst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contourClr>
              <a:srgbClr val="F0B147"/>
            </a:contourClr>
          </a:sp3d>
        </p:spPr>
        <p:style>
          <a:lnRef idx="0">
            <a:schemeClr val="accent2"/>
          </a:lnRef>
          <a:fillRef idx="1002">
            <a:schemeClr val="lt1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F6B82FC0-D7BF-4707-9BDA-7E6E8871768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17388" y="2215841"/>
            <a:ext cx="4882944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>
              <a:spcBef>
                <a:spcPct val="0"/>
              </a:spcBef>
              <a:defRPr/>
            </a:pP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진행상황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E951299D-EE00-4890-B720-D51F5338271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28963" y="3357086"/>
            <a:ext cx="4882944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>
              <a:spcBef>
                <a:spcPct val="0"/>
              </a:spcBef>
              <a:defRPr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Oval 56">
            <a:extLst>
              <a:ext uri="{FF2B5EF4-FFF2-40B4-BE49-F238E27FC236}">
                <a16:creationId xmlns:a16="http://schemas.microsoft.com/office/drawing/2014/main" id="{33941302-718B-4E88-B88A-2B7CBB822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501" y="4245711"/>
            <a:ext cx="400301" cy="295956"/>
          </a:xfrm>
          <a:prstGeom prst="ellipse">
            <a:avLst/>
          </a:prstGeom>
          <a:noFill/>
          <a:ln>
            <a:headEnd/>
            <a:tailEnd/>
          </a:ln>
          <a:effectLst>
            <a:innerShdw blurRad="101600" dist="38100" dir="13500000">
              <a:prstClr val="black">
                <a:alpha val="42000"/>
              </a:prst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contourClr>
              <a:srgbClr val="F0B147"/>
            </a:contourClr>
          </a:sp3d>
        </p:spPr>
        <p:style>
          <a:lnRef idx="0">
            <a:schemeClr val="accent2"/>
          </a:lnRef>
          <a:fillRef idx="1002">
            <a:schemeClr val="lt1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58" name="Oval 56">
            <a:extLst>
              <a:ext uri="{FF2B5EF4-FFF2-40B4-BE49-F238E27FC236}">
                <a16:creationId xmlns:a16="http://schemas.microsoft.com/office/drawing/2014/main" id="{9A5F445C-E42B-44AF-96DB-010B1DC6B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501" y="5161164"/>
            <a:ext cx="400301" cy="295956"/>
          </a:xfrm>
          <a:prstGeom prst="ellipse">
            <a:avLst/>
          </a:prstGeom>
          <a:noFill/>
          <a:ln>
            <a:headEnd/>
            <a:tailEnd/>
          </a:ln>
          <a:effectLst>
            <a:innerShdw blurRad="101600" dist="38100" dir="13500000">
              <a:prstClr val="black">
                <a:alpha val="42000"/>
              </a:prst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contourClr>
              <a:srgbClr val="F0B147"/>
            </a:contourClr>
          </a:sp3d>
        </p:spPr>
        <p:style>
          <a:lnRef idx="0">
            <a:schemeClr val="accent2"/>
          </a:lnRef>
          <a:fillRef idx="1002">
            <a:schemeClr val="lt1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6A732B8-FC5E-4441-A565-ADF5969A9714}"/>
              </a:ext>
            </a:extLst>
          </p:cNvPr>
          <p:cNvGrpSpPr/>
          <p:nvPr/>
        </p:nvGrpSpPr>
        <p:grpSpPr>
          <a:xfrm>
            <a:off x="869397" y="3175473"/>
            <a:ext cx="5040561" cy="758697"/>
            <a:chOff x="1038996" y="2224131"/>
            <a:chExt cx="5040561" cy="758697"/>
          </a:xfrm>
        </p:grpSpPr>
        <p:sp>
          <p:nvSpPr>
            <p:cNvPr id="46" name="모서리가 둥근 직사각형 49">
              <a:extLst>
                <a:ext uri="{FF2B5EF4-FFF2-40B4-BE49-F238E27FC236}">
                  <a16:creationId xmlns:a16="http://schemas.microsoft.com/office/drawing/2014/main" id="{8C2EA8B3-1E34-4277-A897-B60AFE1F5C37}"/>
                </a:ext>
              </a:extLst>
            </p:cNvPr>
            <p:cNvSpPr/>
            <p:nvPr/>
          </p:nvSpPr>
          <p:spPr>
            <a:xfrm>
              <a:off x="1625601" y="2265245"/>
              <a:ext cx="4453956" cy="676468"/>
            </a:xfrm>
            <a:prstGeom prst="roundRect">
              <a:avLst>
                <a:gd name="adj" fmla="val 8763"/>
              </a:avLst>
            </a:prstGeom>
            <a:gradFill>
              <a:gsLst>
                <a:gs pos="99000">
                  <a:schemeClr val="bg1">
                    <a:lumMod val="85000"/>
                  </a:schemeClr>
                </a:gs>
                <a:gs pos="1000">
                  <a:schemeClr val="bg1">
                    <a:lumMod val="95000"/>
                  </a:schemeClr>
                </a:gs>
              </a:gsLst>
              <a:lin ang="16200000" scaled="1"/>
            </a:gradFill>
            <a:ln w="19050">
              <a:solidFill>
                <a:srgbClr val="2A4A70"/>
              </a:solidFill>
            </a:ln>
            <a:scene3d>
              <a:camera prst="orthographicFront"/>
              <a:lightRig rig="threePt" dir="t"/>
            </a:scene3d>
            <a:sp3d>
              <a:bevelT w="127000" h="254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>
                  <a:solidFill>
                    <a:srgbClr val="FF0000"/>
                  </a:solidFill>
                </a:rPr>
                <a:t>ㄴ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B9194040-EAAE-4FB1-9A42-F03AFBD1A137}"/>
                </a:ext>
              </a:extLst>
            </p:cNvPr>
            <p:cNvGrpSpPr/>
            <p:nvPr/>
          </p:nvGrpSpPr>
          <p:grpSpPr>
            <a:xfrm>
              <a:off x="1038996" y="2224131"/>
              <a:ext cx="758697" cy="758697"/>
              <a:chOff x="1776804" y="1530709"/>
              <a:chExt cx="758697" cy="758697"/>
            </a:xfrm>
          </p:grpSpPr>
          <p:sp>
            <p:nvSpPr>
              <p:cNvPr id="48" name="모서리가 둥근 직사각형 51">
                <a:extLst>
                  <a:ext uri="{FF2B5EF4-FFF2-40B4-BE49-F238E27FC236}">
                    <a16:creationId xmlns:a16="http://schemas.microsoft.com/office/drawing/2014/main" id="{145A29DD-ADB1-4623-87B5-2DEA212D7135}"/>
                  </a:ext>
                </a:extLst>
              </p:cNvPr>
              <p:cNvSpPr/>
              <p:nvPr/>
            </p:nvSpPr>
            <p:spPr>
              <a:xfrm rot="2700000">
                <a:off x="1776804" y="1530709"/>
                <a:ext cx="758697" cy="758697"/>
              </a:xfrm>
              <a:prstGeom prst="roundRect">
                <a:avLst>
                  <a:gd name="adj" fmla="val 9434"/>
                </a:avLst>
              </a:prstGeom>
              <a:solidFill>
                <a:srgbClr val="425F8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635000" h="508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40000"/>
                  </a:lnSpc>
                  <a:spcBef>
                    <a:spcPct val="20000"/>
                  </a:spcBef>
                </a:pPr>
                <a:endParaRPr lang="ko-KR" altLang="en-US"/>
              </a:p>
            </p:txBody>
          </p:sp>
          <p:sp>
            <p:nvSpPr>
              <p:cNvPr id="49" name="모서리가 둥근 직사각형 52">
                <a:extLst>
                  <a:ext uri="{FF2B5EF4-FFF2-40B4-BE49-F238E27FC236}">
                    <a16:creationId xmlns:a16="http://schemas.microsoft.com/office/drawing/2014/main" id="{1E7D2E64-7AD2-4A88-AA58-774BAADE1353}"/>
                  </a:ext>
                </a:extLst>
              </p:cNvPr>
              <p:cNvSpPr/>
              <p:nvPr/>
            </p:nvSpPr>
            <p:spPr>
              <a:xfrm rot="2700000">
                <a:off x="1876695" y="1630600"/>
                <a:ext cx="558914" cy="558914"/>
              </a:xfrm>
              <a:prstGeom prst="roundRect">
                <a:avLst>
                  <a:gd name="adj" fmla="val 9434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40000"/>
                  </a:lnSpc>
                  <a:spcBef>
                    <a:spcPct val="20000"/>
                  </a:spcBef>
                </a:pPr>
                <a:endParaRPr lang="ko-KR" altLang="en-US"/>
              </a:p>
            </p:txBody>
          </p:sp>
        </p:grpSp>
        <p:sp>
          <p:nvSpPr>
            <p:cNvPr id="50" name="Oval 56">
              <a:extLst>
                <a:ext uri="{FF2B5EF4-FFF2-40B4-BE49-F238E27FC236}">
                  <a16:creationId xmlns:a16="http://schemas.microsoft.com/office/drawing/2014/main" id="{527E1A7B-ECA4-4249-9227-17E9932A7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900" y="2368241"/>
              <a:ext cx="532285" cy="396952"/>
            </a:xfrm>
            <a:prstGeom prst="ellipse">
              <a:avLst/>
            </a:prstGeom>
            <a:noFill/>
            <a:ln>
              <a:headEnd/>
              <a:tailEnd/>
            </a:ln>
            <a:effectLst>
              <a:innerShdw blurRad="101600" dist="38100" dir="13500000">
                <a:prstClr val="black">
                  <a:alpha val="42000"/>
                </a:prstClr>
              </a:inn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contourClr>
                <a:srgbClr val="F0B147"/>
              </a:contourClr>
            </a:sp3d>
          </p:spPr>
          <p:style>
            <a:lnRef idx="0">
              <a:schemeClr val="accent2"/>
            </a:lnRef>
            <a:fillRef idx="1002">
              <a:schemeClr val="lt1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endParaRPr>
            </a:p>
          </p:txBody>
        </p:sp>
      </p:grpSp>
      <p:sp>
        <p:nvSpPr>
          <p:cNvPr id="64" name="Rectangle 5">
            <a:extLst>
              <a:ext uri="{FF2B5EF4-FFF2-40B4-BE49-F238E27FC236}">
                <a16:creationId xmlns:a16="http://schemas.microsoft.com/office/drawing/2014/main" id="{69BFD264-4E35-487D-9390-9481E2ACAD7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748268" y="3297202"/>
            <a:ext cx="4882944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>
              <a:spcBef>
                <a:spcPct val="0"/>
              </a:spcBef>
              <a:defRPr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7F8E7497-D56E-45AB-B74C-46EC02A9F47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28963" y="4569637"/>
            <a:ext cx="4882944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>
              <a:spcBef>
                <a:spcPct val="0"/>
              </a:spcBef>
              <a:defRPr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Oval 56">
            <a:extLst>
              <a:ext uri="{FF2B5EF4-FFF2-40B4-BE49-F238E27FC236}">
                <a16:creationId xmlns:a16="http://schemas.microsoft.com/office/drawing/2014/main" id="{C3415D22-3EBE-48D1-AE55-45D137AA9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501" y="5458262"/>
            <a:ext cx="400301" cy="295956"/>
          </a:xfrm>
          <a:prstGeom prst="ellipse">
            <a:avLst/>
          </a:prstGeom>
          <a:noFill/>
          <a:ln>
            <a:headEnd/>
            <a:tailEnd/>
          </a:ln>
          <a:effectLst>
            <a:innerShdw blurRad="101600" dist="38100" dir="13500000">
              <a:prstClr val="black">
                <a:alpha val="42000"/>
              </a:prst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contourClr>
              <a:srgbClr val="F0B147"/>
            </a:contourClr>
          </a:sp3d>
        </p:spPr>
        <p:style>
          <a:lnRef idx="0">
            <a:schemeClr val="accent2"/>
          </a:lnRef>
          <a:fillRef idx="1002">
            <a:schemeClr val="lt1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5A98AE2-0FB1-4641-B895-D2396D3A7DA9}"/>
              </a:ext>
            </a:extLst>
          </p:cNvPr>
          <p:cNvGrpSpPr/>
          <p:nvPr/>
        </p:nvGrpSpPr>
        <p:grpSpPr>
          <a:xfrm>
            <a:off x="869397" y="4388024"/>
            <a:ext cx="5040561" cy="758697"/>
            <a:chOff x="1038996" y="2224131"/>
            <a:chExt cx="5040561" cy="758697"/>
          </a:xfrm>
        </p:grpSpPr>
        <p:sp>
          <p:nvSpPr>
            <p:cNvPr id="31" name="모서리가 둥근 직사각형 49">
              <a:extLst>
                <a:ext uri="{FF2B5EF4-FFF2-40B4-BE49-F238E27FC236}">
                  <a16:creationId xmlns:a16="http://schemas.microsoft.com/office/drawing/2014/main" id="{26B1A323-6A9E-474C-B527-C86215A48054}"/>
                </a:ext>
              </a:extLst>
            </p:cNvPr>
            <p:cNvSpPr/>
            <p:nvPr/>
          </p:nvSpPr>
          <p:spPr>
            <a:xfrm>
              <a:off x="1625601" y="2265245"/>
              <a:ext cx="4453956" cy="676468"/>
            </a:xfrm>
            <a:prstGeom prst="roundRect">
              <a:avLst>
                <a:gd name="adj" fmla="val 8763"/>
              </a:avLst>
            </a:prstGeom>
            <a:gradFill>
              <a:gsLst>
                <a:gs pos="99000">
                  <a:schemeClr val="bg1">
                    <a:lumMod val="85000"/>
                  </a:schemeClr>
                </a:gs>
                <a:gs pos="1000">
                  <a:schemeClr val="bg1">
                    <a:lumMod val="95000"/>
                  </a:schemeClr>
                </a:gs>
              </a:gsLst>
              <a:lin ang="16200000" scaled="1"/>
            </a:gradFill>
            <a:ln w="19050">
              <a:solidFill>
                <a:srgbClr val="2A4A70"/>
              </a:solidFill>
            </a:ln>
            <a:scene3d>
              <a:camera prst="orthographicFront"/>
              <a:lightRig rig="threePt" dir="t"/>
            </a:scene3d>
            <a:sp3d>
              <a:bevelT w="127000" h="254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4D81C3B-8A03-4E5E-A605-419CBA1B59BF}"/>
                </a:ext>
              </a:extLst>
            </p:cNvPr>
            <p:cNvGrpSpPr/>
            <p:nvPr/>
          </p:nvGrpSpPr>
          <p:grpSpPr>
            <a:xfrm>
              <a:off x="1038996" y="2224131"/>
              <a:ext cx="758697" cy="758697"/>
              <a:chOff x="1776804" y="1530709"/>
              <a:chExt cx="758697" cy="758697"/>
            </a:xfrm>
          </p:grpSpPr>
          <p:sp>
            <p:nvSpPr>
              <p:cNvPr id="34" name="모서리가 둥근 직사각형 51">
                <a:extLst>
                  <a:ext uri="{FF2B5EF4-FFF2-40B4-BE49-F238E27FC236}">
                    <a16:creationId xmlns:a16="http://schemas.microsoft.com/office/drawing/2014/main" id="{4B6DAB47-81E8-4A87-ACBE-7B25F2370C25}"/>
                  </a:ext>
                </a:extLst>
              </p:cNvPr>
              <p:cNvSpPr/>
              <p:nvPr/>
            </p:nvSpPr>
            <p:spPr>
              <a:xfrm rot="2700000">
                <a:off x="1776804" y="1530709"/>
                <a:ext cx="758697" cy="758697"/>
              </a:xfrm>
              <a:prstGeom prst="roundRect">
                <a:avLst>
                  <a:gd name="adj" fmla="val 9434"/>
                </a:avLst>
              </a:prstGeom>
              <a:solidFill>
                <a:srgbClr val="425F8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635000" h="508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40000"/>
                  </a:lnSpc>
                  <a:spcBef>
                    <a:spcPct val="20000"/>
                  </a:spcBef>
                </a:pPr>
                <a:endParaRPr lang="ko-KR" altLang="en-US"/>
              </a:p>
            </p:txBody>
          </p:sp>
          <p:sp>
            <p:nvSpPr>
              <p:cNvPr id="35" name="모서리가 둥근 직사각형 52">
                <a:extLst>
                  <a:ext uri="{FF2B5EF4-FFF2-40B4-BE49-F238E27FC236}">
                    <a16:creationId xmlns:a16="http://schemas.microsoft.com/office/drawing/2014/main" id="{9624AA00-1AEE-44B6-8F4D-832B5FFBB27E}"/>
                  </a:ext>
                </a:extLst>
              </p:cNvPr>
              <p:cNvSpPr/>
              <p:nvPr/>
            </p:nvSpPr>
            <p:spPr>
              <a:xfrm rot="2700000">
                <a:off x="1876695" y="1630600"/>
                <a:ext cx="558914" cy="558914"/>
              </a:xfrm>
              <a:prstGeom prst="roundRect">
                <a:avLst>
                  <a:gd name="adj" fmla="val 9434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40000"/>
                  </a:lnSpc>
                  <a:spcBef>
                    <a:spcPct val="20000"/>
                  </a:spcBef>
                </a:pPr>
                <a:endParaRPr lang="ko-KR" altLang="en-US"/>
              </a:p>
            </p:txBody>
          </p:sp>
        </p:grpSp>
        <p:sp>
          <p:nvSpPr>
            <p:cNvPr id="33" name="Oval 56">
              <a:extLst>
                <a:ext uri="{FF2B5EF4-FFF2-40B4-BE49-F238E27FC236}">
                  <a16:creationId xmlns:a16="http://schemas.microsoft.com/office/drawing/2014/main" id="{A5EB919D-083E-4C4F-AC82-7157458D7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900" y="2368241"/>
              <a:ext cx="532285" cy="396952"/>
            </a:xfrm>
            <a:prstGeom prst="ellipse">
              <a:avLst/>
            </a:prstGeom>
            <a:noFill/>
            <a:ln>
              <a:headEnd/>
              <a:tailEnd/>
            </a:ln>
            <a:effectLst>
              <a:innerShdw blurRad="101600" dist="38100" dir="13500000">
                <a:prstClr val="black">
                  <a:alpha val="42000"/>
                </a:prstClr>
              </a:inn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contourClr>
                <a:srgbClr val="F0B147"/>
              </a:contourClr>
            </a:sp3d>
          </p:spPr>
          <p:style>
            <a:lnRef idx="0">
              <a:schemeClr val="accent2"/>
            </a:lnRef>
            <a:fillRef idx="1002">
              <a:schemeClr val="lt1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endParaRPr>
            </a:p>
          </p:txBody>
        </p:sp>
      </p:grpSp>
      <p:sp>
        <p:nvSpPr>
          <p:cNvPr id="36" name="Rectangle 5">
            <a:extLst>
              <a:ext uri="{FF2B5EF4-FFF2-40B4-BE49-F238E27FC236}">
                <a16:creationId xmlns:a16="http://schemas.microsoft.com/office/drawing/2014/main" id="{8E0F5FAE-31FB-485F-A2D9-81F3F2EB1FF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748268" y="4509753"/>
            <a:ext cx="4882944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>
              <a:spcBef>
                <a:spcPct val="0"/>
              </a:spcBef>
              <a:defRPr/>
            </a:pP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앞으로의 진행사항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5">
            <a:extLst>
              <a:ext uri="{FF2B5EF4-FFF2-40B4-BE49-F238E27FC236}">
                <a16:creationId xmlns:a16="http://schemas.microsoft.com/office/drawing/2014/main" id="{BE8E08D8-F73E-4663-8B53-2B72AD2DA6B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798808" y="3311187"/>
            <a:ext cx="4882944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>
              <a:spcBef>
                <a:spcPct val="0"/>
              </a:spcBef>
              <a:defRPr/>
            </a:pP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차원축소와 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detection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63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1</a:t>
            </a:r>
            <a:r>
              <a:rPr lang="en-US" altLang="ko-KR" b="1">
                <a:latin typeface="+mj-ea"/>
              </a:rPr>
              <a:t>. </a:t>
            </a:r>
            <a:r>
              <a:rPr lang="ko-KR" altLang="en-US">
                <a:latin typeface="+mj-ea"/>
              </a:rPr>
              <a:t>진행상황</a:t>
            </a:r>
            <a:endParaRPr lang="ko-KR" altLang="en-US" b="1" dirty="0">
              <a:latin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fld id="{0D53B12E-C58E-4C73-B190-FC202CF6ED9D}" type="slidenum">
              <a:rPr lang="ko-KR" altLang="en-US" smtClean="0"/>
              <a:pPr/>
              <a:t>3</a:t>
            </a:fld>
            <a:r>
              <a:rPr lang="en-US" altLang="ko-KR" dirty="0"/>
              <a:t>/30]</a:t>
            </a:r>
            <a:endParaRPr lang="ko-KR" altLang="en-US" dirty="0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DA0104DD-FD92-4AFD-A1D4-66CC997E1664}"/>
              </a:ext>
            </a:extLst>
          </p:cNvPr>
          <p:cNvGrpSpPr/>
          <p:nvPr/>
        </p:nvGrpSpPr>
        <p:grpSpPr>
          <a:xfrm>
            <a:off x="369854" y="805577"/>
            <a:ext cx="7405997" cy="400110"/>
            <a:chOff x="447005" y="1003394"/>
            <a:chExt cx="7405997" cy="400110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4C1750B-5585-4AC6-9FFC-210AF4719770}"/>
                </a:ext>
              </a:extLst>
            </p:cNvPr>
            <p:cNvSpPr/>
            <p:nvPr/>
          </p:nvSpPr>
          <p:spPr>
            <a:xfrm>
              <a:off x="653002" y="1003394"/>
              <a:ext cx="720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>
                <a:spcAft>
                  <a:spcPts val="600"/>
                </a:spcAft>
                <a:buSzPct val="100000"/>
                <a:defRPr/>
              </a:pPr>
              <a:r>
                <a:rPr lang="en-US" altLang="ko-KR" sz="2000" b="1" kern="0" spc="-10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feature map </a:t>
              </a:r>
              <a:r>
                <a:rPr lang="ko-KR" altLang="en-US" sz="2000" b="1" kern="0" spc="-10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추출</a:t>
              </a:r>
              <a:endParaRPr lang="ko-KR" altLang="en-US" sz="2000" b="1" kern="0" spc="-100" dirty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570C0BBB-87AE-40E2-8A73-8D547091F615}"/>
                </a:ext>
              </a:extLst>
            </p:cNvPr>
            <p:cNvSpPr/>
            <p:nvPr/>
          </p:nvSpPr>
          <p:spPr bwMode="auto">
            <a:xfrm>
              <a:off x="447005" y="1131449"/>
              <a:ext cx="144000" cy="144000"/>
            </a:xfrm>
            <a:prstGeom prst="ellipse">
              <a:avLst/>
            </a:prstGeom>
            <a:solidFill>
              <a:srgbClr val="2586F1"/>
            </a:solidFill>
            <a:ln w="3175">
              <a:solidFill>
                <a:srgbClr val="2586F1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AFB1FC6-2923-47A6-9E21-C150CB899792}"/>
              </a:ext>
            </a:extLst>
          </p:cNvPr>
          <p:cNvGrpSpPr/>
          <p:nvPr/>
        </p:nvGrpSpPr>
        <p:grpSpPr>
          <a:xfrm>
            <a:off x="305524" y="2959908"/>
            <a:ext cx="7405997" cy="400110"/>
            <a:chOff x="447005" y="1003394"/>
            <a:chExt cx="7405997" cy="40011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2E62CDF-4194-4F9A-94A2-E5E737CCAC86}"/>
                </a:ext>
              </a:extLst>
            </p:cNvPr>
            <p:cNvSpPr/>
            <p:nvPr/>
          </p:nvSpPr>
          <p:spPr>
            <a:xfrm>
              <a:off x="653002" y="1003394"/>
              <a:ext cx="720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>
                <a:spcAft>
                  <a:spcPts val="600"/>
                </a:spcAft>
                <a:buSzPct val="100000"/>
                <a:defRPr/>
              </a:pPr>
              <a:r>
                <a:rPr lang="en-US" altLang="ko-KR" sz="2000" b="1" kern="0" spc="-10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Annotation </a:t>
              </a:r>
              <a:r>
                <a:rPr lang="ko-KR" altLang="en-US" sz="2000" b="1" kern="0" spc="-10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진행 경과 </a:t>
              </a:r>
              <a:endParaRPr lang="ko-KR" altLang="en-US" sz="2000" b="1" kern="0" spc="-100" dirty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DB8CD16-80AC-4D97-8377-6861A05DE73C}"/>
                </a:ext>
              </a:extLst>
            </p:cNvPr>
            <p:cNvSpPr/>
            <p:nvPr/>
          </p:nvSpPr>
          <p:spPr bwMode="auto">
            <a:xfrm>
              <a:off x="447005" y="1131449"/>
              <a:ext cx="144000" cy="144000"/>
            </a:xfrm>
            <a:prstGeom prst="ellipse">
              <a:avLst/>
            </a:prstGeom>
            <a:solidFill>
              <a:srgbClr val="2586F1"/>
            </a:solidFill>
            <a:ln w="3175">
              <a:solidFill>
                <a:srgbClr val="2586F1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2527BF8-E49D-4616-977D-353F8105CB0E}"/>
              </a:ext>
            </a:extLst>
          </p:cNvPr>
          <p:cNvSpPr txBox="1"/>
          <p:nvPr/>
        </p:nvSpPr>
        <p:spPr>
          <a:xfrm>
            <a:off x="575851" y="1266497"/>
            <a:ext cx="74133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annotation</a:t>
            </a:r>
            <a:r>
              <a:rPr lang="ko-KR" altLang="en-US"/>
              <a:t>이 충분히 이루어지지 않아</a:t>
            </a:r>
            <a:r>
              <a:rPr lang="en-US" altLang="ko-KR"/>
              <a:t>, </a:t>
            </a:r>
            <a:r>
              <a:rPr lang="ko-KR" altLang="en-US"/>
              <a:t>먼저 </a:t>
            </a:r>
            <a:r>
              <a:rPr lang="en-US" altLang="ko-KR"/>
              <a:t>MS COCO </a:t>
            </a:r>
            <a:r>
              <a:rPr lang="ko-KR" altLang="en-US"/>
              <a:t>데이터셋에 대해 객체 탐지 및 유사 이미지 검색을 수행하려 함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COCO </a:t>
            </a:r>
            <a:r>
              <a:rPr lang="ko-KR" altLang="en-US"/>
              <a:t>데이터셋에 </a:t>
            </a:r>
            <a:r>
              <a:rPr lang="en-US" altLang="ko-KR"/>
              <a:t>pretrained</a:t>
            </a:r>
            <a:r>
              <a:rPr lang="ko-KR" altLang="en-US"/>
              <a:t>된 </a:t>
            </a:r>
            <a:r>
              <a:rPr lang="en-US" altLang="ko-KR"/>
              <a:t>RetinaNet</a:t>
            </a:r>
            <a:r>
              <a:rPr lang="ko-KR" altLang="en-US"/>
              <a:t>을 이용하여 이미지의 피쳐맵을 뽑아내었음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본래 의도했던 객체의 피쳐맵을 뽑아내는 것은 현재 진행중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6115CF-48D6-4465-A8D1-CF3846C7D3BA}"/>
              </a:ext>
            </a:extLst>
          </p:cNvPr>
          <p:cNvSpPr txBox="1"/>
          <p:nvPr/>
        </p:nvSpPr>
        <p:spPr>
          <a:xfrm>
            <a:off x="557525" y="3326552"/>
            <a:ext cx="7413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데이터셋을 만들기로한 </a:t>
            </a:r>
            <a:r>
              <a:rPr lang="en-US" altLang="ko-KR"/>
              <a:t>5000</a:t>
            </a:r>
            <a:r>
              <a:rPr lang="ko-KR" altLang="en-US"/>
              <a:t>개의 이미지 중 약 </a:t>
            </a:r>
            <a:r>
              <a:rPr lang="en-US" altLang="ko-KR"/>
              <a:t>1500</a:t>
            </a:r>
            <a:r>
              <a:rPr lang="ko-KR" altLang="en-US"/>
              <a:t>개</a:t>
            </a:r>
            <a:r>
              <a:rPr lang="en-US" altLang="ko-KR"/>
              <a:t>(30%)</a:t>
            </a:r>
            <a:r>
              <a:rPr lang="ko-KR" altLang="en-US"/>
              <a:t>에 대해 </a:t>
            </a:r>
            <a:r>
              <a:rPr lang="en-US" altLang="ko-KR"/>
              <a:t>annotation </a:t>
            </a:r>
            <a:r>
              <a:rPr lang="ko-KR" altLang="en-US"/>
              <a:t>완료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6</a:t>
            </a:r>
            <a:r>
              <a:rPr lang="ko-KR" altLang="en-US"/>
              <a:t>월 전에 </a:t>
            </a:r>
            <a:r>
              <a:rPr lang="en-US" altLang="ko-KR"/>
              <a:t>annotation</a:t>
            </a:r>
            <a:r>
              <a:rPr lang="ko-KR" altLang="en-US"/>
              <a:t>을 완료하고</a:t>
            </a:r>
            <a:r>
              <a:rPr lang="en-US" altLang="ko-KR"/>
              <a:t>, 6</a:t>
            </a:r>
            <a:r>
              <a:rPr lang="ko-KR" altLang="en-US"/>
              <a:t>월엔 데이터셋에 맞게 </a:t>
            </a:r>
            <a:r>
              <a:rPr lang="en-US" altLang="ko-KR"/>
              <a:t>RetinaNet</a:t>
            </a:r>
            <a:r>
              <a:rPr lang="ko-KR" altLang="en-US"/>
              <a:t>을 </a:t>
            </a:r>
            <a:r>
              <a:rPr lang="en-US" altLang="ko-KR"/>
              <a:t>fine-tuning</a:t>
            </a:r>
            <a:r>
              <a:rPr lang="ko-KR" altLang="en-US"/>
              <a:t>하는 것이 목표</a:t>
            </a:r>
          </a:p>
        </p:txBody>
      </p:sp>
    </p:spTree>
    <p:extLst>
      <p:ext uri="{BB962C8B-B14F-4D97-AF65-F5344CB8AC3E}">
        <p14:creationId xmlns:p14="http://schemas.microsoft.com/office/powerpoint/2010/main" val="35099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1</a:t>
            </a:r>
            <a:r>
              <a:rPr lang="en-US" altLang="ko-KR" b="1">
                <a:latin typeface="+mj-ea"/>
              </a:rPr>
              <a:t>. </a:t>
            </a:r>
            <a:r>
              <a:rPr lang="ko-KR" altLang="en-US">
                <a:latin typeface="+mj-ea"/>
              </a:rPr>
              <a:t>진행상황</a:t>
            </a:r>
            <a:endParaRPr lang="ko-KR" altLang="en-US" b="1" dirty="0">
              <a:latin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fld id="{0D53B12E-C58E-4C73-B190-FC202CF6ED9D}" type="slidenum">
              <a:rPr lang="ko-KR" altLang="en-US" smtClean="0"/>
              <a:pPr/>
              <a:t>4</a:t>
            </a:fld>
            <a:r>
              <a:rPr lang="en-US" altLang="ko-KR" dirty="0"/>
              <a:t>/30]</a:t>
            </a:r>
            <a:endParaRPr lang="ko-KR" altLang="en-US" dirty="0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DA0104DD-FD92-4AFD-A1D4-66CC997E1664}"/>
              </a:ext>
            </a:extLst>
          </p:cNvPr>
          <p:cNvGrpSpPr/>
          <p:nvPr/>
        </p:nvGrpSpPr>
        <p:grpSpPr>
          <a:xfrm>
            <a:off x="326153" y="746636"/>
            <a:ext cx="7392856" cy="400110"/>
            <a:chOff x="447005" y="993926"/>
            <a:chExt cx="7392856" cy="400110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4C1750B-5585-4AC6-9FFC-210AF4719770}"/>
                </a:ext>
              </a:extLst>
            </p:cNvPr>
            <p:cNvSpPr/>
            <p:nvPr/>
          </p:nvSpPr>
          <p:spPr>
            <a:xfrm>
              <a:off x="639861" y="993926"/>
              <a:ext cx="720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>
                <a:spcAft>
                  <a:spcPts val="600"/>
                </a:spcAft>
                <a:buSzPct val="100000"/>
                <a:defRPr/>
              </a:pPr>
              <a:r>
                <a:rPr lang="en-US" altLang="ko-KR" sz="2000" b="1" kern="0" spc="-10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detection output </a:t>
              </a:r>
              <a:r>
                <a:rPr lang="ko-KR" altLang="en-US" sz="2000" b="1" kern="0" spc="-10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출력 정의</a:t>
              </a:r>
              <a:endParaRPr lang="ko-KR" altLang="en-US" sz="2000" b="1" kern="0" spc="-100" dirty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570C0BBB-87AE-40E2-8A73-8D547091F615}"/>
                </a:ext>
              </a:extLst>
            </p:cNvPr>
            <p:cNvSpPr/>
            <p:nvPr/>
          </p:nvSpPr>
          <p:spPr bwMode="auto">
            <a:xfrm>
              <a:off x="447005" y="1131449"/>
              <a:ext cx="144000" cy="144000"/>
            </a:xfrm>
            <a:prstGeom prst="ellipse">
              <a:avLst/>
            </a:prstGeom>
            <a:solidFill>
              <a:srgbClr val="2586F1"/>
            </a:solidFill>
            <a:ln w="3175">
              <a:solidFill>
                <a:srgbClr val="2586F1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6FE537D0-875A-41F9-9D32-51F92FDC3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98" y="1138426"/>
            <a:ext cx="3631599" cy="305054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EBDCE0-D039-4D41-A5E0-E1EC03ECB36E}"/>
              </a:ext>
            </a:extLst>
          </p:cNvPr>
          <p:cNvSpPr/>
          <p:nvPr/>
        </p:nvSpPr>
        <p:spPr>
          <a:xfrm>
            <a:off x="313195" y="4235408"/>
            <a:ext cx="8140803" cy="22432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102346"/>
                </a:gs>
              </a:gsLst>
              <a:lin ang="10800000" scaled="1"/>
              <a:tileRect/>
            </a:gra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7800" indent="-177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200" b="1" spc="-80" dirty="0">
                <a:latin typeface="+mn-ea"/>
                <a:cs typeface="Arial" pitchFamily="34" charset="0"/>
              </a:rPr>
              <a:t>object : 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이미지 상의 객체를 </a:t>
            </a:r>
            <a:r>
              <a:rPr kumimoji="1" lang="ko-KR" altLang="en-US" sz="1200" b="1" spc="-80" dirty="0" err="1">
                <a:latin typeface="+mn-ea"/>
                <a:cs typeface="Arial" pitchFamily="34" charset="0"/>
              </a:rPr>
              <a:t>모아놓은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 배열</a:t>
            </a:r>
            <a:endParaRPr kumimoji="1" lang="en-US" altLang="ko-KR" sz="1200" b="1" spc="-80" dirty="0">
              <a:latin typeface="+mn-ea"/>
              <a:cs typeface="Arial" pitchFamily="34" charset="0"/>
            </a:endParaRPr>
          </a:p>
          <a:p>
            <a:pPr marL="177800" indent="-177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200" b="1" spc="-80" dirty="0" err="1">
                <a:latin typeface="+mn-ea"/>
                <a:cs typeface="Arial" pitchFamily="34" charset="0"/>
              </a:rPr>
              <a:t>objectID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 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: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 객체를 식별하기 위한 </a:t>
            </a:r>
            <a:r>
              <a:rPr kumimoji="1" lang="ko-KR" altLang="en-US" sz="1200" b="1" spc="-80" dirty="0" err="1">
                <a:latin typeface="+mn-ea"/>
                <a:cs typeface="Arial" pitchFamily="34" charset="0"/>
              </a:rPr>
              <a:t>기본키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. 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객체마다 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Unique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한 값을 갖는다</a:t>
            </a:r>
            <a:endParaRPr kumimoji="1" lang="en-US" altLang="ko-KR" sz="1200" b="1" spc="-80" dirty="0">
              <a:latin typeface="+mn-ea"/>
              <a:cs typeface="Arial" pitchFamily="34" charset="0"/>
            </a:endParaRPr>
          </a:p>
          <a:p>
            <a:pPr marL="177800" indent="-177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200" b="1" spc="-80" dirty="0">
                <a:latin typeface="+mn-ea"/>
                <a:cs typeface="Arial" pitchFamily="34" charset="0"/>
              </a:rPr>
              <a:t>location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 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: detection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 후 예측한 </a:t>
            </a:r>
            <a:r>
              <a:rPr kumimoji="1" lang="ko-KR" altLang="en-US" sz="1200" b="1" spc="-80" dirty="0" err="1">
                <a:latin typeface="+mn-ea"/>
                <a:cs typeface="Arial" pitchFamily="34" charset="0"/>
              </a:rPr>
              <a:t>좌상단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(</a:t>
            </a:r>
            <a:r>
              <a:rPr kumimoji="1" lang="en-US" altLang="ko-KR" sz="1200" b="1" spc="-80" dirty="0" err="1">
                <a:latin typeface="+mn-ea"/>
                <a:cs typeface="Arial" pitchFamily="34" charset="0"/>
              </a:rPr>
              <a:t>xmin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, </a:t>
            </a:r>
            <a:r>
              <a:rPr kumimoji="1" lang="en-US" altLang="ko-KR" sz="1200" b="1" spc="-80" dirty="0" err="1">
                <a:latin typeface="+mn-ea"/>
                <a:cs typeface="Arial" pitchFamily="34" charset="0"/>
              </a:rPr>
              <a:t>ymin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)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좌표와 </a:t>
            </a:r>
            <a:r>
              <a:rPr kumimoji="1" lang="ko-KR" altLang="en-US" sz="1200" b="1" spc="-80" dirty="0" err="1">
                <a:latin typeface="+mn-ea"/>
                <a:cs typeface="Arial" pitchFamily="34" charset="0"/>
              </a:rPr>
              <a:t>우하단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(</a:t>
            </a:r>
            <a:r>
              <a:rPr kumimoji="1" lang="en-US" altLang="ko-KR" sz="1200" b="1" spc="-80" dirty="0" err="1">
                <a:latin typeface="+mn-ea"/>
                <a:cs typeface="Arial" pitchFamily="34" charset="0"/>
              </a:rPr>
              <a:t>xmax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, </a:t>
            </a:r>
            <a:r>
              <a:rPr kumimoji="1" lang="en-US" altLang="ko-KR" sz="1200" b="1" spc="-80" dirty="0" err="1">
                <a:latin typeface="+mn-ea"/>
                <a:cs typeface="Arial" pitchFamily="34" charset="0"/>
              </a:rPr>
              <a:t>ymax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)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좌표를 갖는 위치정보</a:t>
            </a:r>
            <a:endParaRPr kumimoji="1" lang="en-US" altLang="ko-KR" sz="1200" b="1" spc="-80" dirty="0">
              <a:latin typeface="+mn-ea"/>
              <a:cs typeface="Arial" pitchFamily="34" charset="0"/>
            </a:endParaRPr>
          </a:p>
          <a:p>
            <a:pPr marL="177800" indent="-177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200" b="1" spc="-80" dirty="0">
                <a:latin typeface="+mn-ea"/>
                <a:cs typeface="Arial" pitchFamily="34" charset="0"/>
              </a:rPr>
              <a:t>tag : detection 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후 예측한 객체의 클래스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(label)</a:t>
            </a:r>
          </a:p>
          <a:p>
            <a:pPr marL="177800" indent="-177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200" b="1" spc="-80" dirty="0" err="1">
                <a:latin typeface="+mn-ea"/>
                <a:cs typeface="Arial" pitchFamily="34" charset="0"/>
              </a:rPr>
              <a:t>reducedVector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: detection 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모델에서 생성된 객체의 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feature map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이 </a:t>
            </a:r>
            <a:r>
              <a:rPr kumimoji="1" lang="ko-KR" altLang="en-US" sz="1200" b="1" spc="-80" dirty="0" err="1">
                <a:latin typeface="+mn-ea"/>
                <a:cs typeface="Arial" pitchFamily="34" charset="0"/>
              </a:rPr>
              <a:t>차원축소된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 벡터</a:t>
            </a:r>
            <a:endParaRPr kumimoji="1" lang="en-US" altLang="ko-KR" sz="1200" b="1" spc="-80" dirty="0">
              <a:latin typeface="+mn-ea"/>
              <a:cs typeface="Arial" pitchFamily="34" charset="0"/>
            </a:endParaRPr>
          </a:p>
          <a:p>
            <a:pPr marL="177800" indent="-177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200" b="1" spc="-80" dirty="0" err="1">
                <a:latin typeface="+mn-ea"/>
                <a:cs typeface="Arial" pitchFamily="34" charset="0"/>
              </a:rPr>
              <a:t>vectorShape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 : </a:t>
            </a:r>
            <a:r>
              <a:rPr kumimoji="1" lang="en-US" altLang="ko-KR" sz="1200" b="1" spc="-80" dirty="0" err="1">
                <a:latin typeface="+mn-ea"/>
                <a:cs typeface="Arial" pitchFamily="34" charset="0"/>
              </a:rPr>
              <a:t>reducedVector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의 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shape</a:t>
            </a:r>
          </a:p>
          <a:p>
            <a:pPr marL="177800" indent="-177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200" b="1" spc="-80" dirty="0">
                <a:latin typeface="+mn-ea"/>
                <a:cs typeface="Arial" pitchFamily="34" charset="0"/>
              </a:rPr>
              <a:t>IMG_URL : 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해당 이미지의 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URL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AE6612-9BA4-4F47-AED8-B7990B4B11E8}"/>
              </a:ext>
            </a:extLst>
          </p:cNvPr>
          <p:cNvSpPr txBox="1"/>
          <p:nvPr/>
        </p:nvSpPr>
        <p:spPr>
          <a:xfrm>
            <a:off x="107504" y="3941129"/>
            <a:ext cx="1976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ko-KR" sz="1400" b="1" dirty="0"/>
              <a:t>Json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attribute </a:t>
            </a:r>
            <a:r>
              <a:rPr lang="ko-KR" altLang="en-US" sz="1400" b="1" dirty="0"/>
              <a:t>설명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F57980C-A1A0-4BDB-9A59-FCC8FD357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483" y="898979"/>
            <a:ext cx="2360829" cy="3244490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2CFB293-74ED-4251-9BB6-DA8BD1E08E2B}"/>
              </a:ext>
            </a:extLst>
          </p:cNvPr>
          <p:cNvCxnSpPr>
            <a:cxnSpLocks/>
          </p:cNvCxnSpPr>
          <p:nvPr/>
        </p:nvCxnSpPr>
        <p:spPr>
          <a:xfrm flipH="1">
            <a:off x="1610689" y="1155065"/>
            <a:ext cx="3825407" cy="858293"/>
          </a:xfrm>
          <a:prstGeom prst="straightConnector1">
            <a:avLst/>
          </a:prstGeom>
          <a:ln w="19050">
            <a:solidFill>
              <a:srgbClr val="1791AE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3691470-98F8-4A5B-8731-7D3624CB6204}"/>
              </a:ext>
            </a:extLst>
          </p:cNvPr>
          <p:cNvCxnSpPr>
            <a:cxnSpLocks/>
          </p:cNvCxnSpPr>
          <p:nvPr/>
        </p:nvCxnSpPr>
        <p:spPr>
          <a:xfrm flipH="1" flipV="1">
            <a:off x="2801923" y="1996581"/>
            <a:ext cx="2634173" cy="108716"/>
          </a:xfrm>
          <a:prstGeom prst="straightConnector1">
            <a:avLst/>
          </a:prstGeom>
          <a:ln w="28575">
            <a:solidFill>
              <a:srgbClr val="1791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35FDC51-ADEA-459F-8D9B-FE0C1C10C466}"/>
              </a:ext>
            </a:extLst>
          </p:cNvPr>
          <p:cNvCxnSpPr>
            <a:cxnSpLocks/>
          </p:cNvCxnSpPr>
          <p:nvPr/>
        </p:nvCxnSpPr>
        <p:spPr>
          <a:xfrm flipH="1" flipV="1">
            <a:off x="3665990" y="2881411"/>
            <a:ext cx="1770106" cy="187549"/>
          </a:xfrm>
          <a:prstGeom prst="straightConnector1">
            <a:avLst/>
          </a:prstGeom>
          <a:ln w="28575">
            <a:solidFill>
              <a:srgbClr val="1791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081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2</a:t>
            </a:r>
            <a:r>
              <a:rPr lang="en-US" altLang="ko-KR" b="1">
                <a:latin typeface="+mj-ea"/>
              </a:rPr>
              <a:t>. </a:t>
            </a:r>
            <a:r>
              <a:rPr lang="ko-KR" altLang="en-US" b="1">
                <a:latin typeface="+mj-ea"/>
              </a:rPr>
              <a:t>차원축소와 </a:t>
            </a:r>
            <a:r>
              <a:rPr lang="en-US" altLang="ko-KR" b="1">
                <a:latin typeface="+mj-ea"/>
              </a:rPr>
              <a:t>detection</a:t>
            </a:r>
            <a:endParaRPr lang="ko-KR" altLang="en-US" b="1" dirty="0">
              <a:latin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fld id="{0D53B12E-C58E-4C73-B190-FC202CF6ED9D}" type="slidenum">
              <a:rPr lang="ko-KR" altLang="en-US" smtClean="0"/>
              <a:pPr/>
              <a:t>5</a:t>
            </a:fld>
            <a:r>
              <a:rPr lang="en-US" altLang="ko-KR" dirty="0"/>
              <a:t>/30]</a:t>
            </a:r>
            <a:endParaRPr lang="ko-KR" altLang="en-US" dirty="0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DA0104DD-FD92-4AFD-A1D4-66CC997E1664}"/>
              </a:ext>
            </a:extLst>
          </p:cNvPr>
          <p:cNvGrpSpPr/>
          <p:nvPr/>
        </p:nvGrpSpPr>
        <p:grpSpPr>
          <a:xfrm>
            <a:off x="369854" y="805577"/>
            <a:ext cx="7405997" cy="400110"/>
            <a:chOff x="447005" y="1003394"/>
            <a:chExt cx="7405997" cy="400110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4C1750B-5585-4AC6-9FFC-210AF4719770}"/>
                </a:ext>
              </a:extLst>
            </p:cNvPr>
            <p:cNvSpPr/>
            <p:nvPr/>
          </p:nvSpPr>
          <p:spPr>
            <a:xfrm>
              <a:off x="653002" y="1003394"/>
              <a:ext cx="720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>
                <a:spcAft>
                  <a:spcPts val="600"/>
                </a:spcAft>
                <a:buSzPct val="100000"/>
                <a:defRPr/>
              </a:pPr>
              <a:r>
                <a:rPr lang="en-US" altLang="ko-KR" sz="2000" b="1" kern="0" spc="-10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Autoencoder</a:t>
              </a:r>
              <a:r>
                <a:rPr lang="ko-KR" altLang="en-US" sz="2000" b="1" kern="0" spc="-10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를 활용한 차원축소</a:t>
              </a:r>
              <a:endParaRPr lang="ko-KR" altLang="en-US" sz="2000" b="1" kern="0" spc="-100" dirty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570C0BBB-87AE-40E2-8A73-8D547091F615}"/>
                </a:ext>
              </a:extLst>
            </p:cNvPr>
            <p:cNvSpPr/>
            <p:nvPr/>
          </p:nvSpPr>
          <p:spPr bwMode="auto">
            <a:xfrm>
              <a:off x="447005" y="1131449"/>
              <a:ext cx="144000" cy="144000"/>
            </a:xfrm>
            <a:prstGeom prst="ellipse">
              <a:avLst/>
            </a:prstGeom>
            <a:solidFill>
              <a:srgbClr val="2586F1"/>
            </a:solidFill>
            <a:ln w="3175">
              <a:solidFill>
                <a:srgbClr val="2586F1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CCAB764F-CD0E-40A1-86EE-B32637F6DE0D}"/>
              </a:ext>
            </a:extLst>
          </p:cNvPr>
          <p:cNvGrpSpPr/>
          <p:nvPr/>
        </p:nvGrpSpPr>
        <p:grpSpPr>
          <a:xfrm>
            <a:off x="323851" y="1455549"/>
            <a:ext cx="4170304" cy="1253371"/>
            <a:chOff x="251520" y="1547521"/>
            <a:chExt cx="4245155" cy="1668596"/>
          </a:xfrm>
        </p:grpSpPr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7C01D982-1D14-4D01-81E7-FDE70F9C2FB9}"/>
                </a:ext>
              </a:extLst>
            </p:cNvPr>
            <p:cNvSpPr/>
            <p:nvPr/>
          </p:nvSpPr>
          <p:spPr>
            <a:xfrm>
              <a:off x="326371" y="1571097"/>
              <a:ext cx="4170304" cy="1641879"/>
            </a:xfrm>
            <a:prstGeom prst="roundRect">
              <a:avLst>
                <a:gd name="adj" fmla="val 2490"/>
              </a:avLst>
            </a:prstGeom>
            <a:solidFill>
              <a:schemeClr val="bg1"/>
            </a:solidFill>
            <a:ln>
              <a:gradFill flip="none" rotWithShape="1">
                <a:gsLst>
                  <a:gs pos="0">
                    <a:srgbClr val="0698C4"/>
                  </a:gs>
                  <a:gs pos="100000">
                    <a:srgbClr val="192640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endParaRPr lang="en-US" altLang="ko-KR" sz="900" b="1" spc="-150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A6C0E9F8-CF0B-41FA-90AF-C3DC5EE2FCEC}"/>
                </a:ext>
              </a:extLst>
            </p:cNvPr>
            <p:cNvGrpSpPr/>
            <p:nvPr/>
          </p:nvGrpSpPr>
          <p:grpSpPr>
            <a:xfrm>
              <a:off x="323850" y="1547521"/>
              <a:ext cx="4170304" cy="435274"/>
              <a:chOff x="848006" y="1584022"/>
              <a:chExt cx="3844192" cy="435274"/>
            </a:xfrm>
          </p:grpSpPr>
          <p:sp>
            <p:nvSpPr>
              <p:cNvPr id="77" name="AutoShape 82">
                <a:extLst>
                  <a:ext uri="{FF2B5EF4-FFF2-40B4-BE49-F238E27FC236}">
                    <a16:creationId xmlns:a16="http://schemas.microsoft.com/office/drawing/2014/main" id="{E26FA7AD-A56D-4345-B147-555E4AA10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8006" y="1588130"/>
                <a:ext cx="3844192" cy="431166"/>
              </a:xfrm>
              <a:prstGeom prst="foldedCorner">
                <a:avLst>
                  <a:gd name="adj" fmla="val 49685"/>
                </a:avLst>
              </a:prstGeom>
              <a:ln>
                <a:solidFill>
                  <a:srgbClr val="128B95"/>
                </a:solidFill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en-US" altLang="ko-KR" sz="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2637EB17-560A-4703-AC42-69C8A5599F10}"/>
                  </a:ext>
                </a:extLst>
              </p:cNvPr>
              <p:cNvSpPr/>
              <p:nvPr/>
            </p:nvSpPr>
            <p:spPr>
              <a:xfrm>
                <a:off x="848006" y="1584022"/>
                <a:ext cx="3844192" cy="4311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spc="-150">
                    <a:solidFill>
                      <a:schemeClr val="tx1"/>
                    </a:solidFill>
                  </a:rPr>
                  <a:t>오토인코더를 선택한 이유</a:t>
                </a:r>
                <a:endParaRPr lang="ko-KR" altLang="en-US" sz="1200" b="1" spc="-15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FD27E33-97D1-4FA6-A9E0-3E5DAFD39D73}"/>
                </a:ext>
              </a:extLst>
            </p:cNvPr>
            <p:cNvSpPr txBox="1"/>
            <p:nvPr/>
          </p:nvSpPr>
          <p:spPr>
            <a:xfrm>
              <a:off x="251520" y="1998155"/>
              <a:ext cx="4163798" cy="1217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-315913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000" b="1" spc="-60"/>
                <a:t>GPU</a:t>
              </a:r>
              <a:r>
                <a:rPr lang="ko-KR" altLang="en-US" sz="1000" b="1" spc="-60"/>
                <a:t>를 사용하여 빠른 연산 가능</a:t>
              </a:r>
              <a:endParaRPr lang="en-US" altLang="ko-KR" sz="1000" b="1" spc="-60"/>
            </a:p>
            <a:p>
              <a:pPr indent="-315913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1" spc="-60"/>
                <a:t>모양이나</a:t>
              </a:r>
              <a:r>
                <a:rPr lang="en-US" altLang="ko-KR" sz="1000" b="1" spc="-60"/>
                <a:t> </a:t>
              </a:r>
              <a:r>
                <a:rPr lang="ko-KR" altLang="en-US" sz="1000" b="1" spc="-60"/>
                <a:t>질감</a:t>
              </a:r>
              <a:r>
                <a:rPr lang="en-US" altLang="ko-KR" sz="1000" b="1" spc="-60"/>
                <a:t>, </a:t>
              </a:r>
              <a:r>
                <a:rPr lang="ko-KR" altLang="en-US" sz="1000" b="1" spc="-60"/>
                <a:t>색깔등의  축으로 축소가 가능</a:t>
              </a:r>
              <a:endParaRPr lang="en-US" altLang="ko-KR" sz="1000" b="1" spc="-60"/>
            </a:p>
            <a:p>
              <a:pPr indent="-315913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1" spc="-60"/>
                <a:t>피쳐맵 추출부터 차원축소까지 </a:t>
              </a:r>
              <a:r>
                <a:rPr lang="en-US" altLang="ko-KR" sz="1000" b="1" spc="-60"/>
                <a:t>one-stage</a:t>
              </a:r>
              <a:r>
                <a:rPr lang="ko-KR" altLang="en-US" sz="1000" b="1" spc="-60"/>
                <a:t>에 처리할 수 있음</a:t>
              </a:r>
              <a:r>
                <a:rPr lang="en-US" altLang="ko-KR" sz="1000" b="1" spc="-6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000" b="1" spc="-60" dirty="0"/>
            </a:p>
            <a:p>
              <a:pPr marL="628650" lvl="1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000" b="1" spc="-60" dirty="0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B5D5759F-4E82-429F-BDA6-E491F70B43F2}"/>
              </a:ext>
            </a:extLst>
          </p:cNvPr>
          <p:cNvGrpSpPr/>
          <p:nvPr/>
        </p:nvGrpSpPr>
        <p:grpSpPr>
          <a:xfrm>
            <a:off x="4683253" y="1452409"/>
            <a:ext cx="4315152" cy="1264338"/>
            <a:chOff x="251520" y="1547521"/>
            <a:chExt cx="4245155" cy="1899429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47798783-4C44-4950-BD84-6E5CEF94EAA8}"/>
                </a:ext>
              </a:extLst>
            </p:cNvPr>
            <p:cNvSpPr/>
            <p:nvPr/>
          </p:nvSpPr>
          <p:spPr>
            <a:xfrm>
              <a:off x="326371" y="1571097"/>
              <a:ext cx="4170304" cy="1641879"/>
            </a:xfrm>
            <a:prstGeom prst="roundRect">
              <a:avLst>
                <a:gd name="adj" fmla="val 2490"/>
              </a:avLst>
            </a:prstGeom>
            <a:solidFill>
              <a:schemeClr val="bg1"/>
            </a:solidFill>
            <a:ln>
              <a:gradFill flip="none" rotWithShape="1">
                <a:gsLst>
                  <a:gs pos="0">
                    <a:srgbClr val="0698C4"/>
                  </a:gs>
                  <a:gs pos="100000">
                    <a:srgbClr val="192640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endParaRPr lang="en-US" altLang="ko-KR" sz="900" b="1" spc="-150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308D313C-7675-4C20-B9B0-B993C5D480DC}"/>
                </a:ext>
              </a:extLst>
            </p:cNvPr>
            <p:cNvGrpSpPr/>
            <p:nvPr/>
          </p:nvGrpSpPr>
          <p:grpSpPr>
            <a:xfrm>
              <a:off x="323850" y="1547521"/>
              <a:ext cx="4170304" cy="435274"/>
              <a:chOff x="848006" y="1584022"/>
              <a:chExt cx="3844192" cy="435274"/>
            </a:xfrm>
          </p:grpSpPr>
          <p:sp>
            <p:nvSpPr>
              <p:cNvPr id="87" name="AutoShape 82">
                <a:extLst>
                  <a:ext uri="{FF2B5EF4-FFF2-40B4-BE49-F238E27FC236}">
                    <a16:creationId xmlns:a16="http://schemas.microsoft.com/office/drawing/2014/main" id="{D97C3849-0E2C-49C7-9CBE-A5EB7C4124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8006" y="1588130"/>
                <a:ext cx="3844192" cy="431166"/>
              </a:xfrm>
              <a:prstGeom prst="foldedCorner">
                <a:avLst>
                  <a:gd name="adj" fmla="val 49685"/>
                </a:avLst>
              </a:prstGeom>
              <a:ln>
                <a:solidFill>
                  <a:srgbClr val="128B95"/>
                </a:solidFill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en-US" altLang="ko-KR" sz="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DBC9F211-C828-450E-B06D-65205E882269}"/>
                  </a:ext>
                </a:extLst>
              </p:cNvPr>
              <p:cNvSpPr/>
              <p:nvPr/>
            </p:nvSpPr>
            <p:spPr>
              <a:xfrm>
                <a:off x="848006" y="1584022"/>
                <a:ext cx="3844192" cy="4311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spc="-150">
                    <a:solidFill>
                      <a:schemeClr val="tx1"/>
                    </a:solidFill>
                  </a:rPr>
                  <a:t>기존의 오토인코더 방식과의 차이</a:t>
                </a:r>
                <a:endParaRPr lang="ko-KR" altLang="en-US" sz="1200" b="1" spc="-15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D6E41C8-0949-4263-86B7-3C8B5C917A49}"/>
                </a:ext>
              </a:extLst>
            </p:cNvPr>
            <p:cNvSpPr txBox="1"/>
            <p:nvPr/>
          </p:nvSpPr>
          <p:spPr>
            <a:xfrm>
              <a:off x="251520" y="1998155"/>
              <a:ext cx="4163798" cy="1448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-315913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1" spc="-60"/>
                <a:t>차원축소 후</a:t>
              </a:r>
              <a:r>
                <a:rPr lang="en-US" altLang="ko-KR" sz="1000" b="1" spc="-60"/>
                <a:t>, </a:t>
              </a:r>
              <a:r>
                <a:rPr lang="ko-KR" altLang="en-US" sz="1000" b="1" spc="-60"/>
                <a:t>군집 알고리즘 활용 </a:t>
              </a:r>
              <a:endParaRPr lang="en-US" altLang="ko-KR" sz="1000" b="1" spc="-60"/>
            </a:p>
            <a:p>
              <a:pPr indent="-315913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000" b="1" spc="-60"/>
                <a:t>whitening(</a:t>
              </a:r>
              <a:r>
                <a:rPr lang="ko-KR" altLang="en-US" sz="1000" b="1" spc="-60"/>
                <a:t>축소 후 축에서의 </a:t>
              </a:r>
              <a:r>
                <a:rPr lang="en-US" altLang="ko-KR" sz="1000" b="1" spc="-60"/>
                <a:t>scaling)</a:t>
              </a:r>
            </a:p>
            <a:p>
              <a:pPr indent="-315913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1" spc="-60"/>
                <a:t>군집을 통해 </a:t>
              </a:r>
              <a:r>
                <a:rPr lang="en-US" altLang="ko-KR" sz="1000" b="1" spc="-60"/>
                <a:t>unlabeled data</a:t>
              </a:r>
              <a:r>
                <a:rPr lang="ko-KR" altLang="en-US" sz="1000" b="1" spc="-60"/>
                <a:t>에 대해서도 </a:t>
              </a:r>
              <a:r>
                <a:rPr lang="en-US" altLang="ko-KR" sz="1000" b="1" spc="-60"/>
                <a:t>labeling</a:t>
              </a:r>
              <a:r>
                <a:rPr lang="ko-KR" altLang="en-US" sz="1000" b="1" spc="-60"/>
                <a:t>할 수 있을 것</a:t>
              </a:r>
              <a:endParaRPr lang="en-US" altLang="ko-KR" sz="1000" b="1" spc="-60"/>
            </a:p>
            <a:p>
              <a:pPr indent="-315913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000" b="1" spc="-60"/>
            </a:p>
            <a:p>
              <a:pPr>
                <a:lnSpc>
                  <a:spcPct val="150000"/>
                </a:lnSpc>
              </a:pPr>
              <a:endParaRPr lang="en-US" altLang="ko-KR" sz="1000" b="1" spc="-60" dirty="0"/>
            </a:p>
            <a:p>
              <a:pPr marL="628650" lvl="1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000" b="1" spc="-60" dirty="0"/>
            </a:p>
          </p:txBody>
        </p:sp>
      </p:grpSp>
      <p:pic>
        <p:nvPicPr>
          <p:cNvPr id="89" name="Picture 25" descr="그림3 copy">
            <a:extLst>
              <a:ext uri="{FF2B5EF4-FFF2-40B4-BE49-F238E27FC236}">
                <a16:creationId xmlns:a16="http://schemas.microsoft.com/office/drawing/2014/main" id="{CC1985DD-A563-4308-A4D0-1B64A89BE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t="29161"/>
          <a:stretch>
            <a:fillRect/>
          </a:stretch>
        </p:blipFill>
        <p:spPr bwMode="auto">
          <a:xfrm>
            <a:off x="2225047" y="2798562"/>
            <a:ext cx="4533263" cy="65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F721CF60-1D0D-446E-BCF4-3A507288B750}"/>
              </a:ext>
            </a:extLst>
          </p:cNvPr>
          <p:cNvSpPr txBox="1"/>
          <p:nvPr/>
        </p:nvSpPr>
        <p:spPr>
          <a:xfrm>
            <a:off x="513854" y="3501613"/>
            <a:ext cx="849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2873375" algn="l"/>
              </a:tabLst>
            </a:pPr>
            <a:r>
              <a:rPr lang="ko-KR" altLang="en-US" sz="1400" b="1">
                <a:gradFill flip="none" rotWithShape="1">
                  <a:gsLst>
                    <a:gs pos="0">
                      <a:schemeClr val="accent1">
                        <a:lumMod val="50000"/>
                      </a:schemeClr>
                    </a:gs>
                    <a:gs pos="0">
                      <a:schemeClr val="accent2">
                        <a:lumMod val="5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  <a:tileRect/>
                </a:gradFill>
              </a:rPr>
              <a:t>유의미한 축으로 축소가능하며</a:t>
            </a:r>
            <a:r>
              <a:rPr lang="en-US" altLang="ko-KR" sz="1400" b="1">
                <a:gradFill flip="none" rotWithShape="1">
                  <a:gsLst>
                    <a:gs pos="0">
                      <a:schemeClr val="accent1">
                        <a:lumMod val="50000"/>
                      </a:schemeClr>
                    </a:gs>
                    <a:gs pos="0">
                      <a:schemeClr val="accent2">
                        <a:lumMod val="5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ko-KR" altLang="en-US" sz="1400" b="1">
                <a:gradFill flip="none" rotWithShape="1">
                  <a:gsLst>
                    <a:gs pos="0">
                      <a:schemeClr val="accent1">
                        <a:lumMod val="50000"/>
                      </a:schemeClr>
                    </a:gs>
                    <a:gs pos="0">
                      <a:schemeClr val="accent2">
                        <a:lumMod val="5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  <a:tileRect/>
                </a:gradFill>
              </a:rPr>
              <a:t>입력된 새로운 객체에 대해서도 </a:t>
            </a:r>
            <a:r>
              <a:rPr lang="en-US" altLang="ko-KR" sz="1400" b="1">
                <a:gradFill flip="none" rotWithShape="1">
                  <a:gsLst>
                    <a:gs pos="0">
                      <a:schemeClr val="accent1">
                        <a:lumMod val="50000"/>
                      </a:schemeClr>
                    </a:gs>
                    <a:gs pos="0">
                      <a:schemeClr val="accent2">
                        <a:lumMod val="5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  <a:tileRect/>
                </a:gradFill>
              </a:rPr>
              <a:t>labeling</a:t>
            </a:r>
            <a:r>
              <a:rPr lang="ko-KR" altLang="en-US" sz="1400" b="1">
                <a:gradFill flip="none" rotWithShape="1">
                  <a:gsLst>
                    <a:gs pos="0">
                      <a:schemeClr val="accent1">
                        <a:lumMod val="50000"/>
                      </a:schemeClr>
                    </a:gs>
                    <a:gs pos="0">
                      <a:schemeClr val="accent2">
                        <a:lumMod val="5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  <a:tileRect/>
                </a:gradFill>
              </a:rPr>
              <a:t>가능</a:t>
            </a:r>
            <a:endParaRPr lang="ko-KR" altLang="en-US" sz="1400" b="1" dirty="0">
              <a:gradFill flip="none" rotWithShape="1">
                <a:gsLst>
                  <a:gs pos="0">
                    <a:schemeClr val="accent1">
                      <a:lumMod val="50000"/>
                    </a:schemeClr>
                  </a:gs>
                  <a:gs pos="0">
                    <a:schemeClr val="accent2">
                      <a:lumMod val="5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2CFA0F0-A5C0-4E11-AD8E-A4B03F9AF61C}"/>
              </a:ext>
            </a:extLst>
          </p:cNvPr>
          <p:cNvGrpSpPr/>
          <p:nvPr/>
        </p:nvGrpSpPr>
        <p:grpSpPr>
          <a:xfrm>
            <a:off x="369854" y="3827021"/>
            <a:ext cx="7405997" cy="400110"/>
            <a:chOff x="447005" y="1003394"/>
            <a:chExt cx="7405997" cy="400110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D01B74AD-CB12-4434-8B56-4DAB6EE0DA39}"/>
                </a:ext>
              </a:extLst>
            </p:cNvPr>
            <p:cNvSpPr/>
            <p:nvPr/>
          </p:nvSpPr>
          <p:spPr>
            <a:xfrm>
              <a:off x="653002" y="1003394"/>
              <a:ext cx="720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>
                <a:spcAft>
                  <a:spcPts val="600"/>
                </a:spcAft>
                <a:buSzPct val="100000"/>
                <a:defRPr/>
              </a:pPr>
              <a:r>
                <a:rPr lang="en-US" altLang="ko-KR" sz="2000" b="1" kern="0" spc="-10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Object detection</a:t>
              </a:r>
              <a:endParaRPr lang="ko-KR" altLang="en-US" sz="2000" b="1" kern="0" spc="-100" dirty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05C5F058-AD26-429E-9212-5FFBE36E1AD6}"/>
                </a:ext>
              </a:extLst>
            </p:cNvPr>
            <p:cNvSpPr/>
            <p:nvPr/>
          </p:nvSpPr>
          <p:spPr bwMode="auto">
            <a:xfrm>
              <a:off x="447005" y="1131449"/>
              <a:ext cx="144000" cy="144000"/>
            </a:xfrm>
            <a:prstGeom prst="ellipse">
              <a:avLst/>
            </a:prstGeom>
            <a:solidFill>
              <a:srgbClr val="2586F1"/>
            </a:solidFill>
            <a:ln w="3175">
              <a:solidFill>
                <a:srgbClr val="2586F1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</a:endParaRPr>
            </a:p>
          </p:txBody>
        </p:sp>
      </p:grp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61F41EA-50BD-4A88-A78D-5C6196DA664C}"/>
              </a:ext>
            </a:extLst>
          </p:cNvPr>
          <p:cNvSpPr/>
          <p:nvPr/>
        </p:nvSpPr>
        <p:spPr>
          <a:xfrm>
            <a:off x="4683254" y="4221420"/>
            <a:ext cx="4178876" cy="22374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880E3F4-1307-4369-B661-E88E7E27CDB8}"/>
              </a:ext>
            </a:extLst>
          </p:cNvPr>
          <p:cNvSpPr/>
          <p:nvPr/>
        </p:nvSpPr>
        <p:spPr>
          <a:xfrm>
            <a:off x="436833" y="4221420"/>
            <a:ext cx="4178876" cy="22374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2540297-619C-482D-ABDD-5AF3C628DF8E}"/>
              </a:ext>
            </a:extLst>
          </p:cNvPr>
          <p:cNvSpPr/>
          <p:nvPr/>
        </p:nvSpPr>
        <p:spPr>
          <a:xfrm>
            <a:off x="470606" y="4221485"/>
            <a:ext cx="4178875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80"/>
              <a:t>기존 모델</a:t>
            </a:r>
            <a:endParaRPr lang="ko-KR" altLang="en-US" sz="1200" b="1" spc="-8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EBD7A94-7348-4C35-AA9D-57ED72A323D4}"/>
              </a:ext>
            </a:extLst>
          </p:cNvPr>
          <p:cNvSpPr txBox="1"/>
          <p:nvPr/>
        </p:nvSpPr>
        <p:spPr>
          <a:xfrm>
            <a:off x="557563" y="4685650"/>
            <a:ext cx="3777832" cy="1447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spc="-60">
                <a:latin typeface="+mn-ea"/>
              </a:rPr>
              <a:t>전체 사진에서 피쳐맵을 추출</a:t>
            </a:r>
            <a:endParaRPr lang="en-US" altLang="ko-KR" sz="1000" b="1" spc="-6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spc="-60">
                <a:latin typeface="+mn-ea"/>
              </a:rPr>
              <a:t>피쳐맵에서 앵커를 수없이 매겨서 앵커위치마다 물체를 추측</a:t>
            </a:r>
            <a:endParaRPr lang="en-US" altLang="ko-KR" sz="1000" b="1" spc="-6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spc="-60">
                <a:latin typeface="+mn-ea"/>
              </a:rPr>
              <a:t>앵커의 </a:t>
            </a:r>
            <a:r>
              <a:rPr lang="en-US" altLang="ko-KR" sz="1000" b="1" spc="-60">
                <a:latin typeface="+mn-ea"/>
              </a:rPr>
              <a:t>focal loss</a:t>
            </a:r>
            <a:r>
              <a:rPr lang="ko-KR" altLang="en-US" sz="1000" b="1" spc="-60">
                <a:latin typeface="+mn-ea"/>
              </a:rPr>
              <a:t>를 이용하여 </a:t>
            </a:r>
            <a:r>
              <a:rPr lang="en-US" altLang="ko-KR" sz="1000" b="1" spc="-60">
                <a:latin typeface="+mn-ea"/>
              </a:rPr>
              <a:t>regression</a:t>
            </a:r>
            <a:r>
              <a:rPr lang="ko-KR" altLang="en-US" sz="1000" b="1" spc="-60">
                <a:latin typeface="+mn-ea"/>
              </a:rPr>
              <a:t>하여 물체 위치를 추측</a:t>
            </a:r>
            <a:endParaRPr lang="en-US" altLang="ko-KR" sz="1000" b="1" spc="-6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spc="-60">
                <a:latin typeface="+mn-ea"/>
              </a:rPr>
              <a:t>추측결과는 피쳐맵에서의 물체의 위치와 크기</a:t>
            </a:r>
            <a:endParaRPr lang="en-US" altLang="ko-KR" sz="1000" b="1" spc="-6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spc="-60">
                <a:latin typeface="+mn-ea"/>
              </a:rPr>
              <a:t>즉</a:t>
            </a:r>
            <a:r>
              <a:rPr lang="en-US" altLang="ko-KR" sz="1000" b="1" spc="-60">
                <a:latin typeface="+mn-ea"/>
              </a:rPr>
              <a:t>, “</a:t>
            </a:r>
            <a:r>
              <a:rPr lang="ko-KR" altLang="en-US" sz="1000" b="1" spc="-60">
                <a:latin typeface="+mn-ea"/>
              </a:rPr>
              <a:t>객체의 피쳐맵</a:t>
            </a:r>
            <a:r>
              <a:rPr lang="en-US" altLang="ko-KR" sz="1000" b="1" spc="-60">
                <a:latin typeface="+mn-ea"/>
              </a:rPr>
              <a:t>”</a:t>
            </a:r>
            <a:r>
              <a:rPr lang="ko-KR" altLang="en-US" sz="1000" b="1" spc="-60">
                <a:latin typeface="+mn-ea"/>
              </a:rPr>
              <a:t>만을 추출할 순 없음</a:t>
            </a:r>
            <a:endParaRPr lang="en-US" altLang="ko-KR" sz="1000" b="1" spc="-6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00" b="1" spc="-60" dirty="0">
              <a:latin typeface="+mn-ea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9794C9B-E708-4D5B-9194-C68E1694F203}"/>
              </a:ext>
            </a:extLst>
          </p:cNvPr>
          <p:cNvSpPr/>
          <p:nvPr/>
        </p:nvSpPr>
        <p:spPr>
          <a:xfrm>
            <a:off x="4683253" y="4221420"/>
            <a:ext cx="4178875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spc="-8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2C487B-A202-4932-8072-E64F894D066F}"/>
              </a:ext>
            </a:extLst>
          </p:cNvPr>
          <p:cNvSpPr txBox="1"/>
          <p:nvPr/>
        </p:nvSpPr>
        <p:spPr>
          <a:xfrm>
            <a:off x="4773937" y="4613174"/>
            <a:ext cx="3777832" cy="1678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2800" indent="-1728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b="1" spc="-60">
                <a:latin typeface="+mn-ea"/>
              </a:rPr>
              <a:t>이미지 상에서의 객체의 피쳐맵을 추출할 수 있음</a:t>
            </a:r>
            <a:endParaRPr lang="en-US" altLang="ko-KR" sz="1000" b="1" spc="-60">
              <a:latin typeface="+mn-ea"/>
            </a:endParaRPr>
          </a:p>
          <a:p>
            <a:pPr marL="172800" indent="-1728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b="1" spc="-60">
                <a:latin typeface="+mn-ea"/>
              </a:rPr>
              <a:t>객체의 피쳐맵이 모두 동일한 </a:t>
            </a:r>
            <a:r>
              <a:rPr lang="en-US" altLang="ko-KR" sz="1000" b="1" spc="-60">
                <a:latin typeface="+mn-ea"/>
              </a:rPr>
              <a:t>shape</a:t>
            </a:r>
            <a:r>
              <a:rPr lang="ko-KR" altLang="en-US" sz="1000" b="1" spc="-60">
                <a:latin typeface="+mn-ea"/>
              </a:rPr>
              <a:t>를 가지도록 균일화</a:t>
            </a:r>
            <a:endParaRPr lang="en-US" altLang="ko-KR" sz="1000" b="1" spc="-60">
              <a:latin typeface="+mn-ea"/>
            </a:endParaRPr>
          </a:p>
          <a:p>
            <a:pPr marL="172800" indent="-1728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b="1" spc="-60">
                <a:latin typeface="+mn-ea"/>
              </a:rPr>
              <a:t>한 이미지 상의 여러 객체에 대해서</a:t>
            </a:r>
            <a:r>
              <a:rPr lang="en-US" altLang="ko-KR" sz="1000" b="1" spc="-60">
                <a:latin typeface="+mn-ea"/>
              </a:rPr>
              <a:t>, </a:t>
            </a:r>
            <a:endParaRPr lang="en-US" altLang="ko-KR" sz="1000" b="1" spc="-60" dirty="0">
              <a:latin typeface="+mn-ea"/>
            </a:endParaRPr>
          </a:p>
          <a:p>
            <a:pPr marL="172800" indent="-1728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000" b="1" spc="-60" dirty="0">
              <a:latin typeface="+mn-ea"/>
            </a:endParaRPr>
          </a:p>
          <a:p>
            <a:pPr marL="172800" indent="-1728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000" b="1" spc="-60" dirty="0">
              <a:latin typeface="+mn-ea"/>
            </a:endParaRPr>
          </a:p>
          <a:p>
            <a:pPr marL="172800" indent="-1728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000" b="1" spc="-6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00" b="1" spc="-6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9050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D49DB1E9-D1DD-4935-ADF4-6A8F36582955}"/>
              </a:ext>
            </a:extLst>
          </p:cNvPr>
          <p:cNvSpPr/>
          <p:nvPr/>
        </p:nvSpPr>
        <p:spPr>
          <a:xfrm>
            <a:off x="4639545" y="1263605"/>
            <a:ext cx="4178876" cy="22374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F545B5-9C3C-48FC-9985-78906587A0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/>
              <a:t>. </a:t>
            </a:r>
            <a:r>
              <a:rPr lang="ko-KR" altLang="en-US"/>
              <a:t>향후 진행상황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274DA9-4FF6-4ECB-8668-C59B5F1BC2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[</a:t>
            </a:r>
            <a:fld id="{8486220B-EE48-441A-BEE1-7E447193D81B}" type="slidenum">
              <a:rPr lang="ko-KR" altLang="en-US" smtClean="0"/>
              <a:pPr/>
              <a:t>6</a:t>
            </a:fld>
            <a:r>
              <a:rPr lang="en-US" altLang="ko-KR"/>
              <a:t>/18]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ACBD92D-ED52-43B1-A5C3-3DBE708B7298}"/>
              </a:ext>
            </a:extLst>
          </p:cNvPr>
          <p:cNvSpPr/>
          <p:nvPr/>
        </p:nvSpPr>
        <p:spPr>
          <a:xfrm>
            <a:off x="393124" y="1263605"/>
            <a:ext cx="4178876" cy="22374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98C973-A430-4375-A1A6-7C48050BE128}"/>
              </a:ext>
            </a:extLst>
          </p:cNvPr>
          <p:cNvSpPr/>
          <p:nvPr/>
        </p:nvSpPr>
        <p:spPr>
          <a:xfrm>
            <a:off x="426897" y="1263670"/>
            <a:ext cx="4178875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80"/>
              <a:t>기존 특허</a:t>
            </a:r>
            <a:endParaRPr lang="ko-KR" altLang="en-US" sz="1200" b="1" spc="-8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9CFDEA-BC5B-4BCA-8717-ED385C1107F6}"/>
              </a:ext>
            </a:extLst>
          </p:cNvPr>
          <p:cNvSpPr txBox="1"/>
          <p:nvPr/>
        </p:nvSpPr>
        <p:spPr>
          <a:xfrm>
            <a:off x="513854" y="1727835"/>
            <a:ext cx="3777832" cy="52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spc="-60">
                <a:latin typeface="+mn-ea"/>
              </a:rPr>
              <a:t>전체 사진에서 피쳐맵을 추출</a:t>
            </a:r>
            <a:endParaRPr lang="en-US" altLang="ko-KR" sz="1000" b="1" spc="-6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00" b="1" spc="-60" dirty="0"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BDB70E-8EF4-4A81-B644-37100AE4B851}"/>
              </a:ext>
            </a:extLst>
          </p:cNvPr>
          <p:cNvSpPr/>
          <p:nvPr/>
        </p:nvSpPr>
        <p:spPr>
          <a:xfrm>
            <a:off x="4639544" y="1263605"/>
            <a:ext cx="4178875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80" dirty="0"/>
              <a:t>공통점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7BCA25-A422-4A67-A121-DBF0264A1343}"/>
              </a:ext>
            </a:extLst>
          </p:cNvPr>
          <p:cNvSpPr txBox="1"/>
          <p:nvPr/>
        </p:nvSpPr>
        <p:spPr>
          <a:xfrm>
            <a:off x="4730228" y="1655359"/>
            <a:ext cx="3777832" cy="2370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2800" indent="-1728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00" b="1" spc="-60" dirty="0" err="1">
                <a:latin typeface="+mn-ea"/>
              </a:rPr>
              <a:t>CNN,Vit</a:t>
            </a:r>
            <a:r>
              <a:rPr lang="ko-KR" altLang="en-US" sz="1000" b="1" spc="-60" dirty="0">
                <a:latin typeface="+mn-ea"/>
              </a:rPr>
              <a:t> 모델에서 객체의 </a:t>
            </a:r>
            <a:r>
              <a:rPr lang="ko-KR" altLang="en-US" sz="1000" b="1" spc="-60" dirty="0" err="1">
                <a:latin typeface="+mn-ea"/>
              </a:rPr>
              <a:t>특징값을</a:t>
            </a:r>
            <a:r>
              <a:rPr lang="ko-KR" altLang="en-US" sz="1000" b="1" spc="-60" dirty="0">
                <a:latin typeface="+mn-ea"/>
              </a:rPr>
              <a:t> 얻어냄</a:t>
            </a:r>
            <a:endParaRPr lang="en-US" altLang="ko-KR" sz="1000" b="1" spc="-60" dirty="0">
              <a:latin typeface="+mn-ea"/>
            </a:endParaRPr>
          </a:p>
          <a:p>
            <a:pPr marL="172800" indent="-1728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b="1" spc="-60" dirty="0">
                <a:latin typeface="+mn-ea"/>
              </a:rPr>
              <a:t>이미지 유사도 계산</a:t>
            </a:r>
            <a:endParaRPr lang="en-US" altLang="ko-KR" sz="1000" b="1" spc="-60" dirty="0">
              <a:latin typeface="+mn-ea"/>
            </a:endParaRPr>
          </a:p>
          <a:p>
            <a:pPr marL="172800" indent="-1728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b="1" spc="-60" dirty="0">
                <a:latin typeface="+mn-ea"/>
              </a:rPr>
              <a:t>이미지 파일에서 여러 객체를 식별</a:t>
            </a:r>
            <a:endParaRPr lang="en-US" altLang="ko-KR" sz="1000" b="1" spc="-60" dirty="0">
              <a:latin typeface="+mn-ea"/>
            </a:endParaRPr>
          </a:p>
          <a:p>
            <a:pPr marL="172800" indent="-1728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b="1" spc="-60" dirty="0">
                <a:latin typeface="+mn-ea"/>
              </a:rPr>
              <a:t>식별된 객체 중 하나를 </a:t>
            </a:r>
            <a:r>
              <a:rPr lang="en-US" altLang="ko-KR" sz="1000" b="1" spc="-60" dirty="0">
                <a:latin typeface="+mn-ea"/>
              </a:rPr>
              <a:t>positive object</a:t>
            </a:r>
            <a:r>
              <a:rPr lang="ko-KR" altLang="en-US" sz="1000" b="1" spc="-60" dirty="0">
                <a:latin typeface="+mn-ea"/>
              </a:rPr>
              <a:t>로 지정하면 관련검색 결과를 보여줌</a:t>
            </a:r>
            <a:endParaRPr lang="en-US" altLang="ko-KR" sz="1000" b="1" spc="-60" dirty="0">
              <a:latin typeface="+mn-ea"/>
            </a:endParaRPr>
          </a:p>
          <a:p>
            <a:pPr marL="172800" indent="-1728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000" b="1" spc="-60" dirty="0">
              <a:latin typeface="+mn-ea"/>
            </a:endParaRPr>
          </a:p>
          <a:p>
            <a:pPr marL="172800" indent="-1728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000" b="1" spc="-60" dirty="0">
              <a:latin typeface="+mn-ea"/>
            </a:endParaRPr>
          </a:p>
          <a:p>
            <a:pPr marL="172800" indent="-1728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000" b="1" spc="-60" dirty="0">
              <a:latin typeface="+mn-ea"/>
            </a:endParaRPr>
          </a:p>
          <a:p>
            <a:pPr marL="172800" indent="-1728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000" b="1" spc="-6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00" b="1" spc="-6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5113896"/>
      </p:ext>
    </p:extLst>
  </p:cSld>
  <p:clrMapOvr>
    <a:masterClrMapping/>
  </p:clrMapOvr>
</p:sld>
</file>

<file path=ppt/theme/theme1.xml><?xml version="1.0" encoding="utf-8"?>
<a:theme xmlns:a="http://schemas.openxmlformats.org/drawingml/2006/main" name="02_인쇄용">
  <a:themeElements>
    <a:clrScheme name="2013_AhnLab_color">
      <a:dk1>
        <a:srgbClr val="3A3A3A"/>
      </a:dk1>
      <a:lt1>
        <a:srgbClr val="FFFFFF"/>
      </a:lt1>
      <a:dk2>
        <a:srgbClr val="213255"/>
      </a:dk2>
      <a:lt2>
        <a:srgbClr val="FFFFFF"/>
      </a:lt2>
      <a:accent1>
        <a:srgbClr val="1F4789"/>
      </a:accent1>
      <a:accent2>
        <a:srgbClr val="15C3F8"/>
      </a:accent2>
      <a:accent3>
        <a:srgbClr val="A2D21E"/>
      </a:accent3>
      <a:accent4>
        <a:srgbClr val="FF2B15"/>
      </a:accent4>
      <a:accent5>
        <a:srgbClr val="FB8B03"/>
      </a:accent5>
      <a:accent6>
        <a:srgbClr val="86308B"/>
      </a:accent6>
      <a:hlink>
        <a:srgbClr val="0294EE"/>
      </a:hlink>
      <a:folHlink>
        <a:srgbClr val="A5A5A5"/>
      </a:folHlink>
    </a:clrScheme>
    <a:fontScheme name="AhnLab_template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936768FB90E7A4985DB4E996F17E97E" ma:contentTypeVersion="8" ma:contentTypeDescription="새 문서를 만듭니다." ma:contentTypeScope="" ma:versionID="600640d311c6add58e97da0626f06e74">
  <xsd:schema xmlns:xsd="http://www.w3.org/2001/XMLSchema" xmlns:xs="http://www.w3.org/2001/XMLSchema" xmlns:p="http://schemas.microsoft.com/office/2006/metadata/properties" xmlns:ns3="57bc2cd6-cfd7-42e3-8135-9688bd54b490" targetNamespace="http://schemas.microsoft.com/office/2006/metadata/properties" ma:root="true" ma:fieldsID="c1e69de895f177a528112846ccf70984" ns3:_="">
    <xsd:import namespace="57bc2cd6-cfd7-42e3-8135-9688bd54b49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bc2cd6-cfd7-42e3-8135-9688bd54b4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Control xmlns="http://schemas.microsoft.com/VisualStudio/2011/storyboarding/control">
  <Id Name="25bb4478-a45b-48d2-be07-a5568eabefbb" Revision="1" Stencil="System.MyShapes" StencilVersion="1.0"/>
</Control>
</file>

<file path=customXml/item5.xml><?xml version="1.0" encoding="utf-8"?>
<Control xmlns="http://schemas.microsoft.com/VisualStudio/2011/storyboarding/control">
  <Id Name="25bb4478-a45b-48d2-be07-a5568eabefbb" Revision="1" Stencil="System.MyShapes" StencilVersion="1.0"/>
</Control>
</file>

<file path=customXml/item6.xml><?xml version="1.0" encoding="utf-8"?>
<Control xmlns="http://schemas.microsoft.com/VisualStudio/2011/storyboarding/control">
  <Id Name="25bb4478-a45b-48d2-be07-a5568eabefbb" Revision="1" Stencil="System.MyShapes" StencilVersion="1.0"/>
</Control>
</file>

<file path=customXml/itemProps1.xml><?xml version="1.0" encoding="utf-8"?>
<ds:datastoreItem xmlns:ds="http://schemas.openxmlformats.org/officeDocument/2006/customXml" ds:itemID="{3D09EFFD-B63B-4966-8171-9C7425D3869B}">
  <ds:schemaRefs>
    <ds:schemaRef ds:uri="57bc2cd6-cfd7-42e3-8135-9688bd54b49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B6FED39-8698-438C-AF26-9F666E8956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3ED7075-E59F-4605-A036-4EB8D246BFBD}">
  <ds:schemaRefs>
    <ds:schemaRef ds:uri="57bc2cd6-cfd7-42e3-8135-9688bd54b49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4.xml><?xml version="1.0" encoding="utf-8"?>
<ds:datastoreItem xmlns:ds="http://schemas.openxmlformats.org/officeDocument/2006/customXml" ds:itemID="{0E436CF9-DC82-4BEA-BDAF-C01ED661505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6EF68454-A7F5-469A-AB0D-6CCA5D12DB5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60DAC259-07A6-4CF1-8D5F-27F2542FECA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20140305_01_인터넷보안개요_교재용</Template>
  <TotalTime>12202</TotalTime>
  <Words>392</Words>
  <Application>Microsoft Office PowerPoint</Application>
  <PresentationFormat>화면 슬라이드 쇼(4:3)</PresentationFormat>
  <Paragraphs>82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Arial</vt:lpstr>
      <vt:lpstr>Arial Narrow</vt:lpstr>
      <vt:lpstr>Times New Roman</vt:lpstr>
      <vt:lpstr>Wingdings</vt:lpstr>
      <vt:lpstr>맑은 고딕</vt:lpstr>
      <vt:lpstr>02_인쇄용</vt:lpstr>
      <vt:lpstr>딥러닝-CNN을 활용한 상품검색 및 상품 정보 Tagging 시스템 구축</vt:lpstr>
      <vt:lpstr>PowerPoint 프레젠테이션</vt:lpstr>
      <vt:lpstr>1. 진행상황</vt:lpstr>
      <vt:lpstr>1. 진행상황</vt:lpstr>
      <vt:lpstr>2. 차원축소와 detection</vt:lpstr>
      <vt:lpstr>3. 향후 진행상황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악성코드 및 취약성 분석</dc:title>
  <dc:creator>BearPooh02</dc:creator>
  <cp:lastModifiedBy>김희수</cp:lastModifiedBy>
  <cp:revision>1920</cp:revision>
  <cp:lastPrinted>2016-11-26T10:29:56Z</cp:lastPrinted>
  <dcterms:created xsi:type="dcterms:W3CDTF">2014-03-19T12:30:14Z</dcterms:created>
  <dcterms:modified xsi:type="dcterms:W3CDTF">2021-05-10T16:00:34Z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0x0101007936768FB90E7A4985DB4E996F17E97E</vt:lpwstr>
  </property>
</Properties>
</file>