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256" r:id="rId8"/>
    <p:sldId id="389" r:id="rId9"/>
    <p:sldId id="491" r:id="rId10"/>
    <p:sldId id="496" r:id="rId11"/>
    <p:sldId id="492" r:id="rId12"/>
    <p:sldId id="494" r:id="rId13"/>
    <p:sldId id="497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6"/>
            <p14:sldId id="492"/>
            <p14:sldId id="494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650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년의 논문에선 기존의 </a:t>
            </a:r>
            <a:r>
              <a:rPr lang="en-US" altLang="ko-KR" dirty="0"/>
              <a:t>PCA, LDA, Laplacian </a:t>
            </a:r>
            <a:r>
              <a:rPr lang="en-US" altLang="ko-KR" dirty="0" err="1"/>
              <a:t>EigenMaps</a:t>
            </a:r>
            <a:r>
              <a:rPr lang="ko-KR" altLang="en-US" dirty="0"/>
              <a:t>에 </a:t>
            </a:r>
          </a:p>
          <a:p>
            <a:r>
              <a:rPr lang="en-US" altLang="ko-KR" dirty="0"/>
              <a:t>Similarity induced embeddings</a:t>
            </a:r>
            <a:r>
              <a:rPr lang="ko-KR" altLang="en-US" dirty="0"/>
              <a:t>를 적용해 차원축소를 적용하는 프레임워크</a:t>
            </a:r>
          </a:p>
          <a:p>
            <a:r>
              <a:rPr lang="en-US" altLang="ko-KR" dirty="0"/>
              <a:t>Similarity Embedded Framework</a:t>
            </a:r>
            <a:r>
              <a:rPr lang="ko-KR" altLang="en-US" dirty="0"/>
              <a:t>를 발표</a:t>
            </a:r>
          </a:p>
          <a:p>
            <a:endParaRPr lang="en-US" altLang="ko-KR" dirty="0"/>
          </a:p>
          <a:p>
            <a:endParaRPr lang="en-US" altLang="ko-KR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000" b="1" spc="-60" dirty="0"/>
              <a:t>	</a:t>
            </a:r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000" b="1" spc="-60" dirty="0"/>
              <a:t>세부적으로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이미지 유사도의 계산에 있어서 유의미한 특징축의 공간으로 투영하는 차원축소법 연구</a:t>
            </a:r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특징의 차원들로 축소시킬 수 있다는 장점이 있음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커다란 데이터셋에 대해서 </a:t>
            </a:r>
            <a:r>
              <a:rPr lang="en-US" altLang="ko-KR" dirty="0"/>
              <a:t>PCA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   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1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2021. 04. 27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선행기술조사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요구분석 정의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40561" cy="758697"/>
            <a:chOff x="1038996" y="2224131"/>
            <a:chExt cx="5040561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공통점과 차이점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8604D5-3FCE-4AA6-A989-4E7942DA1095}"/>
              </a:ext>
            </a:extLst>
          </p:cNvPr>
          <p:cNvSpPr/>
          <p:nvPr/>
        </p:nvSpPr>
        <p:spPr>
          <a:xfrm>
            <a:off x="4706885" y="1264909"/>
            <a:ext cx="3851238" cy="223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2800" indent="-172800">
              <a:buFont typeface="Arial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6B717-2FFA-4FD5-90D1-D07FDA40EDFF}"/>
              </a:ext>
            </a:extLst>
          </p:cNvPr>
          <p:cNvSpPr/>
          <p:nvPr/>
        </p:nvSpPr>
        <p:spPr>
          <a:xfrm>
            <a:off x="4706885" y="1263605"/>
            <a:ext cx="385123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공통점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02DA68-B116-4954-B7C2-C1D08521342A}"/>
              </a:ext>
            </a:extLst>
          </p:cNvPr>
          <p:cNvSpPr txBox="1"/>
          <p:nvPr/>
        </p:nvSpPr>
        <p:spPr>
          <a:xfrm>
            <a:off x="4730228" y="1655359"/>
            <a:ext cx="3777832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spc="-60" dirty="0" err="1">
                <a:latin typeface="+mn-ea"/>
              </a:rPr>
              <a:t>CNN,Vit</a:t>
            </a:r>
            <a:r>
              <a:rPr lang="ko-KR" altLang="en-US" sz="1000" b="1" spc="-60" dirty="0">
                <a:latin typeface="+mn-ea"/>
              </a:rPr>
              <a:t> 모델에서 객체의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얻어냄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유사도 계산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파일에서 여러 객체를 식별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식별된 객체 중 하나를 </a:t>
            </a:r>
            <a:r>
              <a:rPr lang="en-US" altLang="ko-KR" sz="1000" b="1" spc="-60" dirty="0">
                <a:latin typeface="+mn-ea"/>
              </a:rPr>
              <a:t>positive object</a:t>
            </a:r>
            <a:r>
              <a:rPr lang="ko-KR" altLang="en-US" sz="1000" b="1" spc="-60" dirty="0">
                <a:latin typeface="+mn-ea"/>
              </a:rPr>
              <a:t>로 지정하면 관련검색 결과를 보여줌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9B226F-A687-4147-AFC8-3DB705420260}"/>
              </a:ext>
            </a:extLst>
          </p:cNvPr>
          <p:cNvSpPr/>
          <p:nvPr/>
        </p:nvSpPr>
        <p:spPr>
          <a:xfrm>
            <a:off x="393124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8EE54-7BD9-40B3-89B3-D22E425A8861}"/>
              </a:ext>
            </a:extLst>
          </p:cNvPr>
          <p:cNvSpPr/>
          <p:nvPr/>
        </p:nvSpPr>
        <p:spPr>
          <a:xfrm>
            <a:off x="426897" y="1263670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차이점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23384-6EE3-4B93-BE93-425B1BCFBD9E}"/>
              </a:ext>
            </a:extLst>
          </p:cNvPr>
          <p:cNvSpPr txBox="1"/>
          <p:nvPr/>
        </p:nvSpPr>
        <p:spPr>
          <a:xfrm>
            <a:off x="513854" y="1727835"/>
            <a:ext cx="3777832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유사도를 계산하는데 있어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그대로 사용하여 </a:t>
            </a:r>
            <a:r>
              <a:rPr lang="en-US" altLang="ko-KR" sz="1000" b="1" spc="-60" dirty="0">
                <a:latin typeface="+mn-ea"/>
              </a:rPr>
              <a:t>L2 norm </a:t>
            </a:r>
            <a:r>
              <a:rPr lang="ko-KR" altLang="en-US" sz="1000" b="1" spc="-60" dirty="0">
                <a:latin typeface="+mn-ea"/>
              </a:rPr>
              <a:t>기반 유클리드 거리로 비교하기엔 차원이 너무 큼</a:t>
            </a:r>
            <a:endParaRPr lang="en-US" altLang="ko-KR" sz="1000" b="1" spc="-6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이를 해결하기 위한 차원축소를 적용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대표객체를 선정하여 </a:t>
            </a:r>
            <a:r>
              <a:rPr lang="ko-KR" altLang="en-US" sz="1000" b="1" spc="-60" dirty="0" err="1">
                <a:latin typeface="+mn-ea"/>
              </a:rPr>
              <a:t>검색시</a:t>
            </a:r>
            <a:r>
              <a:rPr lang="ko-KR" altLang="en-US" sz="1000" b="1" spc="-60" dirty="0">
                <a:latin typeface="+mn-ea"/>
              </a:rPr>
              <a:t> 원치 않은 결과가 나오는 것을 방지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351528" y="3689552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차원축소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16FC23-5D05-4872-8C16-584831292458}"/>
              </a:ext>
            </a:extLst>
          </p:cNvPr>
          <p:cNvGrpSpPr/>
          <p:nvPr/>
        </p:nvGrpSpPr>
        <p:grpSpPr>
          <a:xfrm>
            <a:off x="233194" y="4431496"/>
            <a:ext cx="4245155" cy="1668596"/>
            <a:chOff x="251520" y="1547521"/>
            <a:chExt cx="4245155" cy="166859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9C0149-33F2-4C3E-8A09-2721D2ABE1DC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520EE2-F9C3-4B79-8D4B-0E0158C0AE43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24" name="AutoShape 82">
                <a:extLst>
                  <a:ext uri="{FF2B5EF4-FFF2-40B4-BE49-F238E27FC236}">
                    <a16:creationId xmlns:a16="http://schemas.microsoft.com/office/drawing/2014/main" id="{01D7097D-E7E7-4F0C-9E80-DD18A379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F04DEE9-8E78-41E5-B567-08F1267DFCC2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기존의 방식과 문제점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115D4-4B17-4AC2-AFF4-A6424EA5DA31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PCA(</a:t>
              </a:r>
              <a:r>
                <a:rPr lang="ko-KR" altLang="en-US" sz="1000" b="1" spc="-60" dirty="0"/>
                <a:t>주성분 분석</a:t>
              </a:r>
              <a:r>
                <a:rPr lang="en-US" altLang="ko-KR" sz="1000" b="1" spc="-60" dirty="0"/>
                <a:t>) </a:t>
              </a:r>
              <a:r>
                <a:rPr lang="ko-KR" altLang="en-US" sz="1000" b="1" spc="-60" dirty="0"/>
                <a:t>후 코사인 거리를 통해 유사도를 계산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하지만 </a:t>
              </a:r>
              <a:r>
                <a:rPr lang="en-US" altLang="ko-KR" sz="1000" b="1" spc="-60" dirty="0"/>
                <a:t>PCA</a:t>
              </a:r>
              <a:r>
                <a:rPr lang="ko-KR" altLang="en-US" sz="1000" b="1" spc="-60" dirty="0"/>
                <a:t>는 단지 분산을 최대화하는 차원으로 데이터를 투영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따라서 투영 후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각 축이 나타내는 특징을 알 수 없는 경우 존재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566764-3884-497A-AF25-C5DC975E618E}"/>
              </a:ext>
            </a:extLst>
          </p:cNvPr>
          <p:cNvGrpSpPr/>
          <p:nvPr/>
        </p:nvGrpSpPr>
        <p:grpSpPr>
          <a:xfrm>
            <a:off x="4547642" y="4420757"/>
            <a:ext cx="4251661" cy="1655415"/>
            <a:chOff x="4565968" y="1536782"/>
            <a:chExt cx="4251661" cy="165541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AE9139B-AA43-451E-9217-50018B068E05}"/>
                </a:ext>
              </a:extLst>
            </p:cNvPr>
            <p:cNvSpPr/>
            <p:nvPr/>
          </p:nvSpPr>
          <p:spPr>
            <a:xfrm>
              <a:off x="4647325" y="1550318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75E047-A1FB-469C-8744-10359D3B0FDD}"/>
                </a:ext>
              </a:extLst>
            </p:cNvPr>
            <p:cNvGrpSpPr/>
            <p:nvPr/>
          </p:nvGrpSpPr>
          <p:grpSpPr>
            <a:xfrm>
              <a:off x="4647325" y="1536782"/>
              <a:ext cx="4170304" cy="435274"/>
              <a:chOff x="848006" y="1584022"/>
              <a:chExt cx="3844192" cy="435274"/>
            </a:xfrm>
          </p:grpSpPr>
          <p:sp>
            <p:nvSpPr>
              <p:cNvPr id="30" name="AutoShape 82">
                <a:extLst>
                  <a:ext uri="{FF2B5EF4-FFF2-40B4-BE49-F238E27FC236}">
                    <a16:creationId xmlns:a16="http://schemas.microsoft.com/office/drawing/2014/main" id="{0DDD407A-A567-4FF4-9DEE-74E7BBD6D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1A98E55-914F-4A81-9DC5-39138C22E6EF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해결 </a:t>
                </a:r>
                <a:r>
                  <a:rPr lang="ko-KR" altLang="en-US" sz="1200" b="1" spc="-150" dirty="0" err="1">
                    <a:solidFill>
                      <a:schemeClr val="tx1"/>
                    </a:solidFill>
                  </a:rPr>
                  <a:t>해야할</a:t>
                </a: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 과제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9E554-15F2-4E85-909F-0A411DB073A1}"/>
                </a:ext>
              </a:extLst>
            </p:cNvPr>
            <p:cNvSpPr txBox="1"/>
            <p:nvPr/>
          </p:nvSpPr>
          <p:spPr>
            <a:xfrm>
              <a:off x="4565968" y="197423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 err="1"/>
                <a:t>의미있는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특징축</a:t>
              </a:r>
              <a:r>
                <a:rPr lang="en-US" altLang="ko-KR" sz="1000" b="1" spc="-60" dirty="0"/>
                <a:t>(</a:t>
              </a:r>
              <a:r>
                <a:rPr lang="ko-KR" altLang="en-US" sz="1000" b="1" spc="-60" dirty="0"/>
                <a:t>색깔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질감 등</a:t>
              </a:r>
              <a:r>
                <a:rPr lang="en-US" altLang="ko-KR" sz="1000" b="1" spc="-60" dirty="0"/>
                <a:t>)</a:t>
              </a:r>
              <a:r>
                <a:rPr lang="ko-KR" altLang="en-US" sz="1000" b="1" spc="-60" dirty="0"/>
                <a:t>의 공간으로 투영하는 방법론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투영 후의</a:t>
              </a:r>
              <a:r>
                <a:rPr lang="en-US" altLang="ko-KR" sz="1000" b="1" spc="-60" dirty="0"/>
                <a:t> </a:t>
              </a:r>
              <a:r>
                <a:rPr lang="ko-KR" altLang="en-US" sz="1000" b="1" spc="-60" dirty="0"/>
                <a:t>데이터샘플이 최대한 겹치지 않도록 하는 차원축소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선형판별분석이나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오토인코더</a:t>
              </a:r>
              <a:r>
                <a:rPr lang="ko-KR" altLang="en-US" sz="1000" b="1" spc="-60" dirty="0"/>
                <a:t> 등을 조사했지만 구체적인 해답 부재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5D4EA-5A0D-4694-8531-CDBE3903C1DA}"/>
              </a:ext>
            </a:extLst>
          </p:cNvPr>
          <p:cNvSpPr txBox="1"/>
          <p:nvPr/>
        </p:nvSpPr>
        <p:spPr>
          <a:xfrm>
            <a:off x="569819" y="3665804"/>
            <a:ext cx="4163798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1" spc="-60" dirty="0"/>
          </a:p>
          <a:p>
            <a:pPr>
              <a:lnSpc>
                <a:spcPct val="150000"/>
              </a:lnSpc>
            </a:pPr>
            <a:endParaRPr lang="en-US" altLang="ko-KR" sz="1000" b="1" spc="-6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3A31F6-53F8-45FD-BB1D-B570155BFA98}"/>
              </a:ext>
            </a:extLst>
          </p:cNvPr>
          <p:cNvGrpSpPr/>
          <p:nvPr/>
        </p:nvGrpSpPr>
        <p:grpSpPr>
          <a:xfrm>
            <a:off x="432679" y="908720"/>
            <a:ext cx="7405997" cy="400110"/>
            <a:chOff x="447005" y="1003394"/>
            <a:chExt cx="7405997" cy="4001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C48E34-52B8-4666-AAA9-8928527174DC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프로세스 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5F1280-6652-42C2-B19C-41912828A53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BD00C1-0443-42D1-A4EB-91A8BE2CAB9D}"/>
              </a:ext>
            </a:extLst>
          </p:cNvPr>
          <p:cNvSpPr txBox="1"/>
          <p:nvPr/>
        </p:nvSpPr>
        <p:spPr>
          <a:xfrm>
            <a:off x="535726" y="1448757"/>
            <a:ext cx="8249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Object detection</a:t>
            </a:r>
            <a:r>
              <a:rPr lang="ko-KR" altLang="en-US" dirty="0"/>
              <a:t>으로 </a:t>
            </a:r>
            <a:r>
              <a:rPr lang="ko-KR" altLang="en-US" dirty="0" err="1"/>
              <a:t>특징값과</a:t>
            </a:r>
            <a:r>
              <a:rPr lang="ko-KR" altLang="en-US" dirty="0"/>
              <a:t> </a:t>
            </a:r>
            <a:r>
              <a:rPr lang="en-US" altLang="ko-KR" dirty="0"/>
              <a:t>Tag, </a:t>
            </a:r>
            <a:r>
              <a:rPr lang="ko-KR" altLang="en-US" dirty="0"/>
              <a:t>객체의 </a:t>
            </a:r>
            <a:r>
              <a:rPr lang="en-US" altLang="ko-KR" dirty="0"/>
              <a:t>location</a:t>
            </a:r>
            <a:r>
              <a:rPr lang="ko-KR" altLang="en-US" dirty="0"/>
              <a:t>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Location </a:t>
            </a:r>
            <a:r>
              <a:rPr lang="ko-KR" altLang="en-US" dirty="0"/>
              <a:t>값으로 객체 중 하나를 </a:t>
            </a:r>
            <a:r>
              <a:rPr lang="en-US" altLang="ko-KR" dirty="0"/>
              <a:t>positive object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feature map</a:t>
            </a:r>
            <a:r>
              <a:rPr lang="ko-KR" altLang="en-US" dirty="0"/>
              <a:t>을 차원축소 모듈에 통과시켜 </a:t>
            </a:r>
            <a:r>
              <a:rPr lang="en-US" altLang="ko-KR" dirty="0" err="1"/>
              <a:t>reduced_vector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상품 이미지 데이터베이스에서 동일 </a:t>
            </a:r>
            <a:r>
              <a:rPr lang="en-US" altLang="ko-KR" dirty="0"/>
              <a:t>tag</a:t>
            </a:r>
            <a:r>
              <a:rPr lang="ko-KR" altLang="en-US" dirty="0"/>
              <a:t>를 가진 </a:t>
            </a:r>
            <a:r>
              <a:rPr lang="ko-KR" altLang="en-US" dirty="0" err="1"/>
              <a:t>상품이미지들의</a:t>
            </a:r>
            <a:r>
              <a:rPr lang="ko-KR" altLang="en-US" dirty="0"/>
              <a:t> </a:t>
            </a:r>
            <a:r>
              <a:rPr lang="en-US" altLang="ko-KR" dirty="0" err="1"/>
              <a:t>reduced_vector</a:t>
            </a:r>
            <a:r>
              <a:rPr lang="ko-KR" altLang="en-US" dirty="0"/>
              <a:t>와 비교하여 유사도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유사도 </a:t>
            </a:r>
            <a:r>
              <a:rPr lang="ko-KR" altLang="en-US" dirty="0" err="1"/>
              <a:t>높은순으로</a:t>
            </a:r>
            <a:r>
              <a:rPr lang="ko-KR" altLang="en-US" dirty="0"/>
              <a:t> 정렬하여 높은 유사도를 가진 이미지부터 도출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요구분석 정의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요구 기능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8BA1C-118D-4D82-9CD4-ABB0EA32605A}"/>
              </a:ext>
            </a:extLst>
          </p:cNvPr>
          <p:cNvSpPr txBox="1"/>
          <p:nvPr/>
        </p:nvSpPr>
        <p:spPr>
          <a:xfrm>
            <a:off x="493381" y="1250125"/>
            <a:ext cx="824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객체들이 포함된 </a:t>
            </a:r>
            <a:r>
              <a:rPr lang="ko-KR" altLang="en-US" dirty="0" err="1"/>
              <a:t>상품이미지에서</a:t>
            </a:r>
            <a:r>
              <a:rPr lang="ko-KR" altLang="en-US" dirty="0"/>
              <a:t> 하나 이상의 대상객체를 식별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대상 객체 식별 후</a:t>
            </a:r>
            <a:r>
              <a:rPr lang="en-US" altLang="ko-KR" dirty="0"/>
              <a:t>, </a:t>
            </a:r>
            <a:r>
              <a:rPr lang="ko-KR" altLang="en-US" dirty="0"/>
              <a:t>해당 객체의 </a:t>
            </a:r>
            <a:r>
              <a:rPr lang="en-US" altLang="ko-KR" dirty="0"/>
              <a:t>tag, </a:t>
            </a:r>
            <a:r>
              <a:rPr lang="ko-KR" altLang="en-US" dirty="0"/>
              <a:t>이미지 상의 위치</a:t>
            </a:r>
            <a:r>
              <a:rPr lang="en-US" altLang="ko-KR" dirty="0"/>
              <a:t>, </a:t>
            </a:r>
            <a:r>
              <a:rPr lang="ko-KR" altLang="en-US" dirty="0" err="1"/>
              <a:t>특징값을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에서 가져온 객체와 대상객체의 </a:t>
            </a:r>
            <a:r>
              <a:rPr lang="ko-KR" altLang="en-US" dirty="0" err="1"/>
              <a:t>특징값을</a:t>
            </a:r>
            <a:r>
              <a:rPr lang="ko-KR" altLang="en-US" dirty="0"/>
              <a:t> 비교하여 유사도를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높은 유사도의 객체를 포함하는 이미지 도출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5EEA68-7988-4BA6-96E9-BDE62F5E8887}"/>
              </a:ext>
            </a:extLst>
          </p:cNvPr>
          <p:cNvGrpSpPr/>
          <p:nvPr/>
        </p:nvGrpSpPr>
        <p:grpSpPr>
          <a:xfrm>
            <a:off x="683568" y="2849032"/>
            <a:ext cx="7632848" cy="3240796"/>
            <a:chOff x="348143" y="1385469"/>
            <a:chExt cx="10036029" cy="514354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3311D90-92BE-4E62-9005-29510DACF301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2141290" y="1385469"/>
              <a:ext cx="0" cy="106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46242F1-BBAC-4CE9-9F9F-5D2DFA55928C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2141290" y="2963434"/>
              <a:ext cx="0" cy="299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06EF58-14F4-4000-B7A6-E4C69403CEDB}"/>
                </a:ext>
              </a:extLst>
            </p:cNvPr>
            <p:cNvGrpSpPr/>
            <p:nvPr/>
          </p:nvGrpSpPr>
          <p:grpSpPr>
            <a:xfrm>
              <a:off x="348143" y="1985362"/>
              <a:ext cx="3586294" cy="4543649"/>
              <a:chOff x="2309072" y="2063692"/>
              <a:chExt cx="3586294" cy="454364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1A14BDE-791F-47B4-A96C-947FD6CABA66}"/>
                  </a:ext>
                </a:extLst>
              </p:cNvPr>
              <p:cNvGrpSpPr/>
              <p:nvPr/>
            </p:nvGrpSpPr>
            <p:grpSpPr>
              <a:xfrm>
                <a:off x="2309072" y="2063692"/>
                <a:ext cx="3586294" cy="3749879"/>
                <a:chOff x="2309072" y="2063692"/>
                <a:chExt cx="3586294" cy="4110605"/>
              </a:xfrm>
            </p:grpSpPr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ADC75FC9-F03A-47B0-8DCB-C0441BA99E4B}"/>
                    </a:ext>
                  </a:extLst>
                </p:cNvPr>
                <p:cNvSpPr/>
                <p:nvPr/>
              </p:nvSpPr>
              <p:spPr>
                <a:xfrm>
                  <a:off x="2309072" y="2063692"/>
                  <a:ext cx="3586294" cy="411060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72471F53-E76D-44DF-B453-0F899646FC5C}"/>
                    </a:ext>
                  </a:extLst>
                </p:cNvPr>
                <p:cNvSpPr/>
                <p:nvPr/>
              </p:nvSpPr>
              <p:spPr>
                <a:xfrm>
                  <a:off x="3460985" y="2573789"/>
                  <a:ext cx="1282467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backbone</a:t>
                  </a:r>
                  <a:endParaRPr lang="ko-KR" altLang="en-US" sz="1200" dirty="0"/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BD405A17-50D5-4EC9-BD71-2C5965CC22FE}"/>
                    </a:ext>
                  </a:extLst>
                </p:cNvPr>
                <p:cNvSpPr/>
                <p:nvPr/>
              </p:nvSpPr>
              <p:spPr>
                <a:xfrm>
                  <a:off x="3569518" y="3464652"/>
                  <a:ext cx="1065402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Feature map</a:t>
                  </a:r>
                  <a:endParaRPr lang="ko-KR" altLang="en-US" sz="1100" dirty="0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B153834D-52E1-417A-A9C9-DC2A62787D21}"/>
                    </a:ext>
                  </a:extLst>
                </p:cNvPr>
                <p:cNvSpPr/>
                <p:nvPr/>
              </p:nvSpPr>
              <p:spPr>
                <a:xfrm>
                  <a:off x="2325847" y="4900566"/>
                  <a:ext cx="1634455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Regional Proposal</a:t>
                  </a:r>
                  <a:endParaRPr lang="ko-KR" altLang="en-US" sz="1200" dirty="0"/>
                </a:p>
              </p:txBody>
            </p: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82F17A52-9B92-4B46-9929-0535A6291073}"/>
                    </a:ext>
                  </a:extLst>
                </p:cNvPr>
                <p:cNvSpPr/>
                <p:nvPr/>
              </p:nvSpPr>
              <p:spPr>
                <a:xfrm>
                  <a:off x="4189952" y="4900565"/>
                  <a:ext cx="1634455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Classification</a:t>
                  </a:r>
                  <a:endParaRPr lang="ko-KR" altLang="en-US" sz="12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D4D1D43-4614-4E40-9811-80FD5306CF48}"/>
                    </a:ext>
                  </a:extLst>
                </p:cNvPr>
                <p:cNvSpPr txBox="1"/>
                <p:nvPr/>
              </p:nvSpPr>
              <p:spPr>
                <a:xfrm>
                  <a:off x="3137492" y="2063692"/>
                  <a:ext cx="1929455" cy="395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Object detection</a:t>
                  </a:r>
                </a:p>
              </p:txBody>
            </p: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BBD45697-2CEC-4617-80D9-F1BB4F9192E0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 flipH="1">
                  <a:off x="3143075" y="4026715"/>
                  <a:ext cx="959144" cy="8738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88F7AC76-8CB6-4116-8D7C-B96881D39477}"/>
                    </a:ext>
                  </a:extLst>
                </p:cNvPr>
                <p:cNvCxnSpPr>
                  <a:cxnSpLocks/>
                  <a:stCxn id="65" idx="2"/>
                  <a:endCxn id="67" idx="0"/>
                </p:cNvCxnSpPr>
                <p:nvPr/>
              </p:nvCxnSpPr>
              <p:spPr>
                <a:xfrm>
                  <a:off x="4102219" y="4026715"/>
                  <a:ext cx="904961" cy="873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F93C605-A976-4FFB-83E6-CA9B0357F239}"/>
                  </a:ext>
                </a:extLst>
              </p:cNvPr>
              <p:cNvSpPr/>
              <p:nvPr/>
            </p:nvSpPr>
            <p:spPr>
              <a:xfrm>
                <a:off x="2309072" y="6045278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Location</a:t>
                </a:r>
                <a:endParaRPr lang="ko-KR" altLang="en-US" dirty="0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AF52033-ACF1-4837-839F-150FED9CEA68}"/>
                  </a:ext>
                </a:extLst>
              </p:cNvPr>
              <p:cNvSpPr/>
              <p:nvPr/>
            </p:nvSpPr>
            <p:spPr>
              <a:xfrm>
                <a:off x="4189951" y="6003088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Tag</a:t>
                </a:r>
                <a:endParaRPr lang="ko-KR" altLang="en-US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6CAEF8A-C7CA-4BC8-9685-3D261A573E71}"/>
                </a:ext>
              </a:extLst>
            </p:cNvPr>
            <p:cNvCxnSpPr>
              <a:cxnSpLocks/>
              <a:stCxn id="66" idx="2"/>
              <a:endCxn id="61" idx="0"/>
            </p:cNvCxnSpPr>
            <p:nvPr/>
          </p:nvCxnSpPr>
          <p:spPr>
            <a:xfrm flipH="1">
              <a:off x="1165371" y="5086025"/>
              <a:ext cx="16775" cy="88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BBD7559-BA27-4E0D-8B6E-40CDAEAFE607}"/>
                </a:ext>
              </a:extLst>
            </p:cNvPr>
            <p:cNvCxnSpPr>
              <a:cxnSpLocks/>
              <a:stCxn id="67" idx="2"/>
              <a:endCxn id="62" idx="0"/>
            </p:cNvCxnSpPr>
            <p:nvPr/>
          </p:nvCxnSpPr>
          <p:spPr>
            <a:xfrm flipH="1">
              <a:off x="3046250" y="5086024"/>
              <a:ext cx="1" cy="838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997BEB6-8432-4548-91F2-E222356E6BB1}"/>
                </a:ext>
              </a:extLst>
            </p:cNvPr>
            <p:cNvGrpSpPr/>
            <p:nvPr/>
          </p:nvGrpSpPr>
          <p:grpSpPr>
            <a:xfrm>
              <a:off x="8559567" y="2914142"/>
              <a:ext cx="1824605" cy="1029714"/>
              <a:chOff x="2309072" y="2063692"/>
              <a:chExt cx="3586295" cy="4110605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6099E7A-8D0E-4C8D-8D5F-AD87F026FCE3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1F76BA-127A-4926-957B-E1CFC2E5FC9A}"/>
                  </a:ext>
                </a:extLst>
              </p:cNvPr>
              <p:cNvSpPr txBox="1"/>
              <p:nvPr/>
            </p:nvSpPr>
            <p:spPr>
              <a:xfrm>
                <a:off x="2687590" y="3131824"/>
                <a:ext cx="3207777" cy="304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/>
                  <a:t>FeatureDB</a:t>
                </a:r>
                <a:endParaRPr lang="en-US" altLang="ko-KR" sz="1600" dirty="0"/>
              </a:p>
              <a:p>
                <a:endParaRPr lang="en-US" altLang="ko-KR" sz="1600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2352DCD-9910-4C04-A8C4-B1112AC0F261}"/>
                </a:ext>
              </a:extLst>
            </p:cNvPr>
            <p:cNvGrpSpPr/>
            <p:nvPr/>
          </p:nvGrpSpPr>
          <p:grpSpPr>
            <a:xfrm>
              <a:off x="4150101" y="2081868"/>
              <a:ext cx="3586294" cy="3749879"/>
              <a:chOff x="2309072" y="2063692"/>
              <a:chExt cx="3586294" cy="4110605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E05F6887-25AA-414E-8CE8-B069F4C47784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C98159A-5245-4DD6-ADD6-17E2DACD5F77}"/>
                  </a:ext>
                </a:extLst>
              </p:cNvPr>
              <p:cNvSpPr/>
              <p:nvPr/>
            </p:nvSpPr>
            <p:spPr>
              <a:xfrm>
                <a:off x="3224522" y="3358863"/>
                <a:ext cx="1634454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36CB25E-01EB-44DF-8972-94FD6E026988}"/>
                  </a:ext>
                </a:extLst>
              </p:cNvPr>
              <p:cNvSpPr/>
              <p:nvPr/>
            </p:nvSpPr>
            <p:spPr>
              <a:xfrm>
                <a:off x="3214032" y="5399513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Calculator</a:t>
                </a:r>
                <a:endParaRPr lang="ko-KR" altLang="en-US" sz="1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9B515C-06BD-4A4C-B29F-7A14A3F9EF53}"/>
                  </a:ext>
                </a:extLst>
              </p:cNvPr>
              <p:cNvSpPr txBox="1"/>
              <p:nvPr/>
            </p:nvSpPr>
            <p:spPr>
              <a:xfrm>
                <a:off x="2927757" y="2063692"/>
                <a:ext cx="2567033" cy="4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4A8B854-6C73-4C43-852E-2D17950C92BD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4031260" y="3920925"/>
                <a:ext cx="10489" cy="1478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1D53CFC-9E5F-48B9-BCAC-6AA53FC8323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 flipH="1">
              <a:off x="5872289" y="3943857"/>
              <a:ext cx="3599581" cy="118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57BE8-E808-4C58-9141-5198F850DF7A}"/>
                </a:ext>
              </a:extLst>
            </p:cNvPr>
            <p:cNvSpPr txBox="1"/>
            <p:nvPr/>
          </p:nvSpPr>
          <p:spPr>
            <a:xfrm>
              <a:off x="5186491" y="4304438"/>
              <a:ext cx="1513516" cy="34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reduced_vector</a:t>
              </a:r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D9B315-F1FE-45A2-80D3-488C0C9B8761}"/>
                </a:ext>
              </a:extLst>
            </p:cNvPr>
            <p:cNvSpPr txBox="1"/>
            <p:nvPr/>
          </p:nvSpPr>
          <p:spPr>
            <a:xfrm>
              <a:off x="6915322" y="4304439"/>
              <a:ext cx="1513515" cy="34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reduced_vector</a:t>
              </a:r>
              <a:endParaRPr lang="ko-KR" altLang="en-US" sz="11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81B4AF3-07C8-4BE7-AF8F-BFE7CABB1185}"/>
                </a:ext>
              </a:extLst>
            </p:cNvPr>
            <p:cNvCxnSpPr>
              <a:cxnSpLocks/>
              <a:stCxn id="65" idx="3"/>
              <a:endCxn id="54" idx="1"/>
            </p:cNvCxnSpPr>
            <p:nvPr/>
          </p:nvCxnSpPr>
          <p:spPr>
            <a:xfrm>
              <a:off x="2673991" y="3519751"/>
              <a:ext cx="2391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589B234-0F10-460F-8094-F14EA87B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88" y="2368964"/>
            <a:ext cx="699896" cy="69989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90C5AD6-E9BB-45DE-A3AA-CF8667EC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98" y="5735688"/>
            <a:ext cx="996872" cy="837373"/>
          </a:xfrm>
          <a:prstGeom prst="rect">
            <a:avLst/>
          </a:prstGeom>
        </p:spPr>
      </p:pic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F499C22-3FCB-4CDE-B706-357BCAE6CB1F}"/>
              </a:ext>
            </a:extLst>
          </p:cNvPr>
          <p:cNvCxnSpPr>
            <a:stCxn id="61" idx="2"/>
          </p:cNvCxnSpPr>
          <p:nvPr/>
        </p:nvCxnSpPr>
        <p:spPr>
          <a:xfrm rot="16200000" flipH="1">
            <a:off x="2324751" y="5070183"/>
            <a:ext cx="291500" cy="2330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A7859D7-9EBE-4CBB-B138-3DDBC6370035}"/>
              </a:ext>
            </a:extLst>
          </p:cNvPr>
          <p:cNvCxnSpPr>
            <a:stCxn id="62" idx="2"/>
          </p:cNvCxnSpPr>
          <p:nvPr/>
        </p:nvCxnSpPr>
        <p:spPr>
          <a:xfrm rot="16200000" flipH="1">
            <a:off x="3026706" y="5772138"/>
            <a:ext cx="318082" cy="900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A302C851-CCC6-475B-9F97-873511158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09" y="2843719"/>
            <a:ext cx="2577368" cy="9458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0A7B5A3-4861-4988-B720-24C1B8BB8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353" y="5670450"/>
            <a:ext cx="2534432" cy="829310"/>
          </a:xfrm>
          <a:prstGeom prst="rect">
            <a:avLst/>
          </a:prstGeom>
        </p:spPr>
      </p:pic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691712A-C76E-4043-B999-7AC6AA13E189}"/>
              </a:ext>
            </a:extLst>
          </p:cNvPr>
          <p:cNvCxnSpPr>
            <a:stCxn id="55" idx="2"/>
            <a:endCxn id="82" idx="1"/>
          </p:cNvCxnSpPr>
          <p:nvPr/>
        </p:nvCxnSpPr>
        <p:spPr>
          <a:xfrm rot="16200000" flipH="1">
            <a:off x="5341705" y="5071457"/>
            <a:ext cx="556870" cy="1470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Annotation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5514-D49B-4FCC-84C1-5378BDA4D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Object detection </a:t>
            </a:r>
            <a:r>
              <a:rPr lang="ko-KR" altLang="en-US" dirty="0"/>
              <a:t>을 위한 </a:t>
            </a:r>
            <a:r>
              <a:rPr lang="en-US" altLang="ko-KR" dirty="0"/>
              <a:t>annotation</a:t>
            </a:r>
            <a:r>
              <a:rPr lang="ko-KR" altLang="en-US" dirty="0"/>
              <a:t>된 데이터셋 구축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현재 데이터는 객체의 라벨과 위치가 없는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 err="1"/>
              <a:t>좌상단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우하단</a:t>
            </a:r>
            <a:r>
              <a:rPr lang="ko-KR" altLang="en-US" dirty="0"/>
              <a:t> 좌표와 라벨을 포함하는 </a:t>
            </a:r>
            <a:r>
              <a:rPr lang="en-US" altLang="ko-KR" dirty="0"/>
              <a:t>annotation </a:t>
            </a:r>
            <a:r>
              <a:rPr lang="ko-KR" altLang="en-US" dirty="0"/>
              <a:t>데이터 </a:t>
            </a:r>
            <a:r>
              <a:rPr lang="ko-KR" altLang="en-US" dirty="0" err="1"/>
              <a:t>구축중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6</a:t>
            </a:fld>
            <a:r>
              <a:rPr lang="en-US" altLang="ko-KR"/>
              <a:t>/18]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E2F6FC-B822-44DF-89A3-43698F12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306"/>
            <a:ext cx="2694461" cy="2123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7AE32-5405-4A32-8107-91139A78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79305"/>
            <a:ext cx="2376264" cy="32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Annotation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8527" y="1694726"/>
            <a:ext cx="4360635" cy="1944216"/>
          </a:xfrm>
        </p:spPr>
        <p:txBody>
          <a:bodyPr/>
          <a:lstStyle/>
          <a:p>
            <a:r>
              <a:rPr lang="ko-KR" altLang="en-US" sz="1400" dirty="0"/>
              <a:t>왼쪽 데이터는 침대에 대한 데이터</a:t>
            </a:r>
            <a:endParaRPr lang="en-US" altLang="ko-KR" sz="1400" dirty="0"/>
          </a:p>
          <a:p>
            <a:r>
              <a:rPr lang="ko-KR" altLang="en-US" sz="1400" dirty="0"/>
              <a:t>하지만 전등이나 서랍장 같은 객체도 포함</a:t>
            </a:r>
            <a:endParaRPr lang="en-US" altLang="ko-KR" sz="1400" dirty="0"/>
          </a:p>
          <a:p>
            <a:r>
              <a:rPr lang="ko-KR" altLang="en-US" sz="1400" dirty="0"/>
              <a:t>전등과</a:t>
            </a:r>
            <a:r>
              <a:rPr lang="en-US" altLang="ko-KR" sz="1400" dirty="0"/>
              <a:t> </a:t>
            </a:r>
            <a:r>
              <a:rPr lang="ko-KR" altLang="en-US" sz="1400" dirty="0"/>
              <a:t>서랍장을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해야하는가</a:t>
            </a:r>
            <a:r>
              <a:rPr lang="ko-KR" altLang="en-US" sz="1400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7</a:t>
            </a:fld>
            <a:r>
              <a:rPr lang="en-US" altLang="ko-KR"/>
              <a:t>/18]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08E3F8-619A-4742-82D6-E6DB162C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4104456" cy="4104456"/>
          </a:xfrm>
          <a:prstGeom prst="rect">
            <a:avLst/>
          </a:prstGeom>
        </p:spPr>
      </p:pic>
      <p:sp>
        <p:nvSpPr>
          <p:cNvPr id="12" name="AutoShape 82">
            <a:extLst>
              <a:ext uri="{FF2B5EF4-FFF2-40B4-BE49-F238E27FC236}">
                <a16:creationId xmlns:a16="http://schemas.microsoft.com/office/drawing/2014/main" id="{68B0A59F-F760-4D3D-80AC-64A056E8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961" y="1277686"/>
            <a:ext cx="4170304" cy="431166"/>
          </a:xfrm>
          <a:prstGeom prst="foldedCorner">
            <a:avLst>
              <a:gd name="adj" fmla="val 49685"/>
            </a:avLst>
          </a:prstGeom>
          <a:ln>
            <a:solidFill>
              <a:srgbClr val="128B9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C3ABC110-1B20-45B0-8A45-0B84A2B2AC81}"/>
              </a:ext>
            </a:extLst>
          </p:cNvPr>
          <p:cNvSpPr txBox="1">
            <a:spLocks/>
          </p:cNvSpPr>
          <p:nvPr/>
        </p:nvSpPr>
        <p:spPr>
          <a:xfrm>
            <a:off x="4788024" y="1330223"/>
            <a:ext cx="2664296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Annotation</a:t>
            </a:r>
            <a:r>
              <a:rPr lang="ko-KR" altLang="en-US" dirty="0"/>
              <a:t>시 발생한 문제</a:t>
            </a:r>
          </a:p>
        </p:txBody>
      </p:sp>
      <p:sp>
        <p:nvSpPr>
          <p:cNvPr id="16" name="AutoShape 82">
            <a:extLst>
              <a:ext uri="{FF2B5EF4-FFF2-40B4-BE49-F238E27FC236}">
                <a16:creationId xmlns:a16="http://schemas.microsoft.com/office/drawing/2014/main" id="{9938EEBC-B9DB-4C4D-AE64-51CD5C76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951" y="3499830"/>
            <a:ext cx="4170304" cy="431166"/>
          </a:xfrm>
          <a:prstGeom prst="foldedCorner">
            <a:avLst>
              <a:gd name="adj" fmla="val 49685"/>
            </a:avLst>
          </a:prstGeom>
          <a:ln>
            <a:solidFill>
              <a:srgbClr val="128B9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125BCE9-5FC3-4441-9943-0A7EB844E2F6}"/>
              </a:ext>
            </a:extLst>
          </p:cNvPr>
          <p:cNvSpPr txBox="1">
            <a:spLocks/>
          </p:cNvSpPr>
          <p:nvPr/>
        </p:nvSpPr>
        <p:spPr>
          <a:xfrm>
            <a:off x="4770286" y="3571397"/>
            <a:ext cx="2664296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라벨링한다면</a:t>
            </a:r>
            <a:r>
              <a:rPr lang="ko-KR" altLang="en-US" dirty="0"/>
              <a:t> 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E9F33BAF-B1FA-4291-8874-1DAA2811A43E}"/>
              </a:ext>
            </a:extLst>
          </p:cNvPr>
          <p:cNvSpPr txBox="1">
            <a:spLocks/>
          </p:cNvSpPr>
          <p:nvPr/>
        </p:nvSpPr>
        <p:spPr>
          <a:xfrm>
            <a:off x="4567296" y="3981715"/>
            <a:ext cx="4360635" cy="2567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1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전등을 </a:t>
            </a:r>
            <a:r>
              <a:rPr lang="ko-KR" altLang="en-US" sz="1400" dirty="0" err="1"/>
              <a:t>라벨링할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전등을 입력으로 주었을 경우 가장 유사한 이미지로 왼쪽의 이미지가 도출될 가능성 있음</a:t>
            </a:r>
            <a:endParaRPr lang="en-US" altLang="ko-KR" sz="1400" dirty="0"/>
          </a:p>
          <a:p>
            <a:r>
              <a:rPr lang="ko-KR" altLang="en-US" sz="1400" dirty="0"/>
              <a:t>이를 방지하기 위해 </a:t>
            </a:r>
            <a:r>
              <a:rPr lang="en-US" altLang="ko-KR" sz="1400" dirty="0"/>
              <a:t>bounding box</a:t>
            </a:r>
            <a:r>
              <a:rPr lang="ko-KR" altLang="en-US" sz="1400" dirty="0"/>
              <a:t>의 크기가 가장 큰 객체를 해당 이미지의 메인 객체로 설정</a:t>
            </a:r>
          </a:p>
        </p:txBody>
      </p:sp>
    </p:spTree>
    <p:extLst>
      <p:ext uri="{BB962C8B-B14F-4D97-AF65-F5344CB8AC3E}">
        <p14:creationId xmlns:p14="http://schemas.microsoft.com/office/powerpoint/2010/main" val="354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11368</TotalTime>
  <Words>593</Words>
  <Application>Microsoft Office PowerPoint</Application>
  <PresentationFormat>화면 슬라이드 쇼(4:3)</PresentationFormat>
  <Paragraphs>116</Paragraphs>
  <Slides>7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선행 기술 조사</vt:lpstr>
      <vt:lpstr>1. 선행 기술 조사</vt:lpstr>
      <vt:lpstr>2. 요구분석 정의</vt:lpstr>
      <vt:lpstr>3. Annotation</vt:lpstr>
      <vt:lpstr>3.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1908</cp:revision>
  <cp:lastPrinted>2016-11-26T10:29:56Z</cp:lastPrinted>
  <dcterms:created xsi:type="dcterms:W3CDTF">2014-03-19T12:30:14Z</dcterms:created>
  <dcterms:modified xsi:type="dcterms:W3CDTF">2021-04-27T10:41:30Z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