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7"/>
  </p:sldMasterIdLst>
  <p:notesMasterIdLst>
    <p:notesMasterId r:id="rId12"/>
  </p:notesMasterIdLst>
  <p:handoutMasterIdLst>
    <p:handoutMasterId r:id="rId13"/>
  </p:handoutMasterIdLst>
  <p:sldIdLst>
    <p:sldId id="256" r:id="rId8"/>
    <p:sldId id="389" r:id="rId9"/>
    <p:sldId id="491" r:id="rId10"/>
    <p:sldId id="492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5DDAF471-735E-464C-98E0-5CDDB09B7B7E}">
          <p14:sldIdLst>
            <p14:sldId id="256"/>
            <p14:sldId id="389"/>
          </p14:sldIdLst>
        </p14:section>
        <p14:section name="본 발표" id="{E38F944B-89E6-4275-B3A7-FCD91537CB84}">
          <p14:sldIdLst>
            <p14:sldId id="491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원 김" initials="경김" lastIdx="1" clrIdx="0">
    <p:extLst>
      <p:ext uri="{19B8F6BF-5375-455C-9EA6-DF929625EA0E}">
        <p15:presenceInfo xmlns:p15="http://schemas.microsoft.com/office/powerpoint/2012/main" userId="13203847a80ab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67090"/>
    <a:srgbClr val="7A8A9D"/>
    <a:srgbClr val="128B95"/>
    <a:srgbClr val="0070C0"/>
    <a:srgbClr val="5889D9"/>
    <a:srgbClr val="0698C4"/>
    <a:srgbClr val="046583"/>
    <a:srgbClr val="192640"/>
    <a:srgbClr val="C7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1" autoAdjust="0"/>
    <p:restoredTop sz="84028" autoAdjust="0"/>
  </p:normalViewPr>
  <p:slideViewPr>
    <p:cSldViewPr>
      <p:cViewPr varScale="1">
        <p:scale>
          <a:sx n="104" d="100"/>
          <a:sy n="104" d="100"/>
        </p:scale>
        <p:origin x="2741" y="96"/>
      </p:cViewPr>
      <p:guideLst>
        <p:guide orient="horz" pos="2160"/>
        <p:guide pos="2880"/>
        <p:guide pos="5556"/>
      </p:guideLst>
    </p:cSldViewPr>
  </p:slideViewPr>
  <p:outlineViewPr>
    <p:cViewPr>
      <p:scale>
        <a:sx n="33" d="100"/>
        <a:sy n="33" d="100"/>
      </p:scale>
      <p:origin x="0" y="3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12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362-2AA8-4DE4-A0D4-60D8EC3C3453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8851-8609-4635-8475-C77D6BAB64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3518-7FD5-4940-B949-8EA134B4F936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FEC9-1501-40A1-A869-8E766D60C8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안녕하세요 </a:t>
            </a:r>
            <a:r>
              <a:rPr lang="en-US" altLang="ko-KR" sz="1200" dirty="0"/>
              <a:t>5</a:t>
            </a:r>
            <a:r>
              <a:rPr lang="ko-KR" altLang="en-US" sz="1200" dirty="0"/>
              <a:t>조 중간발표 시작하겠습니다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(ppt</a:t>
            </a:r>
            <a:r>
              <a:rPr lang="ko-KR" altLang="en-US" sz="1200" dirty="0"/>
              <a:t>시작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저희는 딥러닝</a:t>
            </a:r>
            <a:r>
              <a:rPr lang="en-US" altLang="ko-KR" sz="1200" dirty="0"/>
              <a:t>-CNN</a:t>
            </a:r>
            <a:r>
              <a:rPr lang="ko-KR" altLang="en-US" sz="1200" dirty="0"/>
              <a:t>을 활용한 상품 검색 및 상품 정보 </a:t>
            </a:r>
            <a:r>
              <a:rPr lang="en-US" altLang="ko-KR" sz="1200" dirty="0"/>
              <a:t>Tagging </a:t>
            </a:r>
            <a:r>
              <a:rPr lang="ko-KR" altLang="en-US" sz="1200" dirty="0"/>
              <a:t>시스템 구축을 주제로 하는 </a:t>
            </a:r>
            <a:r>
              <a:rPr lang="en-US" altLang="ko-KR" sz="1200" dirty="0"/>
              <a:t>four </a:t>
            </a:r>
            <a:r>
              <a:rPr lang="en-US" altLang="ko-KR" sz="1200" dirty="0" err="1"/>
              <a:t>elSe</a:t>
            </a:r>
            <a:r>
              <a:rPr lang="ko-KR" altLang="en-US" sz="1200" dirty="0"/>
              <a:t>팀입니다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82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39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서브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0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 userDrawn="1"/>
        </p:nvSpPr>
        <p:spPr>
          <a:xfrm>
            <a:off x="500311" y="548683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-1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200" noProof="0" dirty="0"/>
              <a:t>Contents</a:t>
            </a:r>
            <a:endParaRPr lang="ko-KR" altLang="en-US" sz="3200" noProof="0" dirty="0"/>
          </a:p>
        </p:txBody>
      </p:sp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490786" y="1844824"/>
            <a:ext cx="576065" cy="4320480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5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62212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62212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41"/>
            <a:ext cx="5324400" cy="46166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endParaRPr lang="ko-KR" altLang="en-US" sz="2000" b="0" i="0" spc="500" baseline="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4564" y="1268415"/>
            <a:ext cx="3860800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7764" y="1268415"/>
            <a:ext cx="3862387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44564" y="3937000"/>
            <a:ext cx="3860800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57764" y="3937000"/>
            <a:ext cx="3862387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90"/>
            <a:ext cx="871378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6" y="981075"/>
            <a:ext cx="4279900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6" y="981075"/>
            <a:ext cx="4281488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1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91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852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850" y="1270254"/>
            <a:ext cx="8496299" cy="51830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22"/>
          <p:cNvSpPr/>
          <p:nvPr/>
        </p:nvSpPr>
        <p:spPr>
          <a:xfrm rot="16200000">
            <a:off x="3108197" y="822195"/>
            <a:ext cx="6021288" cy="6050318"/>
          </a:xfrm>
          <a:custGeom>
            <a:avLst/>
            <a:gdLst>
              <a:gd name="connsiteX0" fmla="*/ 0 w 5097016"/>
              <a:gd name="connsiteY0" fmla="*/ 5097016 h 5097016"/>
              <a:gd name="connsiteX1" fmla="*/ 0 w 5097016"/>
              <a:gd name="connsiteY1" fmla="*/ 0 h 5097016"/>
              <a:gd name="connsiteX2" fmla="*/ 5097016 w 5097016"/>
              <a:gd name="connsiteY2" fmla="*/ 5097016 h 5097016"/>
              <a:gd name="connsiteX3" fmla="*/ 0 w 5097016"/>
              <a:gd name="connsiteY3" fmla="*/ 5097016 h 5097016"/>
              <a:gd name="connsiteX0" fmla="*/ 0 w 8237258"/>
              <a:gd name="connsiteY0" fmla="*/ 5097016 h 5097016"/>
              <a:gd name="connsiteX1" fmla="*/ 0 w 8237258"/>
              <a:gd name="connsiteY1" fmla="*/ 0 h 5097016"/>
              <a:gd name="connsiteX2" fmla="*/ 8237258 w 8237258"/>
              <a:gd name="connsiteY2" fmla="*/ 5097016 h 5097016"/>
              <a:gd name="connsiteX3" fmla="*/ 0 w 8237258"/>
              <a:gd name="connsiteY3" fmla="*/ 5097016 h 509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258" h="5097016">
                <a:moveTo>
                  <a:pt x="0" y="5097016"/>
                </a:moveTo>
                <a:lnTo>
                  <a:pt x="0" y="0"/>
                </a:lnTo>
                <a:lnTo>
                  <a:pt x="8237258" y="5097016"/>
                </a:lnTo>
                <a:lnTo>
                  <a:pt x="0" y="5097016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40000"/>
                  <a:lumOff val="60000"/>
                  <a:alpha val="30000"/>
                </a:schemeClr>
              </a:gs>
              <a:gs pos="50000">
                <a:schemeClr val="accent2">
                  <a:lumMod val="20000"/>
                  <a:lumOff val="80000"/>
                  <a:alpha val="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11" name="직각 삼각형 10"/>
          <p:cNvSpPr/>
          <p:nvPr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23" name="직각 삼각형 22"/>
          <p:cNvSpPr/>
          <p:nvPr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5715000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6598086"/>
            <a:ext cx="9144000" cy="0"/>
            <a:chOff x="0" y="6362278"/>
            <a:chExt cx="9144000" cy="0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6362278"/>
              <a:ext cx="183569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970887" y="6620946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80" r:id="rId6"/>
    <p:sldLayoutId id="2147483681" r:id="rId7"/>
    <p:sldLayoutId id="2147483683" r:id="rId8"/>
    <p:sldLayoutId id="2147483684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71736" y="2676153"/>
            <a:ext cx="8203952" cy="1527026"/>
          </a:xfrm>
        </p:spPr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-CNN</a:t>
            </a:r>
            <a:r>
              <a:rPr lang="ko-KR" altLang="en-US" dirty="0"/>
              <a:t>을 활용한 상품검색 및 상품 정보 </a:t>
            </a:r>
            <a:r>
              <a:rPr lang="en-US" altLang="ko-KR" dirty="0"/>
              <a:t>Tagging </a:t>
            </a:r>
            <a:r>
              <a:rPr lang="ko-KR" altLang="en-US" dirty="0"/>
              <a:t>시스템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1736" y="2541662"/>
            <a:ext cx="8203952" cy="268982"/>
          </a:xfrm>
        </p:spPr>
        <p:txBody>
          <a:bodyPr/>
          <a:lstStyle/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2400" b="1" dirty="0"/>
              <a:t>four </a:t>
            </a:r>
            <a:r>
              <a:rPr lang="en-US" altLang="ko-KR" sz="2400" b="1" dirty="0" err="1"/>
              <a:t>elSe</a:t>
            </a:r>
            <a:endParaRPr lang="en-US" altLang="ko-KR" sz="2400" b="1" dirty="0"/>
          </a:p>
          <a:p>
            <a:pPr algn="r"/>
            <a:r>
              <a:rPr lang="ko-KR" altLang="en-US" sz="2400" b="1" dirty="0"/>
              <a:t>김희수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송승민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전문수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박범수</a:t>
            </a:r>
            <a:r>
              <a:rPr lang="en-US" altLang="ko-KR" sz="2400" b="1" dirty="0"/>
              <a:t> </a:t>
            </a:r>
          </a:p>
          <a:p>
            <a:pPr algn="r"/>
            <a:r>
              <a:rPr lang="en-US" altLang="ko-KR" sz="2400" b="1" dirty="0"/>
              <a:t>2021. 04. 06</a:t>
            </a:r>
          </a:p>
        </p:txBody>
      </p:sp>
    </p:spTree>
    <p:extLst>
      <p:ext uri="{BB962C8B-B14F-4D97-AF65-F5344CB8AC3E}">
        <p14:creationId xmlns:p14="http://schemas.microsoft.com/office/powerpoint/2010/main" val="15431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2</a:t>
            </a:fld>
            <a:r>
              <a:rPr lang="en-US" altLang="ko-KR" dirty="0"/>
              <a:t>/17]</a:t>
            </a:r>
            <a:endParaRPr lang="ko-KR" altLang="en-US" dirty="0"/>
          </a:p>
        </p:txBody>
      </p: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EE6C636B-D723-42B3-B0F6-DFA9B8EB4D16}"/>
              </a:ext>
            </a:extLst>
          </p:cNvPr>
          <p:cNvSpPr/>
          <p:nvPr/>
        </p:nvSpPr>
        <p:spPr>
          <a:xfrm>
            <a:off x="1473201" y="2112845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2A4A70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AF10BB-4671-46F5-9AAA-6B433F3F7CBB}"/>
              </a:ext>
            </a:extLst>
          </p:cNvPr>
          <p:cNvGrpSpPr/>
          <p:nvPr/>
        </p:nvGrpSpPr>
        <p:grpSpPr>
          <a:xfrm>
            <a:off x="886596" y="2071731"/>
            <a:ext cx="758697" cy="758697"/>
            <a:chOff x="1776804" y="1530709"/>
            <a:chExt cx="758697" cy="758697"/>
          </a:xfrm>
        </p:grpSpPr>
        <p:sp>
          <p:nvSpPr>
            <p:cNvPr id="16" name="모서리가 둥근 직사각형 51">
              <a:extLst>
                <a:ext uri="{FF2B5EF4-FFF2-40B4-BE49-F238E27FC236}">
                  <a16:creationId xmlns:a16="http://schemas.microsoft.com/office/drawing/2014/main" id="{DCB77EC1-228D-4065-8A18-87003D37E4B6}"/>
                </a:ext>
              </a:extLst>
            </p:cNvPr>
            <p:cNvSpPr/>
            <p:nvPr/>
          </p:nvSpPr>
          <p:spPr>
            <a:xfrm rot="2700000">
              <a:off x="1776804" y="1530709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425F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17" name="모서리가 둥근 직사각형 52">
              <a:extLst>
                <a:ext uri="{FF2B5EF4-FFF2-40B4-BE49-F238E27FC236}">
                  <a16:creationId xmlns:a16="http://schemas.microsoft.com/office/drawing/2014/main" id="{53EB1ED1-CC6B-48C1-B487-FD1E89C921AA}"/>
                </a:ext>
              </a:extLst>
            </p:cNvPr>
            <p:cNvSpPr/>
            <p:nvPr/>
          </p:nvSpPr>
          <p:spPr>
            <a:xfrm rot="2700000">
              <a:off x="1876695" y="1630600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5FA1CA3D-B87A-4BD1-B35C-9A7DFE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00" y="2215841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B82FC0-D7BF-4707-9BDA-7E6E88717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7388" y="2215841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선행기술조사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951299D-EE00-4890-B720-D51F53382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3357086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33941302-718B-4E88-B88A-2B7CBB82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4245711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A5F445C-E42B-44AF-96DB-010B1DC6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161164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A732B8-FC5E-4441-A565-ADF5969A9714}"/>
              </a:ext>
            </a:extLst>
          </p:cNvPr>
          <p:cNvGrpSpPr/>
          <p:nvPr/>
        </p:nvGrpSpPr>
        <p:grpSpPr>
          <a:xfrm>
            <a:off x="869397" y="3175473"/>
            <a:ext cx="5040561" cy="758697"/>
            <a:chOff x="1038996" y="2224131"/>
            <a:chExt cx="5040561" cy="758697"/>
          </a:xfrm>
        </p:grpSpPr>
        <p:sp>
          <p:nvSpPr>
            <p:cNvPr id="46" name="모서리가 둥근 직사각형 49">
              <a:extLst>
                <a:ext uri="{FF2B5EF4-FFF2-40B4-BE49-F238E27FC236}">
                  <a16:creationId xmlns:a16="http://schemas.microsoft.com/office/drawing/2014/main" id="{8C2EA8B3-1E34-4277-A897-B60AFE1F5C37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9194040-EAAE-4FB1-9A42-F03AFBD1A137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48" name="모서리가 둥근 직사각형 51">
                <a:extLst>
                  <a:ext uri="{FF2B5EF4-FFF2-40B4-BE49-F238E27FC236}">
                    <a16:creationId xmlns:a16="http://schemas.microsoft.com/office/drawing/2014/main" id="{145A29DD-ADB1-4623-87B5-2DEA212D713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49" name="모서리가 둥근 직사각형 52">
                <a:extLst>
                  <a:ext uri="{FF2B5EF4-FFF2-40B4-BE49-F238E27FC236}">
                    <a16:creationId xmlns:a16="http://schemas.microsoft.com/office/drawing/2014/main" id="{1E7D2E64-7AD2-4A88-AA58-774BAADE1353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50" name="Oval 56">
              <a:extLst>
                <a:ext uri="{FF2B5EF4-FFF2-40B4-BE49-F238E27FC236}">
                  <a16:creationId xmlns:a16="http://schemas.microsoft.com/office/drawing/2014/main" id="{527E1A7B-ECA4-4249-9227-17E9932A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64" name="Rectangle 5">
            <a:extLst>
              <a:ext uri="{FF2B5EF4-FFF2-40B4-BE49-F238E27FC236}">
                <a16:creationId xmlns:a16="http://schemas.microsoft.com/office/drawing/2014/main" id="{69BFD264-4E35-487D-9390-9481E2ACAD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3297202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요구분석 정의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29F91E8-6060-47ED-A838-9EC4B51F5001}"/>
              </a:ext>
            </a:extLst>
          </p:cNvPr>
          <p:cNvGrpSpPr/>
          <p:nvPr/>
        </p:nvGrpSpPr>
        <p:grpSpPr>
          <a:xfrm>
            <a:off x="869397" y="4393689"/>
            <a:ext cx="5040561" cy="758697"/>
            <a:chOff x="1038996" y="2224131"/>
            <a:chExt cx="5040561" cy="758697"/>
          </a:xfrm>
        </p:grpSpPr>
        <p:sp>
          <p:nvSpPr>
            <p:cNvPr id="66" name="모서리가 둥근 직사각형 49">
              <a:extLst>
                <a:ext uri="{FF2B5EF4-FFF2-40B4-BE49-F238E27FC236}">
                  <a16:creationId xmlns:a16="http://schemas.microsoft.com/office/drawing/2014/main" id="{D89BD052-9A39-4095-8B09-FC4AB6C793F9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B83F643-72C4-4E8F-8901-80FFAF278B58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69" name="모서리가 둥근 직사각형 51">
                <a:extLst>
                  <a:ext uri="{FF2B5EF4-FFF2-40B4-BE49-F238E27FC236}">
                    <a16:creationId xmlns:a16="http://schemas.microsoft.com/office/drawing/2014/main" id="{9EF8DB05-BBA2-4E2F-8428-1732AC96DE28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70" name="모서리가 둥근 직사각형 52">
                <a:extLst>
                  <a:ext uri="{FF2B5EF4-FFF2-40B4-BE49-F238E27FC236}">
                    <a16:creationId xmlns:a16="http://schemas.microsoft.com/office/drawing/2014/main" id="{D5EDB41B-6401-444A-A3E4-101464F88EDD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68" name="Oval 56">
              <a:extLst>
                <a:ext uri="{FF2B5EF4-FFF2-40B4-BE49-F238E27FC236}">
                  <a16:creationId xmlns:a16="http://schemas.microsoft.com/office/drawing/2014/main" id="{D5A2C47C-3185-4307-AEE4-B3699C1C9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71" name="Rectangle 5">
            <a:extLst>
              <a:ext uri="{FF2B5EF4-FFF2-40B4-BE49-F238E27FC236}">
                <a16:creationId xmlns:a16="http://schemas.microsoft.com/office/drawing/2014/main" id="{4B020837-99EB-4475-AA96-182C78CCAF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67725" y="4514565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Annotation </a:t>
            </a:r>
          </a:p>
        </p:txBody>
      </p:sp>
    </p:spTree>
    <p:extLst>
      <p:ext uri="{BB962C8B-B14F-4D97-AF65-F5344CB8AC3E}">
        <p14:creationId xmlns:p14="http://schemas.microsoft.com/office/powerpoint/2010/main" val="19986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ko-KR" altLang="en-US" b="1" dirty="0">
                <a:latin typeface="+mj-ea"/>
              </a:rPr>
              <a:t>선행 기술 조사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3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369854" y="805577"/>
            <a:ext cx="7405997" cy="400110"/>
            <a:chOff x="447005" y="1003394"/>
            <a:chExt cx="7405997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공통점과 차이점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28604D5-3FCE-4AA6-A989-4E7942DA1095}"/>
              </a:ext>
            </a:extLst>
          </p:cNvPr>
          <p:cNvSpPr/>
          <p:nvPr/>
        </p:nvSpPr>
        <p:spPr>
          <a:xfrm>
            <a:off x="4706885" y="1264909"/>
            <a:ext cx="3851238" cy="22360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2800" indent="-172800">
              <a:buFont typeface="Arial" pitchFamily="34" charset="0"/>
              <a:buChar char="•"/>
            </a:pP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776B717-2FFA-4FD5-90D1-D07FDA40EDFF}"/>
              </a:ext>
            </a:extLst>
          </p:cNvPr>
          <p:cNvSpPr/>
          <p:nvPr/>
        </p:nvSpPr>
        <p:spPr>
          <a:xfrm>
            <a:off x="4706885" y="1263605"/>
            <a:ext cx="3851238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80" dirty="0"/>
              <a:t>공통점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002DA68-B116-4954-B7C2-C1D08521342A}"/>
              </a:ext>
            </a:extLst>
          </p:cNvPr>
          <p:cNvSpPr txBox="1"/>
          <p:nvPr/>
        </p:nvSpPr>
        <p:spPr>
          <a:xfrm>
            <a:off x="4730228" y="1655359"/>
            <a:ext cx="3777832" cy="237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b="1" spc="-60" dirty="0">
                <a:latin typeface="+mn-ea"/>
              </a:rPr>
              <a:t>CNN</a:t>
            </a:r>
            <a:r>
              <a:rPr lang="ko-KR" altLang="en-US" sz="1000" b="1" spc="-60" dirty="0">
                <a:latin typeface="+mn-ea"/>
              </a:rPr>
              <a:t> 모델에서 객체의 </a:t>
            </a:r>
            <a:r>
              <a:rPr lang="ko-KR" altLang="en-US" sz="1000" b="1" spc="-60" dirty="0" err="1">
                <a:latin typeface="+mn-ea"/>
              </a:rPr>
              <a:t>특징값을</a:t>
            </a:r>
            <a:r>
              <a:rPr lang="ko-KR" altLang="en-US" sz="1000" b="1" spc="-60" dirty="0">
                <a:latin typeface="+mn-ea"/>
              </a:rPr>
              <a:t> 얻어냄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 유사도 계산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 파일에서 여러 객체를 식별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식별된 객체 중 하나를 </a:t>
            </a:r>
            <a:r>
              <a:rPr lang="en-US" altLang="ko-KR" sz="1000" b="1" spc="-60" dirty="0">
                <a:latin typeface="+mn-ea"/>
              </a:rPr>
              <a:t>positive object</a:t>
            </a:r>
            <a:r>
              <a:rPr lang="ko-KR" altLang="en-US" sz="1000" b="1" spc="-60" dirty="0">
                <a:latin typeface="+mn-ea"/>
              </a:rPr>
              <a:t>로 지정하면 관련검색 결과를 보여줌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9B226F-A687-4147-AFC8-3DB705420260}"/>
              </a:ext>
            </a:extLst>
          </p:cNvPr>
          <p:cNvSpPr/>
          <p:nvPr/>
        </p:nvSpPr>
        <p:spPr>
          <a:xfrm>
            <a:off x="393124" y="1263605"/>
            <a:ext cx="4178876" cy="2237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E8EE54-7BD9-40B3-89B3-D22E425A8861}"/>
              </a:ext>
            </a:extLst>
          </p:cNvPr>
          <p:cNvSpPr/>
          <p:nvPr/>
        </p:nvSpPr>
        <p:spPr>
          <a:xfrm>
            <a:off x="426897" y="1263670"/>
            <a:ext cx="4178875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80" dirty="0"/>
              <a:t>차이점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F23384-6EE3-4B93-BE93-425B1BCFBD9E}"/>
              </a:ext>
            </a:extLst>
          </p:cNvPr>
          <p:cNvSpPr txBox="1"/>
          <p:nvPr/>
        </p:nvSpPr>
        <p:spPr>
          <a:xfrm>
            <a:off x="513854" y="1727835"/>
            <a:ext cx="3777832" cy="190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이미지의 유사도를 계산하는데 있어 </a:t>
            </a:r>
            <a:r>
              <a:rPr lang="ko-KR" altLang="en-US" sz="1000" b="1" spc="-60" dirty="0" err="1">
                <a:latin typeface="+mn-ea"/>
              </a:rPr>
              <a:t>특징값을</a:t>
            </a:r>
            <a:r>
              <a:rPr lang="ko-KR" altLang="en-US" sz="1000" b="1" spc="-60" dirty="0">
                <a:latin typeface="+mn-ea"/>
              </a:rPr>
              <a:t> 그대로 사용하여 </a:t>
            </a:r>
            <a:r>
              <a:rPr lang="en-US" altLang="ko-KR" sz="1000" b="1" spc="-60" dirty="0">
                <a:latin typeface="+mn-ea"/>
              </a:rPr>
              <a:t>L2 norm </a:t>
            </a:r>
            <a:r>
              <a:rPr lang="ko-KR" altLang="en-US" sz="1000" b="1" spc="-60" dirty="0">
                <a:latin typeface="+mn-ea"/>
              </a:rPr>
              <a:t>기반 유클리드 거리로 비교하기엔 차원이 너무 큼</a:t>
            </a:r>
            <a:endParaRPr lang="en-US" altLang="ko-KR" sz="1000" b="1" spc="-6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이를 해결하기 위해 </a:t>
            </a:r>
            <a:r>
              <a:rPr lang="en-US" altLang="ko-KR" sz="1000" b="1" spc="-60" dirty="0" err="1">
                <a:latin typeface="+mn-ea"/>
              </a:rPr>
              <a:t>AutoEncoder</a:t>
            </a:r>
            <a:r>
              <a:rPr lang="ko-KR" altLang="en-US" sz="1000" b="1" spc="-60" dirty="0">
                <a:latin typeface="+mn-ea"/>
              </a:rPr>
              <a:t>로 차원을 줄인 </a:t>
            </a:r>
            <a:r>
              <a:rPr lang="en-US" altLang="ko-KR" sz="1000" b="1" spc="-60" dirty="0">
                <a:latin typeface="+mn-ea"/>
              </a:rPr>
              <a:t>latent vector</a:t>
            </a:r>
            <a:r>
              <a:rPr lang="ko-KR" altLang="en-US" sz="1000" b="1" spc="-60" dirty="0">
                <a:latin typeface="+mn-ea"/>
              </a:rPr>
              <a:t>를 비교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이미지의 대표객체를 선정하여 </a:t>
            </a:r>
            <a:r>
              <a:rPr lang="ko-KR" altLang="en-US" sz="1000" b="1" spc="-60" dirty="0" err="1">
                <a:latin typeface="+mn-ea"/>
              </a:rPr>
              <a:t>검색시</a:t>
            </a:r>
            <a:r>
              <a:rPr lang="ko-KR" altLang="en-US" sz="1000" b="1" spc="-60" dirty="0">
                <a:latin typeface="+mn-ea"/>
              </a:rPr>
              <a:t> 원치 않은 결과가 나오는 것을 방지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256B384-3416-4EDA-B463-E86CBF2CFC86}"/>
              </a:ext>
            </a:extLst>
          </p:cNvPr>
          <p:cNvGrpSpPr/>
          <p:nvPr/>
        </p:nvGrpSpPr>
        <p:grpSpPr>
          <a:xfrm>
            <a:off x="323850" y="3753059"/>
            <a:ext cx="7405997" cy="400110"/>
            <a:chOff x="447005" y="1003394"/>
            <a:chExt cx="7405997" cy="40011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06F1C45-342B-4FBB-94C9-2E22F2C07845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프로세스 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E62EC7C-600D-41DA-BBD0-0184CD1C6021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835F04F-11E9-4345-9612-89294EE137DE}"/>
              </a:ext>
            </a:extLst>
          </p:cNvPr>
          <p:cNvSpPr txBox="1"/>
          <p:nvPr/>
        </p:nvSpPr>
        <p:spPr>
          <a:xfrm>
            <a:off x="426897" y="4293096"/>
            <a:ext cx="8249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Object detection</a:t>
            </a:r>
            <a:r>
              <a:rPr lang="ko-KR" altLang="en-US" dirty="0"/>
              <a:t>으로 </a:t>
            </a:r>
            <a:r>
              <a:rPr lang="ko-KR" altLang="en-US" dirty="0" err="1"/>
              <a:t>특징값과</a:t>
            </a:r>
            <a:r>
              <a:rPr lang="ko-KR" altLang="en-US" dirty="0"/>
              <a:t> </a:t>
            </a:r>
            <a:r>
              <a:rPr lang="en-US" altLang="ko-KR" dirty="0"/>
              <a:t>Tag, </a:t>
            </a:r>
            <a:r>
              <a:rPr lang="ko-KR" altLang="en-US" dirty="0"/>
              <a:t>객체의 </a:t>
            </a:r>
            <a:r>
              <a:rPr lang="en-US" altLang="ko-KR" dirty="0"/>
              <a:t>location</a:t>
            </a:r>
            <a:r>
              <a:rPr lang="ko-KR" altLang="en-US" dirty="0"/>
              <a:t> 반환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Location </a:t>
            </a:r>
            <a:r>
              <a:rPr lang="ko-KR" altLang="en-US" dirty="0"/>
              <a:t>값을 이용해 객체 중 하나를 </a:t>
            </a:r>
            <a:r>
              <a:rPr lang="en-US" altLang="ko-KR" dirty="0"/>
              <a:t>positive object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Positive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feature map</a:t>
            </a:r>
            <a:r>
              <a:rPr lang="ko-KR" altLang="en-US" dirty="0"/>
              <a:t>을 </a:t>
            </a:r>
            <a:r>
              <a:rPr lang="en-US" altLang="ko-KR" dirty="0" err="1"/>
              <a:t>AutoEncoder</a:t>
            </a:r>
            <a:r>
              <a:rPr lang="ko-KR" altLang="en-US" dirty="0"/>
              <a:t>에 통과시켜 </a:t>
            </a:r>
            <a:r>
              <a:rPr lang="en-US" altLang="ko-KR" dirty="0"/>
              <a:t>Latent Vector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상품 이미지 데이터베이스에서 동일 </a:t>
            </a:r>
            <a:r>
              <a:rPr lang="en-US" altLang="ko-KR" dirty="0"/>
              <a:t>tag</a:t>
            </a:r>
            <a:r>
              <a:rPr lang="ko-KR" altLang="en-US" dirty="0"/>
              <a:t>를 가진 </a:t>
            </a:r>
            <a:r>
              <a:rPr lang="ko-KR" altLang="en-US" dirty="0" err="1"/>
              <a:t>상품이미지들의</a:t>
            </a:r>
            <a:r>
              <a:rPr lang="ko-KR" altLang="en-US" dirty="0"/>
              <a:t> </a:t>
            </a:r>
            <a:r>
              <a:rPr lang="en-US" altLang="ko-KR" dirty="0"/>
              <a:t>latent vector</a:t>
            </a:r>
            <a:r>
              <a:rPr lang="ko-KR" altLang="en-US" dirty="0"/>
              <a:t>와 비교하여 유사도 계산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유사도 </a:t>
            </a:r>
            <a:r>
              <a:rPr lang="ko-KR" altLang="en-US" dirty="0" err="1"/>
              <a:t>높은순으로</a:t>
            </a:r>
            <a:r>
              <a:rPr lang="ko-KR" altLang="en-US" dirty="0"/>
              <a:t> 정렬하여 높은 유사도를 가진 이미지부터 도출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9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요구분석 정의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4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369854" y="805577"/>
            <a:ext cx="7405997" cy="400110"/>
            <a:chOff x="447005" y="1003394"/>
            <a:chExt cx="7405997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요구 기능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48BA1C-118D-4D82-9CD4-ABB0EA32605A}"/>
              </a:ext>
            </a:extLst>
          </p:cNvPr>
          <p:cNvSpPr txBox="1"/>
          <p:nvPr/>
        </p:nvSpPr>
        <p:spPr>
          <a:xfrm>
            <a:off x="493381" y="1250125"/>
            <a:ext cx="8249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여러 객체들이 포함된 </a:t>
            </a:r>
            <a:r>
              <a:rPr lang="ko-KR" altLang="en-US" dirty="0" err="1"/>
              <a:t>상품이미지에서</a:t>
            </a:r>
            <a:r>
              <a:rPr lang="ko-KR" altLang="en-US" dirty="0"/>
              <a:t> 하나 이상의 대상객체를 식별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대상 객체 식별 후</a:t>
            </a:r>
            <a:r>
              <a:rPr lang="en-US" altLang="ko-KR" dirty="0"/>
              <a:t>, </a:t>
            </a:r>
            <a:r>
              <a:rPr lang="ko-KR" altLang="en-US" dirty="0"/>
              <a:t>해당 객체의 </a:t>
            </a:r>
            <a:r>
              <a:rPr lang="en-US" altLang="ko-KR" dirty="0"/>
              <a:t>tag, </a:t>
            </a:r>
            <a:r>
              <a:rPr lang="ko-KR" altLang="en-US" dirty="0"/>
              <a:t>이미지 상의 위치</a:t>
            </a:r>
            <a:r>
              <a:rPr lang="en-US" altLang="ko-KR" dirty="0"/>
              <a:t>, </a:t>
            </a:r>
            <a:r>
              <a:rPr lang="ko-KR" altLang="en-US" dirty="0" err="1"/>
              <a:t>특징값을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에서 가져온 객체와 대상객체의 </a:t>
            </a:r>
            <a:r>
              <a:rPr lang="ko-KR" altLang="en-US" dirty="0" err="1"/>
              <a:t>특징값을</a:t>
            </a:r>
            <a:r>
              <a:rPr lang="ko-KR" altLang="en-US" dirty="0"/>
              <a:t> 비교하여 유사도를 계산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높은 유사도의 객체를 포함하는 이미지 도출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EE9212-B6F8-49C9-BA89-D1F9C94D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51269"/>
            <a:ext cx="6825236" cy="39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0091"/>
      </p:ext>
    </p:extLst>
  </p:cSld>
  <p:clrMapOvr>
    <a:masterClrMapping/>
  </p:clrMapOvr>
</p:sld>
</file>

<file path=ppt/theme/theme1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36768FB90E7A4985DB4E996F17E97E" ma:contentTypeVersion="8" ma:contentTypeDescription="새 문서를 만듭니다." ma:contentTypeScope="" ma:versionID="600640d311c6add58e97da0626f06e74">
  <xsd:schema xmlns:xsd="http://www.w3.org/2001/XMLSchema" xmlns:xs="http://www.w3.org/2001/XMLSchema" xmlns:p="http://schemas.microsoft.com/office/2006/metadata/properties" xmlns:ns3="57bc2cd6-cfd7-42e3-8135-9688bd54b490" targetNamespace="http://schemas.microsoft.com/office/2006/metadata/properties" ma:root="true" ma:fieldsID="c1e69de895f177a528112846ccf70984" ns3:_="">
    <xsd:import namespace="57bc2cd6-cfd7-42e3-8135-9688bd54b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cd6-cfd7-42e3-8135-9688bd54b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4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5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6FED39-8698-438C-AF26-9F666E8956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ED7075-E59F-4605-A036-4EB8D246BFBD}">
  <ds:schemaRefs>
    <ds:schemaRef ds:uri="57bc2cd6-cfd7-42e3-8135-9688bd54b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E436CF9-DC82-4BEA-BDAF-C01ED661505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EF68454-A7F5-469A-AB0D-6CCA5D12DB5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0DAC259-07A6-4CF1-8D5F-27F2542FECA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D09EFFD-B63B-4966-8171-9C7425D3869B}">
  <ds:schemaRefs>
    <ds:schemaRef ds:uri="57bc2cd6-cfd7-42e3-8135-9688bd54b4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20140305_01_인터넷보안개요_교재용</Template>
  <TotalTime>10823</TotalTime>
  <Words>249</Words>
  <Application>Microsoft Office PowerPoint</Application>
  <PresentationFormat>화면 슬라이드 쇼(4:3)</PresentationFormat>
  <Paragraphs>53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Arial Narrow</vt:lpstr>
      <vt:lpstr>Times New Roman</vt:lpstr>
      <vt:lpstr>Wingdings</vt:lpstr>
      <vt:lpstr>02_인쇄용</vt:lpstr>
      <vt:lpstr>딥러닝-CNN을 활용한 상품검색 및 상품 정보 Tagging 시스템 구축</vt:lpstr>
      <vt:lpstr>PowerPoint 프레젠테이션</vt:lpstr>
      <vt:lpstr>1. 선행 기술 조사</vt:lpstr>
      <vt:lpstr>2. 요구분석 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 및 취약성 분석</dc:title>
  <dc:creator>BearPooh02</dc:creator>
  <cp:lastModifiedBy>김희수</cp:lastModifiedBy>
  <cp:revision>1880</cp:revision>
  <cp:lastPrinted>2016-11-26T10:29:56Z</cp:lastPrinted>
  <dcterms:created xsi:type="dcterms:W3CDTF">2014-03-19T12:30:14Z</dcterms:created>
  <dcterms:modified xsi:type="dcterms:W3CDTF">2021-04-26T09:31:41Z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0x0101007936768FB90E7A4985DB4E996F17E97E</vt:lpwstr>
  </property>
</Properties>
</file>