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5"/>
  </p:notesMasterIdLst>
  <p:handoutMasterIdLst>
    <p:handoutMasterId r:id="rId16"/>
  </p:handoutMasterIdLst>
  <p:sldIdLst>
    <p:sldId id="256" r:id="rId8"/>
    <p:sldId id="389" r:id="rId9"/>
    <p:sldId id="405" r:id="rId10"/>
    <p:sldId id="511" r:id="rId11"/>
    <p:sldId id="512" r:id="rId12"/>
    <p:sldId id="514" r:id="rId13"/>
    <p:sldId id="513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05"/>
            <p14:sldId id="511"/>
            <p14:sldId id="512"/>
            <p14:sldId id="514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028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2021-09-10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2021-09-10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55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3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59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73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2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Evc7ZaXdP5A?feature=oembed&amp;fs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2021. 09. 08</a:t>
            </a:r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70732" y="432759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err="1">
                  <a:solidFill>
                    <a:srgbClr val="FF0000"/>
                  </a:solidFill>
                </a:rPr>
                <a:t>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F8E7497-D56E-45AB-B74C-46EC02A9F4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456963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56">
            <a:extLst>
              <a:ext uri="{FF2B5EF4-FFF2-40B4-BE49-F238E27FC236}">
                <a16:creationId xmlns:a16="http://schemas.microsoft.com/office/drawing/2014/main" id="{C3415D22-3EBE-48D1-AE55-45D137A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458262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BE8E08D8-F73E-4663-8B53-2B72AD2DA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2218436"/>
            <a:ext cx="4845578" cy="4337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여름방학까지의 진행 상황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Google Shape;96;p2">
            <a:extLst>
              <a:ext uri="{FF2B5EF4-FFF2-40B4-BE49-F238E27FC236}">
                <a16:creationId xmlns:a16="http://schemas.microsoft.com/office/drawing/2014/main" id="{9224A032-115F-4B66-8B79-9C0C0FE29C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7242" y="2840192"/>
            <a:ext cx="502757" cy="125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ko-KR" dirty="0">
                <a:latin typeface="Arial"/>
                <a:ea typeface="Arial"/>
                <a:cs typeface="Arial"/>
                <a:sym typeface="Arial"/>
              </a:rPr>
              <a:t>01</a:t>
            </a:r>
            <a:br>
              <a:rPr lang="en-US" altLang="ko-KR" dirty="0">
                <a:latin typeface="Arial"/>
                <a:ea typeface="Arial"/>
                <a:cs typeface="Arial"/>
                <a:sym typeface="Arial"/>
              </a:rPr>
            </a:br>
            <a:r>
              <a:rPr lang="ko-KR" dirty="0">
                <a:latin typeface="Arial"/>
                <a:ea typeface="Arial"/>
                <a:cs typeface="Arial"/>
                <a:sym typeface="Arial"/>
              </a:rPr>
              <a:t>02</a:t>
            </a:r>
            <a:br>
              <a:rPr lang="en-US" altLang="ko-KR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03</a:t>
            </a:r>
            <a:br>
              <a:rPr lang="en-US" altLang="ko-KR" dirty="0">
                <a:latin typeface="Arial"/>
                <a:ea typeface="Arial"/>
                <a:cs typeface="Arial"/>
                <a:sym typeface="Arial"/>
              </a:rPr>
            </a:br>
            <a:br>
              <a:rPr lang="en-US" altLang="ko-KR" dirty="0">
                <a:latin typeface="Arial"/>
                <a:ea typeface="Arial"/>
                <a:cs typeface="Arial"/>
                <a:sym typeface="Arial"/>
              </a:rPr>
            </a:b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8;p2">
            <a:extLst>
              <a:ext uri="{FF2B5EF4-FFF2-40B4-BE49-F238E27FC236}">
                <a16:creationId xmlns:a16="http://schemas.microsoft.com/office/drawing/2014/main" id="{87BCB2F5-FF69-4255-BAF6-522AD3B0D087}"/>
              </a:ext>
            </a:extLst>
          </p:cNvPr>
          <p:cNvSpPr txBox="1">
            <a:spLocks/>
          </p:cNvSpPr>
          <p:nvPr/>
        </p:nvSpPr>
        <p:spPr>
          <a:xfrm>
            <a:off x="2069999" y="2840192"/>
            <a:ext cx="6344537" cy="128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ko-KR" sz="1400" b="1" dirty="0">
                <a:latin typeface="Arial"/>
                <a:ea typeface="Arial"/>
                <a:cs typeface="Arial"/>
                <a:sym typeface="Arial"/>
              </a:rPr>
              <a:t>object detection module train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b="1" dirty="0">
                <a:latin typeface="Arial"/>
                <a:ea typeface="Arial"/>
                <a:cs typeface="Arial"/>
                <a:sym typeface="Arial"/>
              </a:rPr>
              <a:t>prepare object pool for retrieval &amp; </a:t>
            </a:r>
            <a:r>
              <a:rPr lang="en-US" altLang="ko-KR" sz="1400" b="1" dirty="0" err="1">
                <a:latin typeface="Arial"/>
                <a:ea typeface="Arial"/>
                <a:cs typeface="Arial"/>
                <a:sym typeface="Arial"/>
              </a:rPr>
              <a:t>hanssem</a:t>
            </a:r>
            <a:r>
              <a:rPr lang="en-US" altLang="ko-KR" sz="1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b="1">
                <a:latin typeface="Arial"/>
                <a:ea typeface="Arial"/>
                <a:cs typeface="Arial"/>
                <a:sym typeface="Arial"/>
              </a:rPr>
              <a:t>GCP VM instance </a:t>
            </a:r>
            <a:r>
              <a:rPr lang="en-US" altLang="ko-KR" sz="1400" b="1" dirty="0">
                <a:latin typeface="Arial"/>
                <a:ea typeface="Arial"/>
                <a:cs typeface="Arial"/>
                <a:sym typeface="Arial"/>
              </a:rPr>
              <a:t>setting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b="1" dirty="0">
                <a:latin typeface="Arial"/>
                <a:ea typeface="Arial"/>
                <a:cs typeface="Arial"/>
                <a:sym typeface="Arial"/>
              </a:rPr>
              <a:t>detection, retrieval API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CA71D66C-4D96-4134-91C5-F6EB97A35E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6329" y="4483436"/>
            <a:ext cx="4845578" cy="4337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앞으로의 방향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01 </a:t>
            </a:r>
            <a:r>
              <a:rPr lang="ko-KR" altLang="en-US" dirty="0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E7817E-B008-43CE-9B29-731636527225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64DB66-3922-448C-AEA3-7C5DDE527A3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object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detection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module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train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3D01B8-A225-46D9-B92E-4036E87A8A8C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F43DFA1-3A88-48BD-B243-15D0D827C3E2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4FB25EF-E323-4BE3-8AC8-54A6F98EA1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20B-125A-4FEF-8744-ADBC07EB2331}"/>
              </a:ext>
            </a:extLst>
          </p:cNvPr>
          <p:cNvSpPr/>
          <p:nvPr/>
        </p:nvSpPr>
        <p:spPr>
          <a:xfrm>
            <a:off x="567854" y="1463359"/>
            <a:ext cx="8140803" cy="22516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속도와 </a:t>
            </a:r>
            <a:r>
              <a:rPr kumimoji="1" lang="ko-KR" altLang="en-US" sz="1400" b="1" spc="-80" dirty="0" err="1">
                <a:latin typeface="+mn-ea"/>
                <a:cs typeface="Arial" pitchFamily="34" charset="0"/>
              </a:rPr>
              <a:t>정확도간의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 줄다리기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b="1" spc="-80" dirty="0" err="1">
                <a:latin typeface="+mn-ea"/>
                <a:cs typeface="Arial" pitchFamily="34" charset="0"/>
              </a:rPr>
              <a:t>efficientDet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은 정확도면에선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Yolov5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보다 우월하였지만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detection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에 오랜 시간이 소요됨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(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약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7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초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)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b="1" spc="-80" dirty="0">
                <a:latin typeface="+mn-ea"/>
                <a:cs typeface="Arial" pitchFamily="34" charset="0"/>
              </a:rPr>
              <a:t>Yolov5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는 매우 빠른 시간내에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detection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을 수행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(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약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0.5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초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). 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또한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, COCO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가 아닌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 1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학기 때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annotation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한 데이터에 대해서 훈련을 수행함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 err="1">
                <a:latin typeface="+mn-ea"/>
                <a:cs typeface="Arial" pitchFamily="34" charset="0"/>
              </a:rPr>
              <a:t>반환값은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spc="-80" dirty="0" err="1">
                <a:latin typeface="+mn-ea"/>
                <a:cs typeface="Arial" pitchFamily="34" charset="0"/>
              </a:rPr>
              <a:t>retinaNet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400" b="1" spc="-80" dirty="0" err="1">
                <a:latin typeface="+mn-ea"/>
                <a:cs typeface="Arial" pitchFamily="34" charset="0"/>
              </a:rPr>
              <a:t>efficientDet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때와 동일한 값을 갖도록 인터페이스를 수정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8B140-20FD-48F7-B39C-731D0420C006}"/>
              </a:ext>
            </a:extLst>
          </p:cNvPr>
          <p:cNvSpPr txBox="1"/>
          <p:nvPr/>
        </p:nvSpPr>
        <p:spPr>
          <a:xfrm>
            <a:off x="473656" y="1146461"/>
            <a:ext cx="3351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retinaNet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 &gt;&gt; </a:t>
            </a:r>
            <a:r>
              <a:rPr lang="en-US" altLang="ko-KR" sz="1400" b="1" dirty="0" err="1"/>
              <a:t>efficientDet</a:t>
            </a:r>
            <a:r>
              <a:rPr lang="en-US" altLang="ko-KR" sz="1400" b="1" dirty="0"/>
              <a:t> &gt;&gt; Yolov5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C27ADE-A052-4260-A3D8-F77013547202}"/>
              </a:ext>
            </a:extLst>
          </p:cNvPr>
          <p:cNvSpPr txBox="1"/>
          <p:nvPr/>
        </p:nvSpPr>
        <p:spPr>
          <a:xfrm>
            <a:off x="513854" y="3784640"/>
            <a:ext cx="5806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/>
              <a:t>detection </a:t>
            </a:r>
            <a:r>
              <a:rPr lang="ko-KR" altLang="en-US" sz="1400" b="1" dirty="0"/>
              <a:t>결과</a:t>
            </a:r>
            <a:r>
              <a:rPr lang="en-US" altLang="ko-KR" sz="1400" b="1" dirty="0"/>
              <a:t>. 0.5</a:t>
            </a:r>
            <a:r>
              <a:rPr lang="ko-KR" altLang="en-US" sz="1400" b="1" dirty="0"/>
              <a:t>초 이내로 수행되었고 정확도 또한 나쁘지 않았음</a:t>
            </a:r>
            <a:r>
              <a:rPr lang="en-US" altLang="ko-KR" sz="1400" b="1" dirty="0"/>
              <a:t>.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63BD06-E508-46D2-BDE5-4A4DC73D9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7" y="4221088"/>
            <a:ext cx="5507151" cy="22325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B0BBF8-DB96-403B-B363-F97DCC5CE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221088"/>
            <a:ext cx="2216683" cy="22195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3668581-6D19-47E8-8337-C0DAC4305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47" y="2204864"/>
            <a:ext cx="5472608" cy="58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01 </a:t>
            </a:r>
            <a:r>
              <a:rPr lang="ko-KR" altLang="en-US" dirty="0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E7817E-B008-43CE-9B29-731636527225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64DB66-3922-448C-AEA3-7C5DDE527A3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prepare object pool for retrieval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3D01B8-A225-46D9-B92E-4036E87A8A8C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F43DFA1-3A88-48BD-B243-15D0D827C3E2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4FB25EF-E323-4BE3-8AC8-54A6F98EA1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20B-125A-4FEF-8744-ADBC07EB2331}"/>
              </a:ext>
            </a:extLst>
          </p:cNvPr>
          <p:cNvSpPr/>
          <p:nvPr/>
        </p:nvSpPr>
        <p:spPr>
          <a:xfrm>
            <a:off x="585338" y="1447555"/>
            <a:ext cx="8019109" cy="14824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b="1" spc="-80" dirty="0">
                <a:latin typeface="+mn-ea"/>
                <a:cs typeface="Arial" pitchFamily="34" charset="0"/>
              </a:rPr>
              <a:t>Annotation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데이터에서 직접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object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를 </a:t>
            </a:r>
            <a:r>
              <a:rPr kumimoji="1" lang="ko-KR" altLang="en-US" sz="1400" b="1" spc="-80" dirty="0" err="1">
                <a:latin typeface="+mn-ea"/>
                <a:cs typeface="Arial" pitchFamily="34" charset="0"/>
              </a:rPr>
              <a:t>크롭한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것으로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feature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를 뽑아내어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retrieval pool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생성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b="1" spc="-80" dirty="0">
                <a:latin typeface="+mn-ea"/>
                <a:cs typeface="Arial" pitchFamily="34" charset="0"/>
              </a:rPr>
              <a:t>Retrieval pool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은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feature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를 담고 있는 </a:t>
            </a:r>
            <a:r>
              <a:rPr kumimoji="1" lang="en-US" altLang="ko-KR" sz="1400" b="1" spc="-80" dirty="0" err="1">
                <a:latin typeface="+mn-ea"/>
                <a:cs typeface="Arial" pitchFamily="34" charset="0"/>
              </a:rPr>
              <a:t>npy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파일과 정보를 담고 있는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json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파일로 구성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b="1" spc="-80" dirty="0">
                <a:latin typeface="+mn-ea"/>
                <a:cs typeface="Arial" pitchFamily="34" charset="0"/>
              </a:rPr>
              <a:t>Object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detection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 모듈의 인터페이스를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1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학기때와 동일하게 구성하였기에 큰 수정없이 </a:t>
            </a:r>
            <a:br>
              <a:rPr kumimoji="1" lang="en-US" altLang="ko-KR" sz="1400" b="1" spc="-80" dirty="0">
                <a:latin typeface="+mn-ea"/>
                <a:cs typeface="Arial" pitchFamily="34" charset="0"/>
              </a:rPr>
            </a:br>
            <a:r>
              <a:rPr kumimoji="1" lang="en-US" altLang="ko-KR" sz="1400" b="1" spc="-80" dirty="0">
                <a:latin typeface="+mn-ea"/>
                <a:cs typeface="Arial" pitchFamily="34" charset="0"/>
              </a:rPr>
              <a:t>yolov5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로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detection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한 객체에 대해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retrieval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을 수행할 수 있었음</a:t>
            </a:r>
            <a:br>
              <a:rPr kumimoji="1" lang="en-US" altLang="ko-KR" sz="1400" b="1" spc="-80" dirty="0">
                <a:latin typeface="+mn-ea"/>
                <a:cs typeface="Arial" pitchFamily="34" charset="0"/>
              </a:rPr>
            </a:br>
            <a:endParaRPr kumimoji="1" lang="en-US" altLang="ko-KR" sz="1400" b="1" spc="-80" dirty="0">
              <a:latin typeface="+mn-ea"/>
              <a:cs typeface="Arial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90E6C6-1417-4EAA-A504-77A221B0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11" y="3569746"/>
            <a:ext cx="1657350" cy="8191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119BC8-239B-4EFB-BDDB-D2B3EE23E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568096"/>
            <a:ext cx="1562167" cy="8208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9AA220-A481-4BAD-BC54-EE4B39DC9808}"/>
              </a:ext>
            </a:extLst>
          </p:cNvPr>
          <p:cNvGrpSpPr/>
          <p:nvPr/>
        </p:nvGrpSpPr>
        <p:grpSpPr>
          <a:xfrm>
            <a:off x="370998" y="4797152"/>
            <a:ext cx="7459997" cy="400110"/>
            <a:chOff x="393005" y="1003394"/>
            <a:chExt cx="7459997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0A4199-0ADE-4785-A10E-4719C9AC09F8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Hanssem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GCP instance setting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5612829-8B30-420F-A744-2B4AE2825E67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613B96AA-9877-4E13-8FE4-55781B93BE43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D3EC161-7819-478E-AA3C-833223E21B5D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E8CD70-0CB7-4E97-BAE5-C5812BAC30AB}"/>
              </a:ext>
            </a:extLst>
          </p:cNvPr>
          <p:cNvSpPr/>
          <p:nvPr/>
        </p:nvSpPr>
        <p:spPr>
          <a:xfrm>
            <a:off x="625492" y="5369198"/>
            <a:ext cx="8091118" cy="819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지원 받은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GCP VM instance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 에서 작동할 수 있도록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graphic driver, </a:t>
            </a:r>
            <a:r>
              <a:rPr kumimoji="1" lang="en-US" altLang="ko-KR" sz="1400" b="1" spc="-80" dirty="0" err="1">
                <a:latin typeface="+mn-ea"/>
                <a:cs typeface="Arial" pitchFamily="34" charset="0"/>
              </a:rPr>
              <a:t>cuda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400" b="1" spc="-80" dirty="0" err="1">
                <a:latin typeface="+mn-ea"/>
                <a:cs typeface="Arial" pitchFamily="34" charset="0"/>
              </a:rPr>
              <a:t>cuDNN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, anaconda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설치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b="1" spc="-80" dirty="0">
                <a:latin typeface="+mn-ea"/>
                <a:cs typeface="Arial" pitchFamily="34" charset="0"/>
              </a:rPr>
              <a:t>VM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인스턴스에서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object detection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과 </a:t>
            </a:r>
            <a:r>
              <a:rPr kumimoji="1" lang="en-US" altLang="ko-KR" sz="1400" b="1" spc="-80" dirty="0" err="1">
                <a:latin typeface="+mn-ea"/>
                <a:cs typeface="Arial" pitchFamily="34" charset="0"/>
              </a:rPr>
              <a:t>image_retrieval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 테스트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F67FC-B4B5-4FB6-90A1-A4838ADC13F7}"/>
              </a:ext>
            </a:extLst>
          </p:cNvPr>
          <p:cNvSpPr txBox="1"/>
          <p:nvPr/>
        </p:nvSpPr>
        <p:spPr>
          <a:xfrm>
            <a:off x="411879" y="3159840"/>
            <a:ext cx="1975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Retrieval pool </a:t>
            </a:r>
            <a:r>
              <a:rPr lang="ko-KR" altLang="en-US" sz="1400" b="1" dirty="0">
                <a:latin typeface="+mj-ea"/>
                <a:ea typeface="+mj-ea"/>
              </a:rPr>
              <a:t>생성</a:t>
            </a:r>
            <a:endParaRPr lang="en-US" altLang="ko-KR" sz="1400" b="0" dirty="0">
              <a:effectLst/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C96A-1EF1-4353-8766-4E21BA13921D}"/>
              </a:ext>
            </a:extLst>
          </p:cNvPr>
          <p:cNvSpPr txBox="1"/>
          <p:nvPr/>
        </p:nvSpPr>
        <p:spPr>
          <a:xfrm>
            <a:off x="4572000" y="3175952"/>
            <a:ext cx="1530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>
                <a:effectLst/>
                <a:latin typeface="+mj-ea"/>
                <a:ea typeface="+mj-ea"/>
              </a:rPr>
              <a:t>Retrieval </a:t>
            </a:r>
            <a:r>
              <a:rPr lang="ko-KR" altLang="en-US" sz="1400" b="1" dirty="0">
                <a:effectLst/>
                <a:latin typeface="+mj-ea"/>
                <a:ea typeface="+mj-ea"/>
              </a:rPr>
              <a:t>결과</a:t>
            </a:r>
            <a:endParaRPr lang="en-US" altLang="ko-KR" sz="1400" b="0" dirty="0">
              <a:effectLst/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563B8C7-9122-4831-8ACB-F93BCA429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067" y="3564263"/>
            <a:ext cx="4065332" cy="9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01 </a:t>
            </a:r>
            <a:r>
              <a:rPr lang="ko-KR" altLang="en-US" dirty="0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E7817E-B008-43CE-9B29-731636527225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64DB66-3922-448C-AEA3-7C5DDE527A3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detectionAPI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,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retrieval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API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3D01B8-A225-46D9-B92E-4036E87A8A8C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F43DFA1-3A88-48BD-B243-15D0D827C3E2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4FB25EF-E323-4BE3-8AC8-54A6F98EA1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20B-125A-4FEF-8744-ADBC07EB2331}"/>
              </a:ext>
            </a:extLst>
          </p:cNvPr>
          <p:cNvSpPr/>
          <p:nvPr/>
        </p:nvSpPr>
        <p:spPr>
          <a:xfrm>
            <a:off x="486116" y="1232080"/>
            <a:ext cx="7587062" cy="12796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b="1" spc="-80" dirty="0">
                <a:latin typeface="+mn-ea"/>
                <a:cs typeface="Arial" pitchFamily="34" charset="0"/>
              </a:rPr>
              <a:t>Detection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과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retrieval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의 결과를 웹을 통해 반환하는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API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코드 작성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사진 업로드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&gt; detection &gt; retrieval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의 시나리오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모델로드와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detection,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그리고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retrieval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을 분리</a:t>
            </a:r>
            <a:br>
              <a:rPr kumimoji="1" lang="en-US" altLang="ko-KR" sz="1400" b="1" spc="-80" dirty="0">
                <a:latin typeface="+mn-ea"/>
                <a:cs typeface="Arial" pitchFamily="34" charset="0"/>
              </a:rPr>
            </a:br>
            <a:endParaRPr kumimoji="1" lang="en-US" altLang="ko-KR" sz="1400" b="1" spc="-80" dirty="0">
              <a:latin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F67FC-B4B5-4FB6-90A1-A4838ADC13F7}"/>
              </a:ext>
            </a:extLst>
          </p:cNvPr>
          <p:cNvSpPr txBox="1"/>
          <p:nvPr/>
        </p:nvSpPr>
        <p:spPr>
          <a:xfrm>
            <a:off x="369854" y="2624822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ea"/>
                <a:ea typeface="+mj-ea"/>
              </a:rPr>
              <a:t>사진 업로드</a:t>
            </a:r>
            <a:endParaRPr lang="en-US" altLang="ko-KR" sz="1400" b="0" dirty="0">
              <a:effectLst/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C96A-1EF1-4353-8766-4E21BA13921D}"/>
              </a:ext>
            </a:extLst>
          </p:cNvPr>
          <p:cNvSpPr txBox="1"/>
          <p:nvPr/>
        </p:nvSpPr>
        <p:spPr>
          <a:xfrm>
            <a:off x="3281645" y="2627735"/>
            <a:ext cx="220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detection model load</a:t>
            </a:r>
            <a:endParaRPr lang="en-US" altLang="ko-KR" sz="1400" b="1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AF928-882D-4A00-B967-11F438BD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8" y="2905701"/>
            <a:ext cx="2700159" cy="11628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83C3E4-DFEC-43FD-8DCD-F291C431B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661" y="2892902"/>
            <a:ext cx="2670230" cy="116284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72235EC-0F7A-4C63-ABCE-77D35DCA1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64" y="4369943"/>
            <a:ext cx="1757148" cy="19695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8897B11-49DA-4479-BFEE-03E3100125A5}"/>
              </a:ext>
            </a:extLst>
          </p:cNvPr>
          <p:cNvSpPr txBox="1"/>
          <p:nvPr/>
        </p:nvSpPr>
        <p:spPr>
          <a:xfrm>
            <a:off x="369854" y="4065355"/>
            <a:ext cx="1757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detect inference</a:t>
            </a:r>
            <a:endParaRPr lang="en-US" altLang="ko-KR" sz="1400" b="1" dirty="0">
              <a:effectLst/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653C3-41DB-4235-AA86-5D7B9BCF10A0}"/>
              </a:ext>
            </a:extLst>
          </p:cNvPr>
          <p:cNvSpPr txBox="1"/>
          <p:nvPr/>
        </p:nvSpPr>
        <p:spPr>
          <a:xfrm>
            <a:off x="3281645" y="4065355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retrieval output</a:t>
            </a:r>
            <a:endParaRPr lang="en-US" altLang="ko-KR" sz="1400" b="1" dirty="0">
              <a:effectLst/>
              <a:latin typeface="+mj-ea"/>
              <a:ea typeface="+mj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D83044-056B-4551-AEBD-FA48D1EA2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661" y="4346234"/>
            <a:ext cx="3450595" cy="20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01 </a:t>
            </a:r>
            <a:r>
              <a:rPr lang="ko-KR" altLang="en-US" dirty="0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6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E7817E-B008-43CE-9B29-731636527225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64DB66-3922-448C-AEA3-7C5DDE527A3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detectionAPI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,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retrieval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API demo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video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3D01B8-A225-46D9-B92E-4036E87A8A8C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F43DFA1-3A88-48BD-B243-15D0D827C3E2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4FB25EF-E323-4BE3-8AC8-54A6F98EA1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0D0055-286C-435A-B166-CA23F4142959}"/>
              </a:ext>
            </a:extLst>
          </p:cNvPr>
          <p:cNvSpPr txBox="1"/>
          <p:nvPr/>
        </p:nvSpPr>
        <p:spPr>
          <a:xfrm>
            <a:off x="2281806" y="3219847"/>
            <a:ext cx="4580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https://youtu.be/Evc7ZaXdP5A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09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02 </a:t>
            </a:r>
            <a:r>
              <a:rPr lang="ko-KR" altLang="en-US" dirty="0">
                <a:latin typeface="+mj-ea"/>
              </a:rPr>
              <a:t>앞으로의 방향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7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E7817E-B008-43CE-9B29-731636527225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64DB66-3922-448C-AEA3-7C5DDE527A3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Image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retrieval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속도 개선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3D01B8-A225-46D9-B92E-4036E87A8A8C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F43DFA1-3A88-48BD-B243-15D0D827C3E2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4FB25EF-E323-4BE3-8AC8-54A6F98EA1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20B-125A-4FEF-8744-ADBC07EB2331}"/>
              </a:ext>
            </a:extLst>
          </p:cNvPr>
          <p:cNvSpPr/>
          <p:nvPr/>
        </p:nvSpPr>
        <p:spPr>
          <a:xfrm>
            <a:off x="486116" y="1224799"/>
            <a:ext cx="7758292" cy="19063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현재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retrieval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속도는 약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12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초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635000" lvl="1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b="1" spc="-80" dirty="0">
                <a:latin typeface="+mn-ea"/>
                <a:cs typeface="Arial" pitchFamily="34" charset="0"/>
              </a:rPr>
              <a:t>retrieval model build(4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초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), test input predict(3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초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), similarity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계산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(4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초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)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b="1" spc="-80" dirty="0">
                <a:latin typeface="+mn-ea"/>
                <a:cs typeface="Arial" pitchFamily="34" charset="0"/>
              </a:rPr>
              <a:t>FAISS,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Deep Ranking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등의 예제를 찾았지만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image similarity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를 </a:t>
            </a:r>
            <a:r>
              <a:rPr kumimoji="1" lang="ko-KR" altLang="en-US" sz="1400" b="1" spc="-80" dirty="0" err="1">
                <a:latin typeface="+mn-ea"/>
                <a:cs typeface="Arial" pitchFamily="34" charset="0"/>
              </a:rPr>
              <a:t>계산하는것이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 아닌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text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similarity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를 </a:t>
            </a:r>
            <a:br>
              <a:rPr kumimoji="1" lang="en-US" altLang="ko-KR" sz="1400" b="1" spc="-80" dirty="0">
                <a:latin typeface="+mn-ea"/>
                <a:cs typeface="Arial" pitchFamily="34" charset="0"/>
              </a:rPr>
            </a:br>
            <a:r>
              <a:rPr kumimoji="1" lang="ko-KR" altLang="en-US" sz="1400" b="1" spc="-80" dirty="0">
                <a:latin typeface="+mn-ea"/>
                <a:cs typeface="Arial" pitchFamily="34" charset="0"/>
              </a:rPr>
              <a:t>계산하는 예제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b="1" spc="-80" dirty="0" err="1">
                <a:latin typeface="+mn-ea"/>
                <a:cs typeface="Arial" pitchFamily="34" charset="0"/>
              </a:rPr>
              <a:t>text_vector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의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similarity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의 계산을 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image vector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로 바꿀 수 없을까 </a:t>
            </a:r>
            <a:r>
              <a:rPr kumimoji="1" lang="ko-KR" altLang="en-US" sz="1400" b="1" spc="-80" dirty="0" err="1">
                <a:latin typeface="+mn-ea"/>
                <a:cs typeface="Arial" pitchFamily="34" charset="0"/>
              </a:rPr>
              <a:t>시도중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400" b="1" spc="-80" dirty="0">
              <a:latin typeface="+mn-ea"/>
              <a:cs typeface="Arial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0023296-C513-43E3-BD09-E0E4C93B883E}"/>
              </a:ext>
            </a:extLst>
          </p:cNvPr>
          <p:cNvGrpSpPr/>
          <p:nvPr/>
        </p:nvGrpSpPr>
        <p:grpSpPr>
          <a:xfrm>
            <a:off x="315854" y="3105185"/>
            <a:ext cx="7459997" cy="400110"/>
            <a:chOff x="393005" y="1003394"/>
            <a:chExt cx="7459997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A4FC42C-CC65-4FBE-B973-320C87823007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mongoDB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로 데이터베이스화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096C4FF-CB5A-4F62-AE4B-C16914DF8ECA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ECDF48BC-7B86-4431-85AA-3F0D18E198BA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1AA89DE-1CDB-4716-AD1D-3E456410F55B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D6A375-ED2B-4573-8FEE-48182CC83407}"/>
              </a:ext>
            </a:extLst>
          </p:cNvPr>
          <p:cNvGrpSpPr/>
          <p:nvPr/>
        </p:nvGrpSpPr>
        <p:grpSpPr>
          <a:xfrm>
            <a:off x="486116" y="3593730"/>
            <a:ext cx="7758292" cy="1957749"/>
            <a:chOff x="486116" y="3593730"/>
            <a:chExt cx="7758292" cy="195774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EEA3CC-64D1-4E03-9E19-032A873600AF}"/>
                </a:ext>
              </a:extLst>
            </p:cNvPr>
            <p:cNvSpPr/>
            <p:nvPr/>
          </p:nvSpPr>
          <p:spPr>
            <a:xfrm>
              <a:off x="486116" y="3593730"/>
              <a:ext cx="7758292" cy="1957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102346"/>
                  </a:gs>
                </a:gsLst>
                <a:lin ang="10800000" scaled="1"/>
                <a:tileRect/>
              </a:gra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177800" indent="-1778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kumimoji="1" lang="en-US" altLang="ko-KR" sz="1400" b="1" spc="-80" dirty="0">
                <a:latin typeface="+mn-ea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6690B-64A9-487F-BCF1-6FE8433CCEE5}"/>
                </a:ext>
              </a:extLst>
            </p:cNvPr>
            <p:cNvSpPr txBox="1"/>
            <p:nvPr/>
          </p:nvSpPr>
          <p:spPr>
            <a:xfrm>
              <a:off x="513855" y="3797153"/>
              <a:ext cx="49364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200" b="1" spc="-80" dirty="0">
                  <a:latin typeface="+mn-ea"/>
                  <a:cs typeface="Arial" pitchFamily="34" charset="0"/>
                </a:rPr>
                <a:t>현재는 탐지한 객체와 동일태그를 갖는 객체들을 </a:t>
              </a:r>
              <a:r>
                <a:rPr kumimoji="1" lang="ko-KR" altLang="en-US" sz="1200" b="1" spc="-80" dirty="0" err="1">
                  <a:latin typeface="+mn-ea"/>
                  <a:cs typeface="Arial" pitchFamily="34" charset="0"/>
                </a:rPr>
                <a:t>가져올때</a:t>
              </a:r>
              <a:r>
                <a:rPr kumimoji="1" lang="ko-KR" altLang="en-US" sz="1200" b="1" spc="-80" dirty="0">
                  <a:latin typeface="+mn-ea"/>
                  <a:cs typeface="Arial" pitchFamily="34" charset="0"/>
                </a:rPr>
                <a:t>  파일경로로 </a:t>
              </a:r>
              <a:r>
                <a:rPr kumimoji="1" lang="ko-KR" altLang="en-US" sz="1200" b="1" spc="-80" dirty="0" err="1">
                  <a:latin typeface="+mn-ea"/>
                  <a:cs typeface="Arial" pitchFamily="34" charset="0"/>
                </a:rPr>
                <a:t>직접가져옴</a:t>
              </a:r>
              <a:br>
                <a:rPr kumimoji="1" lang="en-US" altLang="ko-KR" sz="1200" b="1" spc="-80" dirty="0">
                  <a:latin typeface="+mn-ea"/>
                  <a:cs typeface="Arial" pitchFamily="34" charset="0"/>
                </a:rPr>
              </a:br>
              <a:endParaRPr kumimoji="1" lang="en-US" altLang="ko-KR" sz="1200" b="1" spc="-80" dirty="0">
                <a:latin typeface="+mn-ea"/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200" b="1" spc="-80" dirty="0">
                  <a:latin typeface="+mn-ea"/>
                  <a:cs typeface="Arial" pitchFamily="34" charset="0"/>
                </a:rPr>
                <a:t>이를 </a:t>
              </a:r>
              <a:r>
                <a:rPr kumimoji="1" lang="en-US" altLang="ko-KR" sz="1200" b="1" spc="-80" dirty="0" err="1">
                  <a:latin typeface="+mn-ea"/>
                  <a:cs typeface="Arial" pitchFamily="34" charset="0"/>
                </a:rPr>
                <a:t>mongoDB</a:t>
              </a:r>
              <a:r>
                <a:rPr kumimoji="1" lang="ko-KR" altLang="en-US" sz="1200" b="1" spc="-80" dirty="0">
                  <a:latin typeface="+mn-ea"/>
                  <a:cs typeface="Arial" pitchFamily="34" charset="0"/>
                </a:rPr>
                <a:t>로 데이터베이스화 하여 </a:t>
              </a:r>
              <a:r>
                <a:rPr kumimoji="1" lang="en-US" altLang="ko-KR" sz="1200" b="1" spc="-80" dirty="0">
                  <a:latin typeface="+mn-ea"/>
                  <a:cs typeface="Arial" pitchFamily="34" charset="0"/>
                </a:rPr>
                <a:t>query</a:t>
              </a:r>
              <a:r>
                <a:rPr kumimoji="1" lang="ko-KR" altLang="en-US" sz="1200" b="1" spc="-80" dirty="0">
                  <a:latin typeface="+mn-ea"/>
                  <a:cs typeface="Arial" pitchFamily="34" charset="0"/>
                </a:rPr>
                <a:t>문으로 가져올 수 있도록 수정할 예정</a:t>
              </a:r>
              <a:br>
                <a:rPr kumimoji="1" lang="en-US" altLang="ko-KR" sz="1200" b="1" spc="-80" dirty="0">
                  <a:latin typeface="+mn-ea"/>
                  <a:cs typeface="Arial" pitchFamily="34" charset="0"/>
                </a:rPr>
              </a:br>
              <a:endParaRPr kumimoji="1" lang="en-US" altLang="ko-KR" sz="1200" b="1" spc="-80" dirty="0">
                <a:latin typeface="+mn-ea"/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200" b="1" spc="-80" dirty="0">
                  <a:latin typeface="+mn-ea"/>
                  <a:cs typeface="Arial" pitchFamily="34" charset="0"/>
                </a:rPr>
                <a:t>지금 당장은 </a:t>
              </a:r>
              <a:r>
                <a:rPr kumimoji="1" lang="en-US" altLang="ko-KR" sz="1200" b="1" spc="-80" dirty="0">
                  <a:latin typeface="+mn-ea"/>
                  <a:cs typeface="Arial" pitchFamily="34" charset="0"/>
                </a:rPr>
                <a:t>retrieval </a:t>
              </a:r>
              <a:r>
                <a:rPr kumimoji="1" lang="ko-KR" altLang="en-US" sz="1200" b="1" spc="-80" dirty="0">
                  <a:latin typeface="+mn-ea"/>
                  <a:cs typeface="Arial" pitchFamily="34" charset="0"/>
                </a:rPr>
                <a:t>속도를 개선하는 것에 집중할 계획임</a:t>
              </a:r>
              <a:br>
                <a:rPr kumimoji="1" lang="en-US" altLang="ko-KR" sz="1200" b="1" spc="-80" dirty="0">
                  <a:latin typeface="+mn-ea"/>
                  <a:cs typeface="Arial" pitchFamily="34" charset="0"/>
                </a:rPr>
              </a:br>
              <a:endParaRPr kumimoji="1" lang="en-US" altLang="ko-KR" sz="1200" b="1" spc="-80" dirty="0">
                <a:latin typeface="+mn-ea"/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200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20EDA8E-C52B-4392-8BD3-0E5045D4C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41" y="3770601"/>
            <a:ext cx="2498932" cy="15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07649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2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Props1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13678</TotalTime>
  <Words>432</Words>
  <Application>Microsoft Office PowerPoint</Application>
  <PresentationFormat>화면 슬라이드 쇼(4:3)</PresentationFormat>
  <Paragraphs>76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Arial Narrow</vt:lpstr>
      <vt:lpstr>Consolas</vt:lpstr>
      <vt:lpstr>Times New Roman</vt:lpstr>
      <vt:lpstr>Wingdings</vt:lpstr>
      <vt:lpstr>02_인쇄용</vt:lpstr>
      <vt:lpstr>딥러닝-CNN을 활용한 상품검색 및 상품 정보 Tagging 시스템 구축</vt:lpstr>
      <vt:lpstr>01 02 03           </vt:lpstr>
      <vt:lpstr>01 진행상황</vt:lpstr>
      <vt:lpstr>01 진행상황</vt:lpstr>
      <vt:lpstr>01 진행상황</vt:lpstr>
      <vt:lpstr>01 진행상황</vt:lpstr>
      <vt:lpstr>02 앞으로의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2002</cp:revision>
  <cp:lastPrinted>2016-11-26T10:29:56Z</cp:lastPrinted>
  <dcterms:created xsi:type="dcterms:W3CDTF">2014-03-19T12:30:14Z</dcterms:created>
  <dcterms:modified xsi:type="dcterms:W3CDTF">2021-09-10T03:45:48Z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