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1" r:id="rId3"/>
    <p:sldId id="258" r:id="rId4"/>
    <p:sldId id="259" r:id="rId5"/>
    <p:sldId id="268" r:id="rId6"/>
    <p:sldId id="270" r:id="rId7"/>
    <p:sldId id="269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34"/>
    <a:srgbClr val="2C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767" autoAdjust="0"/>
  </p:normalViewPr>
  <p:slideViewPr>
    <p:cSldViewPr snapToGrid="0">
      <p:cViewPr varScale="1">
        <p:scale>
          <a:sx n="62" d="100"/>
          <a:sy n="62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38467-9798-4461-8159-3697DDFAFC4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CF5-84AB-4C06-A905-7AC4AA0AF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7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28CF5-84AB-4C06-A905-7AC4AA0AF9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1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28CF5-84AB-4C06-A905-7AC4AA0AF9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0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28CF5-84AB-4C06-A905-7AC4AA0AF9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28CF5-84AB-4C06-A905-7AC4AA0AF9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28CF5-84AB-4C06-A905-7AC4AA0AF9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2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392488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 종합설계 </a:t>
            </a:r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HAIlo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2017112106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신소희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2017112094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이은영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2018113338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조성운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2017112100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한유진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1067647" y="1306439"/>
            <a:ext cx="10056701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FFmpeg</a:t>
            </a:r>
            <a:r>
              <a:rPr lang="en-US" altLang="ko-KR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YOLO</a:t>
            </a:r>
            <a:r>
              <a:rPr lang="ko-KR" altLang="en-US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동영상 내 객체 탐지 자동화 솔루션 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01650" y="3808481"/>
            <a:ext cx="11231546" cy="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982252" y="373145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75310" y="3733106"/>
            <a:ext cx="154051" cy="154051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768368" y="3747621"/>
            <a:ext cx="154051" cy="154051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661426" y="3747621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41" idx="0"/>
          </p:cNvCxnSpPr>
          <p:nvPr/>
        </p:nvCxnSpPr>
        <p:spPr>
          <a:xfrm flipH="1" flipV="1">
            <a:off x="3059277" y="2627458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8468155" y="4989505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타원 31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575098" y="2098803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타원 34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82039" y="4989505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타원 37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FF6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788983" y="2086870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1" name="타원 40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42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4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7" name="직선 연결선 46"/>
          <p:cNvCxnSpPr/>
          <p:nvPr/>
        </p:nvCxnSpPr>
        <p:spPr>
          <a:xfrm flipH="1" flipV="1">
            <a:off x="4952333" y="3885508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6845394" y="2627458"/>
            <a:ext cx="1" cy="1103997"/>
          </a:xfrm>
          <a:prstGeom prst="line">
            <a:avLst/>
          </a:prstGeom>
          <a:ln w="3175">
            <a:solidFill>
              <a:srgbClr val="FF6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8738450" y="3885508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864255" y="4108877"/>
            <a:ext cx="2390043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교수님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반영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상세 설계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67120" y="1813173"/>
            <a:ext cx="1919862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멘토링 진행</a:t>
            </a:r>
            <a:r>
              <a:rPr lang="en-US" altLang="ko-KR" sz="1600" b="1" dirty="0"/>
              <a:t>,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진행상황 보고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82143" y="4123614"/>
            <a:ext cx="1919862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 자료 조사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2802" y="1813173"/>
            <a:ext cx="1919862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 분석 정의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교수님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Feedback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반영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30E59C-16BA-424A-9B42-DE0384D0B9F3}"/>
              </a:ext>
            </a:extLst>
          </p:cNvPr>
          <p:cNvSpPr/>
          <p:nvPr/>
        </p:nvSpPr>
        <p:spPr>
          <a:xfrm>
            <a:off x="7100238" y="1557655"/>
            <a:ext cx="3269398" cy="172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기준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1: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대량의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set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수집의 난이도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기준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2: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추가적인 분석 기법의 필요성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기준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3: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수집된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set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</a:rPr>
              <a:t>의 품질</a:t>
            </a:r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D51739-2007-44B1-BB15-AA5620AB68B4}"/>
              </a:ext>
            </a:extLst>
          </p:cNvPr>
          <p:cNvSpPr/>
          <p:nvPr/>
        </p:nvSpPr>
        <p:spPr>
          <a:xfrm>
            <a:off x="1822365" y="1118852"/>
            <a:ext cx="326939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ctr"/>
            <a:r>
              <a:rPr lang="ko-KR" altLang="en-US" sz="1600" b="1" dirty="0">
                <a:solidFill>
                  <a:prstClr val="white"/>
                </a:solidFill>
              </a:rPr>
              <a:t>자율 주행 학습에 필요한 데이터 수집 자동화 솔루션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57AE92-A41C-4768-86AE-B5E7258EF030}"/>
              </a:ext>
            </a:extLst>
          </p:cNvPr>
          <p:cNvSpPr/>
          <p:nvPr/>
        </p:nvSpPr>
        <p:spPr>
          <a:xfrm>
            <a:off x="1822366" y="2047922"/>
            <a:ext cx="3269398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CCTV</a:t>
            </a:r>
            <a:r>
              <a:rPr lang="ko-KR" altLang="en-US" sz="1600" b="1" dirty="0">
                <a:solidFill>
                  <a:schemeClr val="bg1"/>
                </a:solidFill>
              </a:rPr>
              <a:t> 이상 행동 감시 서비스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95EA1E-2D4B-44CA-9790-BFE607A2A823}"/>
              </a:ext>
            </a:extLst>
          </p:cNvPr>
          <p:cNvSpPr/>
          <p:nvPr/>
        </p:nvSpPr>
        <p:spPr>
          <a:xfrm>
            <a:off x="1822365" y="2976992"/>
            <a:ext cx="3269398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ctr"/>
            <a:r>
              <a:rPr lang="ko-KR" altLang="en-US" sz="1600" b="1" dirty="0">
                <a:solidFill>
                  <a:prstClr val="white"/>
                </a:solidFill>
              </a:rPr>
              <a:t>홈 트레이닝 자세 교정 서비스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5FEFA84-EDD7-430D-BAD2-C47D373BE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45473"/>
              </p:ext>
            </p:extLst>
          </p:nvPr>
        </p:nvGraphicFramePr>
        <p:xfrm>
          <a:off x="982964" y="4389369"/>
          <a:ext cx="10226070" cy="187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객체 인식 </a:t>
                      </a:r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동작 분석</a:t>
                      </a:r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선택</a:t>
                      </a:r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 ○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객체 인식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동작 분석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rgbClr val="FFC000"/>
                          </a:solidFill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객체 인식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동작 분석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rgbClr val="FFC000"/>
                          </a:solidFill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en-US" altLang="ko-KR" sz="1200" b="1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17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주제 상세 설계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37C60-2C4F-4C20-B54D-1E1A3CAB31DA}"/>
              </a:ext>
            </a:extLst>
          </p:cNvPr>
          <p:cNvSpPr txBox="1"/>
          <p:nvPr/>
        </p:nvSpPr>
        <p:spPr>
          <a:xfrm>
            <a:off x="616818" y="1310836"/>
            <a:ext cx="6857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자율주행 학습에 필요한 데이터 수집 자동화 솔루션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AB462-CA9F-426F-8F28-A5F8AC9071B4}"/>
              </a:ext>
            </a:extLst>
          </p:cNvPr>
          <p:cNvSpPr txBox="1"/>
          <p:nvPr/>
        </p:nvSpPr>
        <p:spPr>
          <a:xfrm>
            <a:off x="616818" y="216718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상세 설계 및 동작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29BDFC-8C0F-43D3-AEA1-0943BE612954}"/>
              </a:ext>
            </a:extLst>
          </p:cNvPr>
          <p:cNvSpPr/>
          <p:nvPr/>
        </p:nvSpPr>
        <p:spPr>
          <a:xfrm>
            <a:off x="616818" y="5088646"/>
            <a:ext cx="2358190" cy="1183908"/>
          </a:xfrm>
          <a:prstGeom prst="rect">
            <a:avLst/>
          </a:prstGeom>
          <a:noFill/>
          <a:ln w="19050"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YOLO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객체 인식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8F704F-B168-4D74-B30A-BAD1DBC51792}"/>
              </a:ext>
            </a:extLst>
          </p:cNvPr>
          <p:cNvSpPr/>
          <p:nvPr/>
        </p:nvSpPr>
        <p:spPr>
          <a:xfrm>
            <a:off x="616818" y="2837046"/>
            <a:ext cx="2358190" cy="1183908"/>
          </a:xfrm>
          <a:prstGeom prst="rect">
            <a:avLst/>
          </a:prstGeom>
          <a:noFill/>
          <a:ln w="19050"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영상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set 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크롤링한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data, 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Berkeley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B33075-CA75-4361-A7F1-07D3CF7A4534}"/>
              </a:ext>
            </a:extLst>
          </p:cNvPr>
          <p:cNvSpPr/>
          <p:nvPr/>
        </p:nvSpPr>
        <p:spPr>
          <a:xfrm>
            <a:off x="4701539" y="5082440"/>
            <a:ext cx="2358190" cy="1183908"/>
          </a:xfrm>
          <a:prstGeom prst="rect">
            <a:avLst/>
          </a:prstGeom>
          <a:noFill/>
          <a:ln w="19050"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인식된 객체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264429-A95E-44E6-B9CC-D8752E6DA896}"/>
              </a:ext>
            </a:extLst>
          </p:cNvPr>
          <p:cNvSpPr/>
          <p:nvPr/>
        </p:nvSpPr>
        <p:spPr>
          <a:xfrm>
            <a:off x="8786260" y="5082440"/>
            <a:ext cx="2358190" cy="1183908"/>
          </a:xfrm>
          <a:prstGeom prst="rect">
            <a:avLst/>
          </a:prstGeom>
          <a:noFill/>
          <a:ln w="19050"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후의 객체들의 이미지 집합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D29739-0887-48B4-91FB-F865B2E5176E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059729" y="5674394"/>
            <a:ext cx="17265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ABF316-CC35-44F6-8D3A-EB0A7FF7286B}"/>
              </a:ext>
            </a:extLst>
          </p:cNvPr>
          <p:cNvSpPr/>
          <p:nvPr/>
        </p:nvSpPr>
        <p:spPr>
          <a:xfrm>
            <a:off x="3483542" y="2830841"/>
            <a:ext cx="4794184" cy="1183908"/>
          </a:xfrm>
          <a:prstGeom prst="rect">
            <a:avLst/>
          </a:prstGeom>
          <a:noFill/>
          <a:ln w="19050"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사용자 입력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check box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데이터의 개수 입력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[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추가한 블랙박스 기반 영상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data]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102541-20DE-4F3F-AE7C-C4300C5DF0F9}"/>
              </a:ext>
            </a:extLst>
          </p:cNvPr>
          <p:cNvSpPr/>
          <p:nvPr/>
        </p:nvSpPr>
        <p:spPr>
          <a:xfrm>
            <a:off x="8786260" y="2830841"/>
            <a:ext cx="2358190" cy="1183908"/>
          </a:xfrm>
          <a:prstGeom prst="rect">
            <a:avLst/>
          </a:prstGeom>
          <a:noFill/>
          <a:ln w="19050">
            <a:solidFill>
              <a:srgbClr val="2C3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FFmpeg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이용하여 동영상을 이미지 프레임으로 분할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3DE0A1-9BA8-45A4-BDCA-3590BD671C70}"/>
              </a:ext>
            </a:extLst>
          </p:cNvPr>
          <p:cNvCxnSpPr>
            <a:stCxn id="32" idx="3"/>
            <a:endCxn id="21" idx="1"/>
          </p:cNvCxnSpPr>
          <p:nvPr/>
        </p:nvCxnSpPr>
        <p:spPr>
          <a:xfrm flipV="1">
            <a:off x="2975008" y="3422795"/>
            <a:ext cx="508534" cy="6205"/>
          </a:xfrm>
          <a:prstGeom prst="straightConnector1">
            <a:avLst/>
          </a:prstGeom>
          <a:ln w="19050"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815B1E-F53B-4D29-A396-F853B0BBB95C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8277726" y="3422795"/>
            <a:ext cx="508534" cy="0"/>
          </a:xfrm>
          <a:prstGeom prst="straightConnector1">
            <a:avLst/>
          </a:prstGeom>
          <a:ln w="19050"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16350F2-905B-4932-BB0A-298E836ED766}"/>
              </a:ext>
            </a:extLst>
          </p:cNvPr>
          <p:cNvCxnSpPr>
            <a:stCxn id="24" idx="2"/>
            <a:endCxn id="2" idx="0"/>
          </p:cNvCxnSpPr>
          <p:nvPr/>
        </p:nvCxnSpPr>
        <p:spPr>
          <a:xfrm rot="5400000">
            <a:off x="5343686" y="466976"/>
            <a:ext cx="1073897" cy="8169442"/>
          </a:xfrm>
          <a:prstGeom prst="bentConnector3">
            <a:avLst>
              <a:gd name="adj1" fmla="val 48207"/>
            </a:avLst>
          </a:prstGeom>
          <a:ln w="19050"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582B7-0F9E-4ADF-B24C-26911E182401}"/>
              </a:ext>
            </a:extLst>
          </p:cNvPr>
          <p:cNvCxnSpPr>
            <a:stCxn id="2" idx="3"/>
            <a:endCxn id="36" idx="1"/>
          </p:cNvCxnSpPr>
          <p:nvPr/>
        </p:nvCxnSpPr>
        <p:spPr>
          <a:xfrm flipV="1">
            <a:off x="2975008" y="5674394"/>
            <a:ext cx="1726531" cy="6206"/>
          </a:xfrm>
          <a:prstGeom prst="straightConnector1">
            <a:avLst/>
          </a:prstGeom>
          <a:ln w="19050">
            <a:solidFill>
              <a:srgbClr val="FF6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기술 자료 조사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YOLO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4859C-2BCE-4771-B6D2-6668AB596543}"/>
              </a:ext>
            </a:extLst>
          </p:cNvPr>
          <p:cNvSpPr txBox="1"/>
          <p:nvPr/>
        </p:nvSpPr>
        <p:spPr>
          <a:xfrm>
            <a:off x="809805" y="952500"/>
            <a:ext cx="9739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YOLO_MARK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객체에 직접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Bounding Box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를 표시하여 좌표 지정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YOLO_MARK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Labeling 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분류할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에 이름 붙이기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데이터 학습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weights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파일 생성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객체 인식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9E6873-0DCC-4FD7-9899-D984151D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7" y="2926442"/>
            <a:ext cx="4935319" cy="34921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656FEE-BA7C-4261-84F5-AD517055F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2926442"/>
            <a:ext cx="5224623" cy="35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8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기술 자료 조사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YOLO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1FD132-5361-4F0D-B274-D03BE7DED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9" y="1879600"/>
            <a:ext cx="5549900" cy="3662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EF0346-061E-4926-A4CA-F52770A64534}"/>
              </a:ext>
            </a:extLst>
          </p:cNvPr>
          <p:cNvSpPr txBox="1"/>
          <p:nvPr/>
        </p:nvSpPr>
        <p:spPr>
          <a:xfrm>
            <a:off x="6705601" y="1448586"/>
            <a:ext cx="4711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학습한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-nanumgothic"/>
              </a:rPr>
              <a:t>class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-nanumgothic"/>
              </a:rPr>
              <a:t>들</a:t>
            </a:r>
            <a:r>
              <a:rPr lang="ko-KR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로 객체 인식</a:t>
            </a:r>
            <a:endParaRPr lang="en-US" altLang="ko-KR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-nanumgothic"/>
            </a:endParaRPr>
          </a:p>
          <a:p>
            <a:pPr algn="just"/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se-nanumgothic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이미지 전체에서 다수의 </a:t>
            </a:r>
            <a:r>
              <a:rPr lang="en-US" altLang="ko-K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bounding box</a:t>
            </a:r>
            <a:r>
              <a:rPr lang="ko-KR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를 예측하고</a:t>
            </a:r>
            <a:r>
              <a:rPr lang="en-US" altLang="ko-K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, </a:t>
            </a:r>
            <a:r>
              <a:rPr lang="ko-KR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동시에 각 박스에서 </a:t>
            </a:r>
            <a:r>
              <a:rPr lang="en-US" altLang="ko-K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class probability</a:t>
            </a:r>
            <a:r>
              <a:rPr lang="ko-KR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를 계산하는 통합된 모델을 사용한다</a:t>
            </a:r>
            <a:r>
              <a:rPr lang="en-US" altLang="ko-KR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-nanumgothic"/>
              </a:rPr>
              <a:t>.</a:t>
            </a:r>
          </a:p>
          <a:p>
            <a:pPr algn="just"/>
            <a:endParaRPr lang="en-US" altLang="ko-KR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-nanumgothic"/>
            </a:endParaRPr>
          </a:p>
          <a:p>
            <a:pPr algn="just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수집할 데이터의 정확도를 높이기 위해서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class probability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어느 정도 이상인 객체에 대해서만 데이터로 갖고 온다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8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요구분석 정의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5DE692-DB5C-429F-9857-8BC70D84399E}"/>
              </a:ext>
            </a:extLst>
          </p:cNvPr>
          <p:cNvGrpSpPr/>
          <p:nvPr/>
        </p:nvGrpSpPr>
        <p:grpSpPr>
          <a:xfrm>
            <a:off x="1676400" y="1231900"/>
            <a:ext cx="4013200" cy="5207000"/>
            <a:chOff x="1676400" y="1231900"/>
            <a:chExt cx="3873500" cy="477706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A29D7C-A7A7-430F-8CD6-24F9C0E89BEF}"/>
                </a:ext>
              </a:extLst>
            </p:cNvPr>
            <p:cNvSpPr/>
            <p:nvPr/>
          </p:nvSpPr>
          <p:spPr>
            <a:xfrm>
              <a:off x="1676400" y="1231900"/>
              <a:ext cx="3873500" cy="4777064"/>
            </a:xfrm>
            <a:prstGeom prst="rect">
              <a:avLst/>
            </a:prstGeom>
            <a:noFill/>
            <a:ln w="19050">
              <a:solidFill>
                <a:srgbClr val="2C3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사용자는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checkbox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통해 원하고자 하는 데이터 셋을 얻을 수 있다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사용자는 데이터 셋의 개수를 원하는 만큼 얻을 수 있다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사용자는 입력 영상을 추가할 수 있다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사용자는 수집된 데이터 셋을 다운로드 할 수 있다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4B85863-2DB1-494F-BEA9-DF03144EEEBA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025650"/>
              <a:ext cx="3873500" cy="0"/>
            </a:xfrm>
            <a:prstGeom prst="line">
              <a:avLst/>
            </a:prstGeom>
            <a:ln w="19050">
              <a:solidFill>
                <a:srgbClr val="2C3A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0A0C8B9-75D2-433E-8C7D-E0794FFAFEE9}"/>
              </a:ext>
            </a:extLst>
          </p:cNvPr>
          <p:cNvSpPr txBox="1"/>
          <p:nvPr/>
        </p:nvSpPr>
        <p:spPr>
          <a:xfrm>
            <a:off x="2172235" y="1409701"/>
            <a:ext cx="28818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기능적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요구사항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A2ACEF-A9DD-4428-B640-0800E59B8DB0}"/>
              </a:ext>
            </a:extLst>
          </p:cNvPr>
          <p:cNvGrpSpPr/>
          <p:nvPr/>
        </p:nvGrpSpPr>
        <p:grpSpPr>
          <a:xfrm>
            <a:off x="6642102" y="1231899"/>
            <a:ext cx="3873500" cy="5206991"/>
            <a:chOff x="1676400" y="1231900"/>
            <a:chExt cx="3873500" cy="48641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798ED7-1911-46B2-9753-AC751CEA3C65}"/>
                </a:ext>
              </a:extLst>
            </p:cNvPr>
            <p:cNvSpPr/>
            <p:nvPr/>
          </p:nvSpPr>
          <p:spPr>
            <a:xfrm>
              <a:off x="1676400" y="1231900"/>
              <a:ext cx="3873500" cy="4864100"/>
            </a:xfrm>
            <a:prstGeom prst="rect">
              <a:avLst/>
            </a:prstGeom>
            <a:noFill/>
            <a:ln w="19050">
              <a:solidFill>
                <a:srgbClr val="FF68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결과물의 정확도는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90%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 넘어야 한다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데이터를 수집하는 시간에 제한이 있어야 한다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  <a:p>
              <a:pPr marL="342900" indent="-342900" algn="just">
                <a:buFontTx/>
                <a:buChar char="-"/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비기능적인 요구사항의 수치는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프로젝트를 진행하면서 변동 가능하다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52C63D9-BFF1-43AF-80BE-7840C108AB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025650"/>
              <a:ext cx="3873500" cy="0"/>
            </a:xfrm>
            <a:prstGeom prst="line">
              <a:avLst/>
            </a:prstGeom>
            <a:ln w="19050">
              <a:solidFill>
                <a:srgbClr val="FF68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BBA388-56DE-4071-A765-848DCAC1825B}"/>
              </a:ext>
            </a:extLst>
          </p:cNvPr>
          <p:cNvSpPr txBox="1"/>
          <p:nvPr/>
        </p:nvSpPr>
        <p:spPr>
          <a:xfrm>
            <a:off x="6978920" y="1409701"/>
            <a:ext cx="3199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비기능적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요구사항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계획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573F7-F774-4306-AE1D-D66AF2D6D099}"/>
              </a:ext>
            </a:extLst>
          </p:cNvPr>
          <p:cNvSpPr txBox="1"/>
          <p:nvPr/>
        </p:nvSpPr>
        <p:spPr>
          <a:xfrm>
            <a:off x="925994" y="1473200"/>
            <a:ext cx="708238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구체화 및 확정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요구분석 정의서 작성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(~4/23)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UX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설계 및 설계서 작성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(~4/30)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 자료 조사 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6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998A2C-6717-41DC-BDBD-70DFE829A7A6}"/>
              </a:ext>
            </a:extLst>
          </p:cNvPr>
          <p:cNvSpPr/>
          <p:nvPr/>
        </p:nvSpPr>
        <p:spPr>
          <a:xfrm>
            <a:off x="-1" y="0"/>
            <a:ext cx="12192000" cy="3686476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6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C86822-F5A5-47FD-B90A-A25DF4FE4D3C}"/>
              </a:ext>
            </a:extLst>
          </p:cNvPr>
          <p:cNvSpPr/>
          <p:nvPr/>
        </p:nvSpPr>
        <p:spPr>
          <a:xfrm>
            <a:off x="-1" y="3565086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6469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400</Words>
  <Application>Microsoft Office PowerPoint</Application>
  <PresentationFormat>와이드스크린</PresentationFormat>
  <Paragraphs>101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se-nanumgothic</vt:lpstr>
      <vt:lpstr>맑은 고딕</vt:lpstr>
      <vt:lpstr>Arial</vt:lpstr>
      <vt:lpstr>Calibri Light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한 유진</cp:lastModifiedBy>
  <cp:revision>140</cp:revision>
  <dcterms:created xsi:type="dcterms:W3CDTF">2021-03-09T02:23:08Z</dcterms:created>
  <dcterms:modified xsi:type="dcterms:W3CDTF">2021-04-12T01:12:12Z</dcterms:modified>
</cp:coreProperties>
</file>