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5" r:id="rId5"/>
    <p:sldId id="327" r:id="rId6"/>
    <p:sldId id="332" r:id="rId7"/>
    <p:sldId id="329" r:id="rId8"/>
    <p:sldId id="331" r:id="rId9"/>
    <p:sldId id="311" r:id="rId10"/>
    <p:sldId id="328" r:id="rId11"/>
    <p:sldId id="335" r:id="rId12"/>
    <p:sldId id="336" r:id="rId13"/>
    <p:sldId id="333" r:id="rId14"/>
    <p:sldId id="334" r:id="rId15"/>
    <p:sldId id="337" r:id="rId16"/>
    <p:sldId id="318" r:id="rId17"/>
    <p:sldId id="326" r:id="rId18"/>
    <p:sldId id="340" r:id="rId19"/>
    <p:sldId id="339" r:id="rId20"/>
    <p:sldId id="338" r:id="rId21"/>
    <p:sldId id="341" r:id="rId22"/>
    <p:sldId id="342" r:id="rId23"/>
    <p:sldId id="302" r:id="rId24"/>
    <p:sldId id="310" r:id="rId25"/>
    <p:sldId id="344" r:id="rId26"/>
    <p:sldId id="33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지훈" initials="오" lastIdx="1" clrIdx="0">
    <p:extLst>
      <p:ext uri="{19B8F6BF-5375-455C-9EA6-DF929625EA0E}">
        <p15:presenceInfo xmlns:p15="http://schemas.microsoft.com/office/powerpoint/2012/main" userId="오지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5F5E58"/>
    <a:srgbClr val="C0BFBB"/>
    <a:srgbClr val="49A6A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73" y="8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svg"/><Relationship Id="rId7" Type="http://schemas.openxmlformats.org/officeDocument/2006/relationships/image" Target="../media/image29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7.sv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9.svg"/><Relationship Id="rId10" Type="http://schemas.openxmlformats.org/officeDocument/2006/relationships/image" Target="../media/image31.sv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image" Target="../media/image38.sv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55709" y="2892838"/>
            <a:ext cx="8680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비대면</a:t>
            </a:r>
            <a:r>
              <a:rPr lang="ko-KR" altLang="en-US" sz="2800" b="1" dirty="0">
                <a:solidFill>
                  <a:schemeClr val="bg1"/>
                </a:solidFill>
              </a:rPr>
              <a:t> 환경에서의 효과적인 교육 및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비즈니스를 위한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개인 맞춤형 융합 콘텐츠 생성 기반 기술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팀 </a:t>
            </a:r>
            <a:r>
              <a:rPr lang="en-US" altLang="ko-KR" sz="1600" dirty="0">
                <a:solidFill>
                  <a:schemeClr val="bg1"/>
                </a:solidFill>
              </a:rPr>
              <a:t>Websters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5500" y="6267420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2021.06.18.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기능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4"/>
                </a:solidFill>
              </a:rPr>
              <a:t>비대면</a:t>
            </a:r>
            <a:r>
              <a:rPr lang="ko-KR" altLang="en-US" sz="1400" dirty="0">
                <a:solidFill>
                  <a:schemeClr val="accent4"/>
                </a:solidFill>
              </a:rPr>
              <a:t> 영상을 실시간으로 번역하여 회의록 생성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902E59A-EF24-4CDE-B0A3-4B9FF71F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70" y="3429000"/>
            <a:ext cx="2973029" cy="148651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1D2DB87-C07F-4D2D-B974-2C8094EC7A04}"/>
              </a:ext>
            </a:extLst>
          </p:cNvPr>
          <p:cNvSpPr/>
          <p:nvPr/>
        </p:nvSpPr>
        <p:spPr>
          <a:xfrm>
            <a:off x="3798528" y="4031317"/>
            <a:ext cx="692785" cy="3759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57CC5AB3-19EF-46E4-8FC6-34C6890873B5}"/>
              </a:ext>
            </a:extLst>
          </p:cNvPr>
          <p:cNvSpPr/>
          <p:nvPr/>
        </p:nvSpPr>
        <p:spPr>
          <a:xfrm>
            <a:off x="7963456" y="3976969"/>
            <a:ext cx="692785" cy="37595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래픽 22" descr="문서 단색으로 채워진">
            <a:extLst>
              <a:ext uri="{FF2B5EF4-FFF2-40B4-BE49-F238E27FC236}">
                <a16:creationId xmlns:a16="http://schemas.microsoft.com/office/drawing/2014/main" id="{4570C744-1C5F-41B0-9F6D-F81F0D0FB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3030" y="2735636"/>
            <a:ext cx="2856820" cy="2856820"/>
          </a:xfrm>
          <a:prstGeom prst="rect">
            <a:avLst/>
          </a:prstGeom>
        </p:spPr>
      </p:pic>
      <p:pic>
        <p:nvPicPr>
          <p:cNvPr id="27" name="그림 26" descr="텍스트, iPod이(가) 표시된 사진&#10;&#10;자동 생성된 설명">
            <a:extLst>
              <a:ext uri="{FF2B5EF4-FFF2-40B4-BE49-F238E27FC236}">
                <a16:creationId xmlns:a16="http://schemas.microsoft.com/office/drawing/2014/main" id="{7D9D9BFD-5E14-4B31-AAB2-9CC1590DC6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3401452"/>
            <a:ext cx="2852190" cy="190294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67997F5-60EC-4A40-99AE-19F14AAD8A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641" y="4512049"/>
            <a:ext cx="987084" cy="98708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9BF6FBE-9657-490D-8218-4EBB658C44E7}"/>
              </a:ext>
            </a:extLst>
          </p:cNvPr>
          <p:cNvSpPr txBox="1"/>
          <p:nvPr/>
        </p:nvSpPr>
        <p:spPr>
          <a:xfrm>
            <a:off x="9015752" y="5407790"/>
            <a:ext cx="211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{ JSON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2" grpId="0" animBg="1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기능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accent4"/>
                </a:solidFill>
              </a:rPr>
              <a:t>비대면</a:t>
            </a:r>
            <a:r>
              <a:rPr lang="ko-KR" altLang="en-US" sz="1400" dirty="0">
                <a:solidFill>
                  <a:schemeClr val="accent4"/>
                </a:solidFill>
              </a:rPr>
              <a:t> 회의를 실시간으로 번역하여 회의록 생성</a:t>
            </a: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A902E59A-EF24-4CDE-B0A3-4B9FF71FA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86" y="2283371"/>
            <a:ext cx="2973029" cy="1486515"/>
          </a:xfrm>
          <a:prstGeom prst="rect">
            <a:avLst/>
          </a:prstGeom>
        </p:spPr>
      </p:pic>
      <p:pic>
        <p:nvPicPr>
          <p:cNvPr id="8" name="그래픽 7" descr="물음표 단색으로 채워진">
            <a:extLst>
              <a:ext uri="{FF2B5EF4-FFF2-40B4-BE49-F238E27FC236}">
                <a16:creationId xmlns:a16="http://schemas.microsoft.com/office/drawing/2014/main" id="{DD8CFCD8-360C-4FDA-A452-600DD1431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31037" y="2761287"/>
            <a:ext cx="914400" cy="914400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9BC250CD-D0C8-4C7B-8E38-50F7DB9DC6D4}"/>
              </a:ext>
            </a:extLst>
          </p:cNvPr>
          <p:cNvSpPr/>
          <p:nvPr/>
        </p:nvSpPr>
        <p:spPr>
          <a:xfrm>
            <a:off x="6658295" y="2942446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67D1F-EF89-4898-9DBA-381BFFFB5501}"/>
              </a:ext>
            </a:extLst>
          </p:cNvPr>
          <p:cNvSpPr txBox="1"/>
          <p:nvPr/>
        </p:nvSpPr>
        <p:spPr>
          <a:xfrm>
            <a:off x="6952749" y="2861765"/>
            <a:ext cx="3612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F5E58"/>
                </a:solidFill>
              </a:rPr>
              <a:t>API</a:t>
            </a:r>
            <a:r>
              <a:rPr lang="ko-KR" altLang="en-US" sz="1600" dirty="0">
                <a:solidFill>
                  <a:srgbClr val="5F5E58"/>
                </a:solidFill>
              </a:rPr>
              <a:t>의 형태로 제공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r>
              <a:rPr lang="ko-KR" altLang="en-US" sz="1600" dirty="0">
                <a:solidFill>
                  <a:srgbClr val="5F5E58"/>
                </a:solidFill>
              </a:rPr>
              <a:t>저렴한 가격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r>
              <a:rPr lang="ko-KR" altLang="en-US" sz="1600" dirty="0">
                <a:solidFill>
                  <a:srgbClr val="5F5E58"/>
                </a:solidFill>
              </a:rPr>
              <a:t>한국어 외에 여러 언어 지원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r>
              <a:rPr lang="ko-KR" altLang="en-US" sz="1600" dirty="0">
                <a:solidFill>
                  <a:srgbClr val="5F5E58"/>
                </a:solidFill>
              </a:rPr>
              <a:t>준수한 인식률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72E5C0-E043-4B93-92D0-7BC6A80C2997}"/>
              </a:ext>
            </a:extLst>
          </p:cNvPr>
          <p:cNvSpPr/>
          <p:nvPr/>
        </p:nvSpPr>
        <p:spPr>
          <a:xfrm>
            <a:off x="6658295" y="3677406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1CC3B7F-28AE-46B3-B1B5-457A4864F913}"/>
              </a:ext>
            </a:extLst>
          </p:cNvPr>
          <p:cNvSpPr/>
          <p:nvPr/>
        </p:nvSpPr>
        <p:spPr>
          <a:xfrm>
            <a:off x="6658295" y="4412366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7227BF8-0CD5-49C0-9A53-8DB77E4C488E}"/>
              </a:ext>
            </a:extLst>
          </p:cNvPr>
          <p:cNvSpPr/>
          <p:nvPr/>
        </p:nvSpPr>
        <p:spPr>
          <a:xfrm>
            <a:off x="6658295" y="5147326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987BA6-C4C6-4D39-8F91-47189FE862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05" y="4618450"/>
            <a:ext cx="1004047" cy="10040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FD2FEFE-00D2-46B7-B5E3-330BAC4582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77" y="4771693"/>
            <a:ext cx="1545051" cy="4466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4EA7529-46C2-4F06-BC57-6B06FC8423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75" y="4704352"/>
            <a:ext cx="1139432" cy="8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69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/>
      <p:bldP spid="22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기능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생성된 회의록을 지정된 서기가 실시간으로 수정</a:t>
            </a:r>
          </a:p>
        </p:txBody>
      </p:sp>
      <p:pic>
        <p:nvPicPr>
          <p:cNvPr id="15" name="그래픽 14" descr="문서 단색으로 채워진">
            <a:extLst>
              <a:ext uri="{FF2B5EF4-FFF2-40B4-BE49-F238E27FC236}">
                <a16:creationId xmlns:a16="http://schemas.microsoft.com/office/drawing/2014/main" id="{158BDB04-0C23-43FB-A32A-D20299BF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537" y="2878669"/>
            <a:ext cx="2856820" cy="285682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14C03ED-42F7-4052-AB71-AD3F937ED765}"/>
              </a:ext>
            </a:extLst>
          </p:cNvPr>
          <p:cNvSpPr/>
          <p:nvPr/>
        </p:nvSpPr>
        <p:spPr>
          <a:xfrm>
            <a:off x="2572477" y="4005841"/>
            <a:ext cx="430500" cy="4305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콜 센터 단색으로 채워진">
            <a:extLst>
              <a:ext uri="{FF2B5EF4-FFF2-40B4-BE49-F238E27FC236}">
                <a16:creationId xmlns:a16="http://schemas.microsoft.com/office/drawing/2014/main" id="{BDE49D7F-8808-4864-809B-8C6AD0ED9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8055" y="3132507"/>
            <a:ext cx="2142483" cy="2142483"/>
          </a:xfrm>
          <a:prstGeom prst="rect">
            <a:avLst/>
          </a:prstGeom>
        </p:spPr>
      </p:pic>
      <p:pic>
        <p:nvPicPr>
          <p:cNvPr id="12" name="그래픽 11" descr="모니터 단색으로 채워진">
            <a:extLst>
              <a:ext uri="{FF2B5EF4-FFF2-40B4-BE49-F238E27FC236}">
                <a16:creationId xmlns:a16="http://schemas.microsoft.com/office/drawing/2014/main" id="{2025B0F2-1595-43B1-8785-66A9063A4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9497" y="3055556"/>
            <a:ext cx="2142483" cy="214248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BD6605-5683-4BA4-912E-87CB2E821DDC}"/>
              </a:ext>
            </a:extLst>
          </p:cNvPr>
          <p:cNvCxnSpPr>
            <a:stCxn id="5" idx="7"/>
          </p:cNvCxnSpPr>
          <p:nvPr/>
        </p:nvCxnSpPr>
        <p:spPr>
          <a:xfrm flipV="1">
            <a:off x="2939932" y="3922440"/>
            <a:ext cx="1041518" cy="1464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80E9BD-10CC-4E4A-9A58-C9DFE972B654}"/>
              </a:ext>
            </a:extLst>
          </p:cNvPr>
          <p:cNvSpPr txBox="1"/>
          <p:nvPr/>
        </p:nvSpPr>
        <p:spPr>
          <a:xfrm>
            <a:off x="3668737" y="354358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34343"/>
                </a:solidFill>
              </a:rPr>
              <a:t>오류 발견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BB86FD-582B-4A36-A874-5C0078231826}"/>
              </a:ext>
            </a:extLst>
          </p:cNvPr>
          <p:cNvSpPr txBox="1"/>
          <p:nvPr/>
        </p:nvSpPr>
        <p:spPr>
          <a:xfrm>
            <a:off x="4935799" y="45225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서 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D651E-B6F4-4A0F-A2E3-8A85F54B886F}"/>
              </a:ext>
            </a:extLst>
          </p:cNvPr>
          <p:cNvSpPr txBox="1"/>
          <p:nvPr/>
        </p:nvSpPr>
        <p:spPr>
          <a:xfrm>
            <a:off x="5483368" y="512842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34343"/>
                </a:solidFill>
              </a:rPr>
              <a:t>오류 수정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48DA223-6EA1-496B-A1EE-49D5D6006A14}"/>
              </a:ext>
            </a:extLst>
          </p:cNvPr>
          <p:cNvSpPr/>
          <p:nvPr/>
        </p:nvSpPr>
        <p:spPr>
          <a:xfrm rot="19887914">
            <a:off x="7658100" y="3322365"/>
            <a:ext cx="828675" cy="221218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ADE1EBC2-74E7-42E9-B27D-3D93776FE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6324" y="2129596"/>
            <a:ext cx="1571625" cy="1571625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65F9912-8556-4B3C-BF97-820E8FE5468F}"/>
              </a:ext>
            </a:extLst>
          </p:cNvPr>
          <p:cNvSpPr/>
          <p:nvPr/>
        </p:nvSpPr>
        <p:spPr>
          <a:xfrm rot="5400000">
            <a:off x="9067798" y="4016188"/>
            <a:ext cx="828675" cy="221218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래픽 27" descr="컴퓨터 단색으로 채워진">
            <a:extLst>
              <a:ext uri="{FF2B5EF4-FFF2-40B4-BE49-F238E27FC236}">
                <a16:creationId xmlns:a16="http://schemas.microsoft.com/office/drawing/2014/main" id="{CF5EA5E8-B5C3-4AE9-8C85-186A63CA47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5678" y="4582642"/>
            <a:ext cx="914400" cy="914400"/>
          </a:xfrm>
          <a:prstGeom prst="rect">
            <a:avLst/>
          </a:prstGeom>
        </p:spPr>
      </p:pic>
      <p:pic>
        <p:nvPicPr>
          <p:cNvPr id="33" name="그래픽 32" descr="컴퓨터 단색으로 채워진">
            <a:extLst>
              <a:ext uri="{FF2B5EF4-FFF2-40B4-BE49-F238E27FC236}">
                <a16:creationId xmlns:a16="http://schemas.microsoft.com/office/drawing/2014/main" id="{0C1B8BE8-B9AD-4385-AEF9-C2C49A91E0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73092" y="4568730"/>
            <a:ext cx="914400" cy="914400"/>
          </a:xfrm>
          <a:prstGeom prst="rect">
            <a:avLst/>
          </a:prstGeom>
        </p:spPr>
      </p:pic>
      <p:pic>
        <p:nvPicPr>
          <p:cNvPr id="34" name="그래픽 33" descr="컴퓨터 단색으로 채워진">
            <a:extLst>
              <a:ext uri="{FF2B5EF4-FFF2-40B4-BE49-F238E27FC236}">
                <a16:creationId xmlns:a16="http://schemas.microsoft.com/office/drawing/2014/main" id="{8C17F454-F39B-4C1D-A073-3C1EF872E7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58692" y="5186857"/>
            <a:ext cx="914400" cy="914400"/>
          </a:xfrm>
          <a:prstGeom prst="rect">
            <a:avLst/>
          </a:prstGeom>
        </p:spPr>
      </p:pic>
      <p:pic>
        <p:nvPicPr>
          <p:cNvPr id="35" name="그래픽 34" descr="컴퓨터 단색으로 채워진">
            <a:extLst>
              <a:ext uri="{FF2B5EF4-FFF2-40B4-BE49-F238E27FC236}">
                <a16:creationId xmlns:a16="http://schemas.microsoft.com/office/drawing/2014/main" id="{8E0E9BE4-715E-4832-8D7F-7337D773C5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6103" y="4552373"/>
            <a:ext cx="914400" cy="914400"/>
          </a:xfrm>
          <a:prstGeom prst="rect">
            <a:avLst/>
          </a:prstGeom>
        </p:spPr>
      </p:pic>
      <p:pic>
        <p:nvPicPr>
          <p:cNvPr id="36" name="그래픽 35" descr="컴퓨터 단색으로 채워진">
            <a:extLst>
              <a:ext uri="{FF2B5EF4-FFF2-40B4-BE49-F238E27FC236}">
                <a16:creationId xmlns:a16="http://schemas.microsoft.com/office/drawing/2014/main" id="{EB7EEAA4-EF00-4B68-BC7F-C052011C05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87398" y="5179300"/>
            <a:ext cx="914400" cy="914400"/>
          </a:xfrm>
          <a:prstGeom prst="rect">
            <a:avLst/>
          </a:prstGeom>
        </p:spPr>
      </p:pic>
      <p:pic>
        <p:nvPicPr>
          <p:cNvPr id="37" name="그래픽 36" descr="컴퓨터 단색으로 채워진">
            <a:extLst>
              <a:ext uri="{FF2B5EF4-FFF2-40B4-BE49-F238E27FC236}">
                <a16:creationId xmlns:a16="http://schemas.microsoft.com/office/drawing/2014/main" id="{23DD22A9-F864-4E20-9220-0EBCC610F8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6103" y="5162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42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8" grpId="0"/>
      <p:bldP spid="26" grpId="0"/>
      <p:bldP spid="20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5A73A14-80B0-4C6E-AF44-B9F055F0F22A}"/>
              </a:ext>
            </a:extLst>
          </p:cNvPr>
          <p:cNvSpPr/>
          <p:nvPr/>
        </p:nvSpPr>
        <p:spPr>
          <a:xfrm>
            <a:off x="970892" y="4031482"/>
            <a:ext cx="2142483" cy="914400"/>
          </a:xfrm>
          <a:prstGeom prst="roundRect">
            <a:avLst/>
          </a:prstGeom>
          <a:solidFill>
            <a:srgbClr val="C0BFBB"/>
          </a:solidFill>
          <a:ln w="28575"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기능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4023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생성된 회의록을 지정된 서기가 실시간으로 수정</a:t>
            </a:r>
          </a:p>
        </p:txBody>
      </p:sp>
      <p:pic>
        <p:nvPicPr>
          <p:cNvPr id="38" name="그래픽 37" descr="콜 센터 단색으로 채워진">
            <a:extLst>
              <a:ext uri="{FF2B5EF4-FFF2-40B4-BE49-F238E27FC236}">
                <a16:creationId xmlns:a16="http://schemas.microsoft.com/office/drawing/2014/main" id="{1D2FF1A0-30C1-4F57-8C76-87ACB2AC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135" y="2025059"/>
            <a:ext cx="1077454" cy="1077454"/>
          </a:xfrm>
          <a:prstGeom prst="rect">
            <a:avLst/>
          </a:prstGeom>
        </p:spPr>
      </p:pic>
      <p:pic>
        <p:nvPicPr>
          <p:cNvPr id="39" name="그래픽 38" descr="모니터 단색으로 채워진">
            <a:extLst>
              <a:ext uri="{FF2B5EF4-FFF2-40B4-BE49-F238E27FC236}">
                <a16:creationId xmlns:a16="http://schemas.microsoft.com/office/drawing/2014/main" id="{0A93B9B1-662B-435E-A1A5-6D51C7A3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763" y="2008341"/>
            <a:ext cx="1077454" cy="1077454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B88A01E-47B5-4751-B099-5D7DEFFFB969}"/>
              </a:ext>
            </a:extLst>
          </p:cNvPr>
          <p:cNvSpPr/>
          <p:nvPr/>
        </p:nvSpPr>
        <p:spPr>
          <a:xfrm>
            <a:off x="3346142" y="4378072"/>
            <a:ext cx="828675" cy="221218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1068508C-8A63-491A-BE32-F422379C0A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9" y="4004392"/>
            <a:ext cx="1937158" cy="968579"/>
          </a:xfrm>
          <a:prstGeom prst="rect">
            <a:avLst/>
          </a:prstGeom>
        </p:spPr>
      </p:pic>
      <p:pic>
        <p:nvPicPr>
          <p:cNvPr id="44" name="그래픽 43" descr="문서 단색으로 채워진">
            <a:extLst>
              <a:ext uri="{FF2B5EF4-FFF2-40B4-BE49-F238E27FC236}">
                <a16:creationId xmlns:a16="http://schemas.microsoft.com/office/drawing/2014/main" id="{0FB5D1AE-D7D1-4463-A560-A6B19C157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4817" y="3865427"/>
            <a:ext cx="1246508" cy="1246508"/>
          </a:xfrm>
          <a:prstGeom prst="rect">
            <a:avLst/>
          </a:prstGeom>
        </p:spPr>
      </p:pic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201EE9BD-3942-44FF-93C1-A97A30826587}"/>
              </a:ext>
            </a:extLst>
          </p:cNvPr>
          <p:cNvSpPr/>
          <p:nvPr/>
        </p:nvSpPr>
        <p:spPr>
          <a:xfrm rot="16200000">
            <a:off x="4656550" y="3447330"/>
            <a:ext cx="431996" cy="223192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래픽 45" descr="문서 단색으로 채워진">
            <a:extLst>
              <a:ext uri="{FF2B5EF4-FFF2-40B4-BE49-F238E27FC236}">
                <a16:creationId xmlns:a16="http://schemas.microsoft.com/office/drawing/2014/main" id="{69A6635D-A1FE-4D19-9CD2-F33E011287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3899" y="1923814"/>
            <a:ext cx="1246508" cy="1246508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2E6FDD15-A626-480F-A271-92E361FDEDCD}"/>
              </a:ext>
            </a:extLst>
          </p:cNvPr>
          <p:cNvSpPr/>
          <p:nvPr/>
        </p:nvSpPr>
        <p:spPr>
          <a:xfrm>
            <a:off x="5868117" y="2455270"/>
            <a:ext cx="738872" cy="134715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EDB502-A657-4F7B-ABF6-33E696D2527B}"/>
              </a:ext>
            </a:extLst>
          </p:cNvPr>
          <p:cNvSpPr/>
          <p:nvPr/>
        </p:nvSpPr>
        <p:spPr>
          <a:xfrm>
            <a:off x="7069269" y="2509788"/>
            <a:ext cx="49403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FB7B-202B-4CAE-B18E-CBC6AF71BDFC}"/>
              </a:ext>
            </a:extLst>
          </p:cNvPr>
          <p:cNvSpPr txBox="1"/>
          <p:nvPr/>
        </p:nvSpPr>
        <p:spPr>
          <a:xfrm>
            <a:off x="4488006" y="5024067"/>
            <a:ext cx="6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5F5E58"/>
                </a:solidFill>
              </a:rPr>
              <a:t>생성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AF604-1491-4A2E-9791-C1B0A0C11101}"/>
              </a:ext>
            </a:extLst>
          </p:cNvPr>
          <p:cNvSpPr txBox="1"/>
          <p:nvPr/>
        </p:nvSpPr>
        <p:spPr>
          <a:xfrm>
            <a:off x="7006219" y="3092386"/>
            <a:ext cx="62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5F5E58"/>
                </a:solidFill>
              </a:rPr>
              <a:t>수정</a:t>
            </a:r>
          </a:p>
        </p:txBody>
      </p:sp>
      <p:pic>
        <p:nvPicPr>
          <p:cNvPr id="49" name="그래픽 48" descr="데이터베이스 단색으로 채워진">
            <a:extLst>
              <a:ext uri="{FF2B5EF4-FFF2-40B4-BE49-F238E27FC236}">
                <a16:creationId xmlns:a16="http://schemas.microsoft.com/office/drawing/2014/main" id="{0AB2F7D1-D3E7-4BAB-ACB3-2AE870CD0E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34218" y="4790875"/>
            <a:ext cx="1571625" cy="1571625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5078860F-8A77-4B6D-A631-1090628315E9}"/>
              </a:ext>
            </a:extLst>
          </p:cNvPr>
          <p:cNvSpPr/>
          <p:nvPr/>
        </p:nvSpPr>
        <p:spPr>
          <a:xfrm rot="2006731">
            <a:off x="5563434" y="5169660"/>
            <a:ext cx="828675" cy="221218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60F60ED1-2D16-454B-A80A-24B11ACEB61F}"/>
              </a:ext>
            </a:extLst>
          </p:cNvPr>
          <p:cNvSpPr/>
          <p:nvPr/>
        </p:nvSpPr>
        <p:spPr>
          <a:xfrm>
            <a:off x="5652832" y="4378072"/>
            <a:ext cx="3616675" cy="196342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D5C7B71B-2E4F-4F25-B0BE-A6D1F7F5EEE0}"/>
              </a:ext>
            </a:extLst>
          </p:cNvPr>
          <p:cNvSpPr/>
          <p:nvPr/>
        </p:nvSpPr>
        <p:spPr>
          <a:xfrm rot="5400000">
            <a:off x="6744580" y="4029093"/>
            <a:ext cx="1115749" cy="18359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3" name="그래픽 52" descr="콜 센터 단색으로 채워진">
            <a:extLst>
              <a:ext uri="{FF2B5EF4-FFF2-40B4-BE49-F238E27FC236}">
                <a16:creationId xmlns:a16="http://schemas.microsoft.com/office/drawing/2014/main" id="{BBE5AB2F-FC98-4830-B8D3-F8770D202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1345" y="3864317"/>
            <a:ext cx="1077454" cy="1077454"/>
          </a:xfrm>
          <a:prstGeom prst="rect">
            <a:avLst/>
          </a:prstGeom>
        </p:spPr>
      </p:pic>
      <p:pic>
        <p:nvPicPr>
          <p:cNvPr id="54" name="그래픽 53" descr="모니터 단색으로 채워진">
            <a:extLst>
              <a:ext uri="{FF2B5EF4-FFF2-40B4-BE49-F238E27FC236}">
                <a16:creationId xmlns:a16="http://schemas.microsoft.com/office/drawing/2014/main" id="{F1EFF1FC-1B34-4AD3-839C-1B807FFDC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85973" y="3847599"/>
            <a:ext cx="1077454" cy="1077454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0FD2529A-9722-48EF-A68D-0BEFE6AFEFB9}"/>
              </a:ext>
            </a:extLst>
          </p:cNvPr>
          <p:cNvSpPr/>
          <p:nvPr/>
        </p:nvSpPr>
        <p:spPr>
          <a:xfrm rot="1800000">
            <a:off x="8026327" y="3180398"/>
            <a:ext cx="1806332" cy="201249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8DDB92-D6B0-4FDA-AECD-C2CED1678976}"/>
              </a:ext>
            </a:extLst>
          </p:cNvPr>
          <p:cNvSpPr txBox="1"/>
          <p:nvPr/>
        </p:nvSpPr>
        <p:spPr>
          <a:xfrm>
            <a:off x="9923659" y="4925053"/>
            <a:ext cx="107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5F5E58"/>
                </a:solidFill>
              </a:rPr>
              <a:t>다른 참여자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6A33C8-3E0A-4B24-A97D-696FA68EBBA9}"/>
              </a:ext>
            </a:extLst>
          </p:cNvPr>
          <p:cNvSpPr txBox="1"/>
          <p:nvPr/>
        </p:nvSpPr>
        <p:spPr>
          <a:xfrm>
            <a:off x="4333821" y="3009108"/>
            <a:ext cx="107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5F5E58"/>
                </a:solidFill>
              </a:rPr>
              <a:t>서기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183739-9FB2-4CC1-B07A-2693DE0E8842}"/>
              </a:ext>
            </a:extLst>
          </p:cNvPr>
          <p:cNvSpPr txBox="1"/>
          <p:nvPr/>
        </p:nvSpPr>
        <p:spPr>
          <a:xfrm>
            <a:off x="6777556" y="5250971"/>
            <a:ext cx="107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DB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EE30A6-542F-4B8E-9E74-E50F3B4146CC}"/>
              </a:ext>
            </a:extLst>
          </p:cNvPr>
          <p:cNvSpPr txBox="1"/>
          <p:nvPr/>
        </p:nvSpPr>
        <p:spPr>
          <a:xfrm>
            <a:off x="7394252" y="3892982"/>
            <a:ext cx="124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쿼리 업데이트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BEDC-0A90-4E41-9818-FA72B5498925}"/>
              </a:ext>
            </a:extLst>
          </p:cNvPr>
          <p:cNvSpPr txBox="1"/>
          <p:nvPr/>
        </p:nvSpPr>
        <p:spPr>
          <a:xfrm>
            <a:off x="8715974" y="2842959"/>
            <a:ext cx="1246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화면 출력 </a:t>
            </a:r>
            <a:r>
              <a:rPr lang="en-US" altLang="ko-KR" sz="1200" b="1" dirty="0">
                <a:solidFill>
                  <a:schemeClr val="accent6">
                    <a:lumMod val="50000"/>
                  </a:schemeClr>
                </a:solidFill>
              </a:rPr>
              <a:t>(2)</a:t>
            </a:r>
            <a:endParaRPr lang="ko-KR" altLang="en-US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810990-25F8-425D-88A5-12075F024269}"/>
              </a:ext>
            </a:extLst>
          </p:cNvPr>
          <p:cNvSpPr txBox="1"/>
          <p:nvPr/>
        </p:nvSpPr>
        <p:spPr>
          <a:xfrm>
            <a:off x="7885522" y="4589804"/>
            <a:ext cx="1077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5F5E58"/>
                </a:solidFill>
              </a:rPr>
              <a:t>화면 출력 </a:t>
            </a:r>
            <a:r>
              <a:rPr lang="en-US" altLang="ko-KR" sz="1200" b="1" dirty="0">
                <a:solidFill>
                  <a:srgbClr val="5F5E58"/>
                </a:solidFill>
              </a:rPr>
              <a:t>(1)</a:t>
            </a:r>
            <a:endParaRPr lang="ko-KR" altLang="en-US" sz="1200" b="1" dirty="0">
              <a:solidFill>
                <a:srgbClr val="5F5E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67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2" grpId="0" animBg="1"/>
      <p:bldP spid="45" grpId="0" animBg="1"/>
      <p:bldP spid="47" grpId="0" animBg="1"/>
      <p:bldP spid="13" grpId="0" animBg="1"/>
      <p:bldP spid="14" grpId="0"/>
      <p:bldP spid="48" grpId="0"/>
      <p:bldP spid="51" grpId="0" animBg="1"/>
      <p:bldP spid="52" grpId="0" animBg="1"/>
      <p:bldP spid="50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229149-4317-4FBB-87E0-15D3182BA5C1}"/>
              </a:ext>
            </a:extLst>
          </p:cNvPr>
          <p:cNvSpPr/>
          <p:nvPr/>
        </p:nvSpPr>
        <p:spPr>
          <a:xfrm>
            <a:off x="904875" y="1857375"/>
            <a:ext cx="8039100" cy="262063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기능 설계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256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화면전환을 감지하여 북마크 자동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0CB46C-8F16-49FD-8282-99E4ECB92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63" y="2174220"/>
            <a:ext cx="3142876" cy="1767868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5280E146-5356-47B3-BE9C-F0D3B6040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05" y="2176182"/>
            <a:ext cx="3142876" cy="1767868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13BB593-C3AF-4CF4-A022-1C8E8C6B6C33}"/>
              </a:ext>
            </a:extLst>
          </p:cNvPr>
          <p:cNvSpPr/>
          <p:nvPr/>
        </p:nvSpPr>
        <p:spPr>
          <a:xfrm>
            <a:off x="4472872" y="3058154"/>
            <a:ext cx="744385" cy="231893"/>
          </a:xfrm>
          <a:prstGeom prst="rightArrow">
            <a:avLst/>
          </a:prstGeom>
          <a:solidFill>
            <a:srgbClr val="5F5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574706-DEAD-4B5A-AC81-51274026F4EF}"/>
              </a:ext>
            </a:extLst>
          </p:cNvPr>
          <p:cNvSpPr/>
          <p:nvPr/>
        </p:nvSpPr>
        <p:spPr>
          <a:xfrm>
            <a:off x="2717485" y="4796815"/>
            <a:ext cx="1632496" cy="16324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9B9BA87-AB4E-48A6-B02F-DA9162E96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80" y="5027464"/>
            <a:ext cx="950906" cy="1171199"/>
          </a:xfrm>
          <a:prstGeom prst="rect">
            <a:avLst/>
          </a:prstGeom>
          <a:ln w="47625">
            <a:noFill/>
          </a:ln>
          <a:effectLst/>
        </p:spPr>
      </p:pic>
      <p:sp>
        <p:nvSpPr>
          <p:cNvPr id="38" name="화살표: 굽음 37">
            <a:extLst>
              <a:ext uri="{FF2B5EF4-FFF2-40B4-BE49-F238E27FC236}">
                <a16:creationId xmlns:a16="http://schemas.microsoft.com/office/drawing/2014/main" id="{32DDA73D-CBFB-4C66-B689-DF463527738E}"/>
              </a:ext>
            </a:extLst>
          </p:cNvPr>
          <p:cNvSpPr/>
          <p:nvPr/>
        </p:nvSpPr>
        <p:spPr>
          <a:xfrm flipV="1">
            <a:off x="1504950" y="4796815"/>
            <a:ext cx="885825" cy="880194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FD5CDE-7C9D-49BA-AC52-005FD2FEB9D4}"/>
              </a:ext>
            </a:extLst>
          </p:cNvPr>
          <p:cNvSpPr txBox="1"/>
          <p:nvPr/>
        </p:nvSpPr>
        <p:spPr>
          <a:xfrm>
            <a:off x="4349981" y="5353843"/>
            <a:ext cx="207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F5E58"/>
                </a:solidFill>
              </a:rPr>
              <a:t>두 이미지 간의</a:t>
            </a:r>
            <a:endParaRPr lang="en-US" altLang="ko-KR" b="1" dirty="0">
              <a:solidFill>
                <a:srgbClr val="5F5E58"/>
              </a:solidFill>
            </a:endParaRPr>
          </a:p>
          <a:p>
            <a:pPr algn="ctr"/>
            <a:r>
              <a:rPr lang="ko-KR" altLang="en-US" b="1" dirty="0">
                <a:solidFill>
                  <a:srgbClr val="5F5E58"/>
                </a:solidFill>
              </a:rPr>
              <a:t>유사도 체크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4B39F31-F77A-41E3-AEA9-3A7453B9BCD2}"/>
              </a:ext>
            </a:extLst>
          </p:cNvPr>
          <p:cNvSpPr/>
          <p:nvPr/>
        </p:nvSpPr>
        <p:spPr>
          <a:xfrm>
            <a:off x="6575196" y="5434012"/>
            <a:ext cx="1266825" cy="3333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97D52ED-3301-4BB9-A881-8D4845484E9A}"/>
              </a:ext>
            </a:extLst>
          </p:cNvPr>
          <p:cNvSpPr/>
          <p:nvPr/>
        </p:nvSpPr>
        <p:spPr>
          <a:xfrm>
            <a:off x="8353425" y="5143500"/>
            <a:ext cx="914400" cy="914400"/>
          </a:xfrm>
          <a:prstGeom prst="roundRect">
            <a:avLst/>
          </a:prstGeom>
          <a:solidFill>
            <a:srgbClr val="C0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별 단색으로 채워진">
            <a:extLst>
              <a:ext uri="{FF2B5EF4-FFF2-40B4-BE49-F238E27FC236}">
                <a16:creationId xmlns:a16="http://schemas.microsoft.com/office/drawing/2014/main" id="{2563DB58-6794-4027-84C1-78CC2713D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3425" y="5162550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A1ED7AC-7EBB-47CF-9745-16BD27615B42}"/>
              </a:ext>
            </a:extLst>
          </p:cNvPr>
          <p:cNvSpPr txBox="1"/>
          <p:nvPr/>
        </p:nvSpPr>
        <p:spPr>
          <a:xfrm>
            <a:off x="9477375" y="5417740"/>
            <a:ext cx="2076450" cy="36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F5E58"/>
                </a:solidFill>
              </a:rPr>
              <a:t>북마크 생성</a:t>
            </a:r>
          </a:p>
        </p:txBody>
      </p:sp>
    </p:spTree>
    <p:extLst>
      <p:ext uri="{BB962C8B-B14F-4D97-AF65-F5344CB8AC3E}">
        <p14:creationId xmlns:p14="http://schemas.microsoft.com/office/powerpoint/2010/main" val="2201805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9" grpId="0" animBg="1"/>
      <p:bldP spid="21" grpId="0" animBg="1"/>
      <p:bldP spid="38" grpId="0" animBg="1"/>
      <p:bldP spid="39" grpId="0"/>
      <p:bldP spid="40" grpId="0" animBg="1"/>
      <p:bldP spid="41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구조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</a:rPr>
              <a:t>전체 구조도</a:t>
            </a:r>
          </a:p>
        </p:txBody>
      </p:sp>
      <p:pic>
        <p:nvPicPr>
          <p:cNvPr id="8" name="그래픽 7" descr="사용자 단색으로 채워진">
            <a:extLst>
              <a:ext uri="{FF2B5EF4-FFF2-40B4-BE49-F238E27FC236}">
                <a16:creationId xmlns:a16="http://schemas.microsoft.com/office/drawing/2014/main" id="{A8AD3CC1-9961-40E2-A418-4094C2939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35" y="3702424"/>
            <a:ext cx="914400" cy="9144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9FF505F-9240-4014-961C-38D19BEF3A08}"/>
              </a:ext>
            </a:extLst>
          </p:cNvPr>
          <p:cNvSpPr/>
          <p:nvPr/>
        </p:nvSpPr>
        <p:spPr>
          <a:xfrm>
            <a:off x="2129782" y="3352840"/>
            <a:ext cx="1380565" cy="1638300"/>
          </a:xfrm>
          <a:prstGeom prst="roundRect">
            <a:avLst/>
          </a:prstGeom>
          <a:noFill/>
          <a:ln w="28575"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10BEBD-586C-4A05-A93D-BFF45C58CA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80" y="3429000"/>
            <a:ext cx="974166" cy="7306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13A9CDB-45B8-44FE-9D04-341E61C0D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4" y="4060489"/>
            <a:ext cx="1184059" cy="834762"/>
          </a:xfrm>
          <a:prstGeom prst="rect">
            <a:avLst/>
          </a:prstGeom>
        </p:spPr>
      </p:pic>
      <p:pic>
        <p:nvPicPr>
          <p:cNvPr id="18" name="그래픽 17" descr="클래퍼 보드 단색으로 채워진">
            <a:extLst>
              <a:ext uri="{FF2B5EF4-FFF2-40B4-BE49-F238E27FC236}">
                <a16:creationId xmlns:a16="http://schemas.microsoft.com/office/drawing/2014/main" id="{E8D1761F-7688-4AE5-A077-AC55F1315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5587" y="3635189"/>
            <a:ext cx="914400" cy="914400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BEB72EA-4047-4B24-B8C6-2893A2681EDD}"/>
              </a:ext>
            </a:extLst>
          </p:cNvPr>
          <p:cNvSpPr/>
          <p:nvPr/>
        </p:nvSpPr>
        <p:spPr>
          <a:xfrm>
            <a:off x="3935458" y="1851212"/>
            <a:ext cx="2035036" cy="914400"/>
          </a:xfrm>
          <a:prstGeom prst="roundRect">
            <a:avLst/>
          </a:prstGeom>
          <a:noFill/>
          <a:ln w="28575"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90646FD-DF28-42B0-B341-372A4B259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0" y="1916206"/>
            <a:ext cx="1698812" cy="849406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69EC963-5BF9-491C-B7E3-0052E3A711C1}"/>
              </a:ext>
            </a:extLst>
          </p:cNvPr>
          <p:cNvSpPr/>
          <p:nvPr/>
        </p:nvSpPr>
        <p:spPr>
          <a:xfrm>
            <a:off x="3935459" y="5319093"/>
            <a:ext cx="2035036" cy="1035164"/>
          </a:xfrm>
          <a:prstGeom prst="roundRect">
            <a:avLst/>
          </a:prstGeom>
          <a:noFill/>
          <a:ln w="28575"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766EFD5-B0DD-4F5D-943B-4A99E698F84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69" y="5429990"/>
            <a:ext cx="634596" cy="7816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726E865-10DD-4CE2-931E-685D70CBD3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81" y="5455484"/>
            <a:ext cx="974166" cy="730624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E61ABC8-3BC3-481C-A3F4-C08CC3F85A25}"/>
              </a:ext>
            </a:extLst>
          </p:cNvPr>
          <p:cNvSpPr/>
          <p:nvPr/>
        </p:nvSpPr>
        <p:spPr>
          <a:xfrm>
            <a:off x="6916936" y="2765611"/>
            <a:ext cx="3867606" cy="2553481"/>
          </a:xfrm>
          <a:prstGeom prst="roundRect">
            <a:avLst/>
          </a:prstGeom>
          <a:noFill/>
          <a:ln w="28575"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525655-3C8C-4A1D-B09A-58813124698D}"/>
              </a:ext>
            </a:extLst>
          </p:cNvPr>
          <p:cNvSpPr/>
          <p:nvPr/>
        </p:nvSpPr>
        <p:spPr>
          <a:xfrm>
            <a:off x="7248629" y="3052871"/>
            <a:ext cx="1380565" cy="1638300"/>
          </a:xfrm>
          <a:prstGeom prst="roundRect">
            <a:avLst/>
          </a:prstGeom>
          <a:noFill/>
          <a:ln w="28575"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321DAB8-9281-41AD-9BC7-20C03ECB8965}"/>
              </a:ext>
            </a:extLst>
          </p:cNvPr>
          <p:cNvSpPr/>
          <p:nvPr/>
        </p:nvSpPr>
        <p:spPr>
          <a:xfrm>
            <a:off x="9081671" y="3052871"/>
            <a:ext cx="1380565" cy="1638300"/>
          </a:xfrm>
          <a:prstGeom prst="roundRect">
            <a:avLst/>
          </a:prstGeom>
          <a:noFill/>
          <a:ln w="28575">
            <a:solidFill>
              <a:srgbClr val="4343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8D39052-A2DE-49A3-8590-176607CAA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28" y="3141397"/>
            <a:ext cx="974166" cy="73062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67509EC-E302-4B45-BDAF-88F6F78D68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047" y="3734607"/>
            <a:ext cx="1103728" cy="95656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12E8D51-8B76-44B8-BCAD-C6E9825F3F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39" y="3141397"/>
            <a:ext cx="2286521" cy="1460833"/>
          </a:xfrm>
          <a:prstGeom prst="rect">
            <a:avLst/>
          </a:prstGeom>
        </p:spPr>
      </p:pic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63E85E2A-BA1B-42A5-8C8B-A174C13A0AC5}"/>
              </a:ext>
            </a:extLst>
          </p:cNvPr>
          <p:cNvSpPr/>
          <p:nvPr/>
        </p:nvSpPr>
        <p:spPr>
          <a:xfrm>
            <a:off x="5015642" y="4191781"/>
            <a:ext cx="1698812" cy="165066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EE735B02-0C49-4108-8B46-92ED6FE50B47}"/>
              </a:ext>
            </a:extLst>
          </p:cNvPr>
          <p:cNvSpPr/>
          <p:nvPr/>
        </p:nvSpPr>
        <p:spPr>
          <a:xfrm rot="17969901">
            <a:off x="4225455" y="3157755"/>
            <a:ext cx="658498" cy="149296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0ADCE3-B6D2-47A4-ACD5-49C0D52D6E02}"/>
              </a:ext>
            </a:extLst>
          </p:cNvPr>
          <p:cNvSpPr txBox="1"/>
          <p:nvPr/>
        </p:nvSpPr>
        <p:spPr>
          <a:xfrm>
            <a:off x="9323951" y="4822161"/>
            <a:ext cx="911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F5E58"/>
                </a:solidFill>
              </a:rPr>
              <a:t>Database</a:t>
            </a:r>
            <a:endParaRPr lang="ko-KR" altLang="en-US" sz="1200" b="1" dirty="0">
              <a:solidFill>
                <a:srgbClr val="5F5E5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19973B-03E1-4C4D-9E12-6FE7BFB17350}"/>
              </a:ext>
            </a:extLst>
          </p:cNvPr>
          <p:cNvSpPr txBox="1"/>
          <p:nvPr/>
        </p:nvSpPr>
        <p:spPr>
          <a:xfrm>
            <a:off x="7539358" y="4822160"/>
            <a:ext cx="799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F5E58"/>
                </a:solidFill>
              </a:rPr>
              <a:t>Server</a:t>
            </a:r>
            <a:endParaRPr lang="ko-KR" altLang="en-US" sz="1200" b="1" dirty="0">
              <a:solidFill>
                <a:srgbClr val="5F5E58"/>
              </a:solidFill>
            </a:endParaRPr>
          </a:p>
        </p:txBody>
      </p:sp>
      <p:pic>
        <p:nvPicPr>
          <p:cNvPr id="50" name="그래픽 49" descr="문서 단색으로 채워진">
            <a:extLst>
              <a:ext uri="{FF2B5EF4-FFF2-40B4-BE49-F238E27FC236}">
                <a16:creationId xmlns:a16="http://schemas.microsoft.com/office/drawing/2014/main" id="{3AA9E3F1-254F-488A-BE44-82DFD8651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57626" y="3227106"/>
            <a:ext cx="689512" cy="689512"/>
          </a:xfrm>
          <a:prstGeom prst="rect">
            <a:avLst/>
          </a:prstGeom>
        </p:spPr>
      </p:pic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0EAF951F-93E2-4216-A1FC-05C7098B313A}"/>
              </a:ext>
            </a:extLst>
          </p:cNvPr>
          <p:cNvSpPr/>
          <p:nvPr/>
        </p:nvSpPr>
        <p:spPr>
          <a:xfrm rot="3115239">
            <a:off x="5026870" y="3104211"/>
            <a:ext cx="510464" cy="153247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73B25D7-314A-4670-8C9B-DEBCDA6C28AA}"/>
              </a:ext>
            </a:extLst>
          </p:cNvPr>
          <p:cNvSpPr/>
          <p:nvPr/>
        </p:nvSpPr>
        <p:spPr>
          <a:xfrm>
            <a:off x="6223790" y="3571862"/>
            <a:ext cx="489946" cy="165066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53C0582A-D6D0-4B0D-AA3A-E717F6D48998}"/>
              </a:ext>
            </a:extLst>
          </p:cNvPr>
          <p:cNvSpPr/>
          <p:nvPr/>
        </p:nvSpPr>
        <p:spPr>
          <a:xfrm rot="3115239">
            <a:off x="4434680" y="4788366"/>
            <a:ext cx="510464" cy="153247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40C35BE-9294-4F8B-B7ED-87690E3A3C68}"/>
              </a:ext>
            </a:extLst>
          </p:cNvPr>
          <p:cNvSpPr/>
          <p:nvPr/>
        </p:nvSpPr>
        <p:spPr>
          <a:xfrm flipH="1">
            <a:off x="3735621" y="3578700"/>
            <a:ext cx="1698812" cy="16506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BC11994B-F610-456F-A2EE-744682964179}"/>
              </a:ext>
            </a:extLst>
          </p:cNvPr>
          <p:cNvSpPr/>
          <p:nvPr/>
        </p:nvSpPr>
        <p:spPr>
          <a:xfrm>
            <a:off x="3638308" y="4092389"/>
            <a:ext cx="167279" cy="165066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C7E65115-C344-486F-92C3-E74418207934}"/>
              </a:ext>
            </a:extLst>
          </p:cNvPr>
          <p:cNvSpPr/>
          <p:nvPr/>
        </p:nvSpPr>
        <p:spPr>
          <a:xfrm>
            <a:off x="1709198" y="4159623"/>
            <a:ext cx="310676" cy="197223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FFD6782C-70A1-4E49-92DD-80813998EB60}"/>
              </a:ext>
            </a:extLst>
          </p:cNvPr>
          <p:cNvSpPr/>
          <p:nvPr/>
        </p:nvSpPr>
        <p:spPr>
          <a:xfrm flipH="1">
            <a:off x="1673835" y="3927557"/>
            <a:ext cx="310676" cy="19722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CF0028C-0653-4837-9221-8331C1EBB097}"/>
              </a:ext>
            </a:extLst>
          </p:cNvPr>
          <p:cNvSpPr/>
          <p:nvPr/>
        </p:nvSpPr>
        <p:spPr>
          <a:xfrm>
            <a:off x="5567083" y="4485713"/>
            <a:ext cx="467846" cy="470598"/>
          </a:xfrm>
          <a:prstGeom prst="roundRect">
            <a:avLst/>
          </a:prstGeom>
          <a:solidFill>
            <a:srgbClr val="C0BF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래픽 59" descr="별 단색으로 채워진">
            <a:extLst>
              <a:ext uri="{FF2B5EF4-FFF2-40B4-BE49-F238E27FC236}">
                <a16:creationId xmlns:a16="http://schemas.microsoft.com/office/drawing/2014/main" id="{CA131D4A-31C9-468A-8B45-57EA00B374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67083" y="4504763"/>
            <a:ext cx="470598" cy="470598"/>
          </a:xfrm>
          <a:prstGeom prst="rect">
            <a:avLst/>
          </a:prstGeom>
        </p:spPr>
      </p:pic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5D9F29CE-5877-4C30-A097-86EE951BA016}"/>
              </a:ext>
            </a:extLst>
          </p:cNvPr>
          <p:cNvSpPr/>
          <p:nvPr/>
        </p:nvSpPr>
        <p:spPr>
          <a:xfrm rot="18815824">
            <a:off x="5070192" y="4873030"/>
            <a:ext cx="363775" cy="14398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4EBE7DF-A3C3-420E-8D75-2191901567B6}"/>
              </a:ext>
            </a:extLst>
          </p:cNvPr>
          <p:cNvSpPr/>
          <p:nvPr/>
        </p:nvSpPr>
        <p:spPr>
          <a:xfrm>
            <a:off x="6230959" y="4632010"/>
            <a:ext cx="489946" cy="165066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65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367525" cy="769441"/>
            <a:chOff x="510077" y="2691080"/>
            <a:chExt cx="3367525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6452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Prototype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26452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Prototype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타원 41">
            <a:extLst>
              <a:ext uri="{FF2B5EF4-FFF2-40B4-BE49-F238E27FC236}">
                <a16:creationId xmlns:a16="http://schemas.microsoft.com/office/drawing/2014/main" id="{7A45D3F4-B96D-4143-AC57-6455937AA9AA}"/>
              </a:ext>
            </a:extLst>
          </p:cNvPr>
          <p:cNvSpPr/>
          <p:nvPr/>
        </p:nvSpPr>
        <p:spPr>
          <a:xfrm>
            <a:off x="7541817" y="2606610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0B6279-B142-443C-9F48-69B4CA1BC9FA}"/>
              </a:ext>
            </a:extLst>
          </p:cNvPr>
          <p:cNvSpPr txBox="1"/>
          <p:nvPr/>
        </p:nvSpPr>
        <p:spPr>
          <a:xfrm>
            <a:off x="8369317" y="479191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실시간 </a:t>
            </a:r>
            <a:r>
              <a:rPr lang="en-US" altLang="ko-KR" sz="2400" dirty="0">
                <a:solidFill>
                  <a:schemeClr val="accent4"/>
                </a:solidFill>
              </a:rPr>
              <a:t>X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44" name="그래픽 43" descr="스톱워치 75% 단색으로 채워진">
            <a:extLst>
              <a:ext uri="{FF2B5EF4-FFF2-40B4-BE49-F238E27FC236}">
                <a16:creationId xmlns:a16="http://schemas.microsoft.com/office/drawing/2014/main" id="{5958BE9C-C84A-46D2-A15E-D1B52099A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6177" y="3267601"/>
            <a:ext cx="1449403" cy="1449403"/>
          </a:xfrm>
          <a:prstGeom prst="rect">
            <a:avLst/>
          </a:prstGeom>
        </p:spPr>
      </p:pic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EB40B860-ECC1-4462-BCE5-D2B60717B260}"/>
              </a:ext>
            </a:extLst>
          </p:cNvPr>
          <p:cNvSpPr/>
          <p:nvPr/>
        </p:nvSpPr>
        <p:spPr>
          <a:xfrm>
            <a:off x="9245484" y="3240350"/>
            <a:ext cx="726142" cy="726142"/>
          </a:xfrm>
          <a:prstGeom prst="mathMultiply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구현 중점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581BB4E-D766-4C0B-9059-C879502FDC6E}"/>
              </a:ext>
            </a:extLst>
          </p:cNvPr>
          <p:cNvSpPr/>
          <p:nvPr/>
        </p:nvSpPr>
        <p:spPr>
          <a:xfrm>
            <a:off x="1625139" y="2606610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96305-CDE8-456D-B337-2580FD493522}"/>
              </a:ext>
            </a:extLst>
          </p:cNvPr>
          <p:cNvSpPr txBox="1"/>
          <p:nvPr/>
        </p:nvSpPr>
        <p:spPr>
          <a:xfrm>
            <a:off x="2247455" y="4809808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4"/>
                </a:solidFill>
              </a:rPr>
              <a:t>회의록 생성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41" name="그래픽 40" descr="문서 단색으로 채워진">
            <a:extLst>
              <a:ext uri="{FF2B5EF4-FFF2-40B4-BE49-F238E27FC236}">
                <a16:creationId xmlns:a16="http://schemas.microsoft.com/office/drawing/2014/main" id="{D5B0A249-EFA3-4322-A129-BDFEF3779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2707" y="3248959"/>
            <a:ext cx="1465463" cy="14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/>
          <p:cNvSpPr/>
          <p:nvPr/>
        </p:nvSpPr>
        <p:spPr>
          <a:xfrm>
            <a:off x="1625139" y="2606610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247455" y="4809808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4"/>
                </a:solidFill>
              </a:rPr>
              <a:t>회의록 생성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22" name="그래픽 21" descr="문서 단색으로 채워진">
            <a:extLst>
              <a:ext uri="{FF2B5EF4-FFF2-40B4-BE49-F238E27FC236}">
                <a16:creationId xmlns:a16="http://schemas.microsoft.com/office/drawing/2014/main" id="{C2A44384-A35C-4A65-BB7D-D1C4A527D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2707" y="3248959"/>
            <a:ext cx="1465463" cy="14654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구현 중점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목표</a:t>
            </a:r>
            <a:r>
              <a:rPr lang="en-US" altLang="ko-KR" sz="1400" spc="-150" dirty="0">
                <a:solidFill>
                  <a:schemeClr val="accent4"/>
                </a:solidFill>
              </a:rPr>
              <a:t>: </a:t>
            </a:r>
            <a:r>
              <a:rPr lang="ko-KR" altLang="en-US" sz="1400" spc="-150" dirty="0">
                <a:solidFill>
                  <a:schemeClr val="accent4"/>
                </a:solidFill>
              </a:rPr>
              <a:t>회의록 자동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7BD4A8-0CF0-4020-882D-B7AEEC59370B}"/>
              </a:ext>
            </a:extLst>
          </p:cNvPr>
          <p:cNvSpPr/>
          <p:nvPr/>
        </p:nvSpPr>
        <p:spPr>
          <a:xfrm>
            <a:off x="6096000" y="3348282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F16C2-2EC9-4562-BE99-680F8AE5BE7F}"/>
              </a:ext>
            </a:extLst>
          </p:cNvPr>
          <p:cNvSpPr txBox="1"/>
          <p:nvPr/>
        </p:nvSpPr>
        <p:spPr>
          <a:xfrm>
            <a:off x="6390453" y="3267601"/>
            <a:ext cx="41936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5F5E58"/>
                </a:solidFill>
              </a:rPr>
              <a:t>Amazon Transcribe </a:t>
            </a:r>
            <a:r>
              <a:rPr lang="ko-KR" altLang="en-US" sz="1600" dirty="0">
                <a:solidFill>
                  <a:srgbClr val="5F5E58"/>
                </a:solidFill>
              </a:rPr>
              <a:t>사용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r>
              <a:rPr lang="en-US" altLang="ko-KR" sz="1600" dirty="0">
                <a:solidFill>
                  <a:srgbClr val="5F5E58"/>
                </a:solidFill>
              </a:rPr>
              <a:t>JSON</a:t>
            </a:r>
            <a:r>
              <a:rPr lang="ko-KR" altLang="en-US" sz="1600" dirty="0">
                <a:solidFill>
                  <a:srgbClr val="5F5E58"/>
                </a:solidFill>
              </a:rPr>
              <a:t>으로 결과값 반환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r>
              <a:rPr lang="ko-KR" altLang="en-US" sz="1600" dirty="0">
                <a:solidFill>
                  <a:srgbClr val="5F5E58"/>
                </a:solidFill>
              </a:rPr>
              <a:t>결과값을 조합하여 회의록 생성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19BA77-E21B-499B-9347-4864F9257E36}"/>
              </a:ext>
            </a:extLst>
          </p:cNvPr>
          <p:cNvSpPr/>
          <p:nvPr/>
        </p:nvSpPr>
        <p:spPr>
          <a:xfrm>
            <a:off x="6096000" y="4083242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EC237E-2E46-4B1B-AE66-359B95845716}"/>
              </a:ext>
            </a:extLst>
          </p:cNvPr>
          <p:cNvSpPr/>
          <p:nvPr/>
        </p:nvSpPr>
        <p:spPr>
          <a:xfrm>
            <a:off x="6096000" y="4818202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806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구현 중점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실시간 번역 기능 생성의 어려움</a:t>
            </a:r>
          </a:p>
        </p:txBody>
      </p:sp>
      <p:sp>
        <p:nvSpPr>
          <p:cNvPr id="10" name="타원 9"/>
          <p:cNvSpPr/>
          <p:nvPr/>
        </p:nvSpPr>
        <p:spPr>
          <a:xfrm>
            <a:off x="1625139" y="2606610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52639" y="4791914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실시간 </a:t>
            </a:r>
            <a:r>
              <a:rPr lang="en-US" altLang="ko-KR" sz="2400" dirty="0">
                <a:solidFill>
                  <a:schemeClr val="accent4"/>
                </a:solidFill>
              </a:rPr>
              <a:t>X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pic>
        <p:nvPicPr>
          <p:cNvPr id="8" name="그래픽 7" descr="스톱워치 75% 단색으로 채워진">
            <a:extLst>
              <a:ext uri="{FF2B5EF4-FFF2-40B4-BE49-F238E27FC236}">
                <a16:creationId xmlns:a16="http://schemas.microsoft.com/office/drawing/2014/main" id="{9DF62D06-23F4-4721-914A-5C7E283F6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9499" y="3267601"/>
            <a:ext cx="1449403" cy="1449403"/>
          </a:xfrm>
          <a:prstGeom prst="rect">
            <a:avLst/>
          </a:prstGeom>
        </p:spPr>
      </p:pic>
      <p:sp>
        <p:nvSpPr>
          <p:cNvPr id="21" name="곱하기 기호 20">
            <a:extLst>
              <a:ext uri="{FF2B5EF4-FFF2-40B4-BE49-F238E27FC236}">
                <a16:creationId xmlns:a16="http://schemas.microsoft.com/office/drawing/2014/main" id="{915529C7-2B96-459A-A1A8-6CAA8A4C7C4C}"/>
              </a:ext>
            </a:extLst>
          </p:cNvPr>
          <p:cNvSpPr/>
          <p:nvPr/>
        </p:nvSpPr>
        <p:spPr>
          <a:xfrm>
            <a:off x="3328806" y="3240350"/>
            <a:ext cx="726142" cy="726142"/>
          </a:xfrm>
          <a:prstGeom prst="mathMultiply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7FC1CC-342B-472E-8FFE-246F27A76515}"/>
              </a:ext>
            </a:extLst>
          </p:cNvPr>
          <p:cNvSpPr/>
          <p:nvPr/>
        </p:nvSpPr>
        <p:spPr>
          <a:xfrm>
            <a:off x="6096000" y="3348282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1F46A6-BB40-4DC9-8665-B4AFAC651EA0}"/>
              </a:ext>
            </a:extLst>
          </p:cNvPr>
          <p:cNvSpPr txBox="1"/>
          <p:nvPr/>
        </p:nvSpPr>
        <p:spPr>
          <a:xfrm>
            <a:off x="6390453" y="3267601"/>
            <a:ext cx="4193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F5E58"/>
                </a:solidFill>
              </a:rPr>
              <a:t>계획</a:t>
            </a:r>
            <a:r>
              <a:rPr lang="en-US" altLang="ko-KR" sz="1600" dirty="0">
                <a:solidFill>
                  <a:srgbClr val="5F5E58"/>
                </a:solidFill>
              </a:rPr>
              <a:t>: </a:t>
            </a:r>
            <a:r>
              <a:rPr lang="ko-KR" altLang="en-US" sz="1600" dirty="0">
                <a:solidFill>
                  <a:srgbClr val="5F5E58"/>
                </a:solidFill>
              </a:rPr>
              <a:t>실시간 회의를 회의록으로 생성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r>
              <a:rPr lang="ko-KR" altLang="en-US" sz="1600" dirty="0">
                <a:solidFill>
                  <a:srgbClr val="5F5E58"/>
                </a:solidFill>
              </a:rPr>
              <a:t>실제 프로젝트에 적용하기로 한 기술 완성 </a:t>
            </a:r>
            <a:r>
              <a:rPr lang="en-US" altLang="ko-KR" sz="1600" dirty="0">
                <a:solidFill>
                  <a:srgbClr val="5F5E58"/>
                </a:solidFill>
              </a:rPr>
              <a:t>X</a:t>
            </a: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r>
              <a:rPr lang="ko-KR" altLang="en-US" sz="1600" dirty="0">
                <a:solidFill>
                  <a:srgbClr val="5F5E58"/>
                </a:solidFill>
              </a:rPr>
              <a:t>녹화영상 </a:t>
            </a:r>
            <a:r>
              <a:rPr lang="en-US" altLang="ko-KR" sz="1600" dirty="0">
                <a:solidFill>
                  <a:srgbClr val="5F5E58"/>
                </a:solidFill>
              </a:rPr>
              <a:t>-&gt; </a:t>
            </a:r>
            <a:r>
              <a:rPr lang="ko-KR" altLang="en-US" sz="1600" dirty="0">
                <a:solidFill>
                  <a:srgbClr val="5F5E58"/>
                </a:solidFill>
              </a:rPr>
              <a:t>텍스트</a:t>
            </a:r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  <a:p>
            <a:endParaRPr lang="en-US" altLang="ko-KR" sz="1600" dirty="0">
              <a:solidFill>
                <a:srgbClr val="5F5E58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EA4535E-5B25-4A04-9161-6793E471ED42}"/>
              </a:ext>
            </a:extLst>
          </p:cNvPr>
          <p:cNvSpPr/>
          <p:nvPr/>
        </p:nvSpPr>
        <p:spPr>
          <a:xfrm>
            <a:off x="6096000" y="4083242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4DA7B84-5FA3-4553-A81A-C0387224A53B}"/>
              </a:ext>
            </a:extLst>
          </p:cNvPr>
          <p:cNvSpPr/>
          <p:nvPr/>
        </p:nvSpPr>
        <p:spPr>
          <a:xfrm>
            <a:off x="6096000" y="4818202"/>
            <a:ext cx="171804" cy="171804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166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프로젝트 설계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프로토타입 소개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Q&amp;A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2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추진  배경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목표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6874" y="3938945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기능설계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구조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5203697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프로토타입 구현 중점</a:t>
            </a: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프로토타입 기능 소개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실시간 회의록 생성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C85F145-96F7-44C0-96F7-A3B2DCBC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10" y="2129596"/>
            <a:ext cx="3263096" cy="16315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891F0A-4799-462E-87C1-221526766E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60" y="4567306"/>
            <a:ext cx="1638300" cy="1638300"/>
          </a:xfrm>
          <a:prstGeom prst="rect">
            <a:avLst/>
          </a:prstGeom>
        </p:spPr>
      </p:pic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57950DE7-440F-4F66-9BF1-C04E58F0C3CC}"/>
              </a:ext>
            </a:extLst>
          </p:cNvPr>
          <p:cNvSpPr/>
          <p:nvPr/>
        </p:nvSpPr>
        <p:spPr>
          <a:xfrm>
            <a:off x="3633476" y="3500121"/>
            <a:ext cx="914400" cy="914400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F86DA-5AE5-4C73-BB49-51018FADC195}"/>
              </a:ext>
            </a:extLst>
          </p:cNvPr>
          <p:cNvSpPr txBox="1"/>
          <p:nvPr/>
        </p:nvSpPr>
        <p:spPr>
          <a:xfrm>
            <a:off x="716996" y="1916190"/>
            <a:ext cx="1929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434343"/>
                </a:solidFill>
              </a:rPr>
              <a:t>Boto3</a:t>
            </a:r>
          </a:p>
          <a:p>
            <a:r>
              <a:rPr lang="en-US" altLang="ko-KR" dirty="0">
                <a:solidFill>
                  <a:srgbClr val="434343"/>
                </a:solidFill>
              </a:rPr>
              <a:t> - AWS SDK</a:t>
            </a:r>
            <a:endParaRPr lang="ko-KR" altLang="en-US" dirty="0">
              <a:solidFill>
                <a:srgbClr val="434343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44CE6D9-66AF-4142-B7F3-0F1FA00565DA}"/>
              </a:ext>
            </a:extLst>
          </p:cNvPr>
          <p:cNvSpPr/>
          <p:nvPr/>
        </p:nvSpPr>
        <p:spPr>
          <a:xfrm>
            <a:off x="5909206" y="3761144"/>
            <a:ext cx="1510166" cy="49129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문서 단색으로 채워진">
            <a:extLst>
              <a:ext uri="{FF2B5EF4-FFF2-40B4-BE49-F238E27FC236}">
                <a16:creationId xmlns:a16="http://schemas.microsoft.com/office/drawing/2014/main" id="{F05E8D02-C735-4682-AF96-B8FA5EE8F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8320" y="2654854"/>
            <a:ext cx="2856820" cy="28568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51FC00E-E201-4889-9F2B-F6FA391AD3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31" y="4431267"/>
            <a:ext cx="987084" cy="9870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DAEA770-9672-4D6F-B699-D0DA311B661F}"/>
              </a:ext>
            </a:extLst>
          </p:cNvPr>
          <p:cNvSpPr txBox="1"/>
          <p:nvPr/>
        </p:nvSpPr>
        <p:spPr>
          <a:xfrm>
            <a:off x="8211042" y="5327008"/>
            <a:ext cx="211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{ JSON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34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5DDE1-CB8D-452E-B5F9-040DB88435E5}"/>
              </a:ext>
            </a:extLst>
          </p:cNvPr>
          <p:cNvSpPr txBox="1"/>
          <p:nvPr/>
        </p:nvSpPr>
        <p:spPr>
          <a:xfrm>
            <a:off x="1615966" y="1898567"/>
            <a:ext cx="4275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"items": [{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altLang="ko-KR" b="0" dirty="0" err="1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": "0.67",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altLang="ko-KR" b="0" dirty="0" err="1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": "1.25",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"alternatives": [{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"confidence": "1.0",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"content": "</a:t>
            </a:r>
            <a:r>
              <a:rPr lang="ko-KR" altLang="en-US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solidFill>
                <a:srgbClr val="5F5E5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}],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"type": "pronunciation"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},{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"alternatives": [{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"confidence": "0.0",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"content": "."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}],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"type": "punctuation"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},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CD820-E773-43AB-96C6-A3B5C31252C4}"/>
              </a:ext>
            </a:extLst>
          </p:cNvPr>
          <p:cNvSpPr txBox="1"/>
          <p:nvPr/>
        </p:nvSpPr>
        <p:spPr>
          <a:xfrm>
            <a:off x="5891517" y="1898567"/>
            <a:ext cx="42755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altLang="ko-KR" b="0" dirty="0" err="1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": "1.25",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altLang="ko-KR" b="0" dirty="0" err="1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": "1.73",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"alternatives": [{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"confidence": "0.9929",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"content": "</a:t>
            </a:r>
            <a:r>
              <a:rPr lang="ko-KR" altLang="en-US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아나운서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solidFill>
                <a:srgbClr val="5F5E5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}],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"type": "pronunciation"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},{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altLang="ko-KR" b="0" dirty="0" err="1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": "1.73",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</a:t>
            </a:r>
            <a:r>
              <a:rPr lang="en-US" altLang="ko-KR" b="0" dirty="0" err="1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end_time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": "2.5",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"alternatives": [{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"confidence": "0.9983666666666666",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  "content": "</a:t>
            </a:r>
            <a:r>
              <a:rPr lang="ko-KR" altLang="en-US" b="0" dirty="0" err="1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최명입니다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0" dirty="0">
              <a:solidFill>
                <a:srgbClr val="5F5E5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}],</a:t>
            </a:r>
          </a:p>
          <a:p>
            <a:r>
              <a:rPr lang="en-US" altLang="ko-KR" b="0" dirty="0">
                <a:solidFill>
                  <a:srgbClr val="5F5E58"/>
                </a:solidFill>
                <a:effectLst/>
                <a:latin typeface="Consolas" panose="020B0609020204030204" pitchFamily="49" charset="0"/>
              </a:rPr>
              <a:t>    ………… 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EE4859-0284-4F5B-9C49-79B087FE72B1}"/>
              </a:ext>
            </a:extLst>
          </p:cNvPr>
          <p:cNvSpPr/>
          <p:nvPr/>
        </p:nvSpPr>
        <p:spPr>
          <a:xfrm>
            <a:off x="2098991" y="2242918"/>
            <a:ext cx="1639632" cy="27779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F2F07F-761E-4A87-B6DB-4828DE2BA85C}"/>
              </a:ext>
            </a:extLst>
          </p:cNvPr>
          <p:cNvSpPr/>
          <p:nvPr/>
        </p:nvSpPr>
        <p:spPr>
          <a:xfrm>
            <a:off x="2098991" y="2539867"/>
            <a:ext cx="1639632" cy="277792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015ECC-0F9A-4B6D-A4D9-83844F67223C}"/>
              </a:ext>
            </a:extLst>
          </p:cNvPr>
          <p:cNvSpPr/>
          <p:nvPr/>
        </p:nvSpPr>
        <p:spPr>
          <a:xfrm>
            <a:off x="2758290" y="3290104"/>
            <a:ext cx="2799828" cy="277792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BD9CD-3A23-40A6-A044-BFA061896246}"/>
              </a:ext>
            </a:extLst>
          </p:cNvPr>
          <p:cNvSpPr txBox="1"/>
          <p:nvPr/>
        </p:nvSpPr>
        <p:spPr>
          <a:xfrm>
            <a:off x="2289252" y="1180991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JSON </a:t>
            </a:r>
            <a:r>
              <a:rPr lang="ko-KR" altLang="en-US" sz="1400" spc="-150" dirty="0">
                <a:solidFill>
                  <a:schemeClr val="accent4"/>
                </a:solidFill>
              </a:rPr>
              <a:t>구성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831896-FD2E-4ECB-830B-7940E08B45F1}"/>
              </a:ext>
            </a:extLst>
          </p:cNvPr>
          <p:cNvSpPr/>
          <p:nvPr/>
        </p:nvSpPr>
        <p:spPr>
          <a:xfrm>
            <a:off x="4052047" y="4959433"/>
            <a:ext cx="448236" cy="277792"/>
          </a:xfrm>
          <a:prstGeom prst="ellipse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059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기능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2410E3-0755-4281-8ABA-5EA3ABC903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8463" y="2174220"/>
            <a:ext cx="6595073" cy="42250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81528B-DCAB-49AC-B0B5-80FA2FD33154}"/>
              </a:ext>
            </a:extLst>
          </p:cNvPr>
          <p:cNvSpPr txBox="1"/>
          <p:nvPr/>
        </p:nvSpPr>
        <p:spPr>
          <a:xfrm>
            <a:off x="2289252" y="118099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텍스트 조합</a:t>
            </a:r>
          </a:p>
        </p:txBody>
      </p:sp>
    </p:spTree>
    <p:extLst>
      <p:ext uri="{BB962C8B-B14F-4D97-AF65-F5344CB8AC3E}">
        <p14:creationId xmlns:p14="http://schemas.microsoft.com/office/powerpoint/2010/main" val="2224824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클라이언트로 이식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ECA9E7-30F1-474A-9415-B20C94AE4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43" y="1889563"/>
            <a:ext cx="9058314" cy="45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58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프로토타입 기능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보완할 점</a:t>
            </a:r>
          </a:p>
        </p:txBody>
      </p:sp>
      <p:sp>
        <p:nvSpPr>
          <p:cNvPr id="20" name="타원 19"/>
          <p:cNvSpPr/>
          <p:nvPr/>
        </p:nvSpPr>
        <p:spPr>
          <a:xfrm>
            <a:off x="1449143" y="2396423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449143" y="4445658"/>
            <a:ext cx="370449" cy="3704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349DB-0ADB-4075-B984-0842E80B8185}"/>
              </a:ext>
            </a:extLst>
          </p:cNvPr>
          <p:cNvSpPr txBox="1"/>
          <p:nvPr/>
        </p:nvSpPr>
        <p:spPr>
          <a:xfrm>
            <a:off x="2133600" y="2396423"/>
            <a:ext cx="6751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34343"/>
                </a:solidFill>
              </a:rPr>
              <a:t>부정확한 번역 결과</a:t>
            </a:r>
            <a:endParaRPr lang="en-US" altLang="ko-KR" sz="2400" dirty="0">
              <a:solidFill>
                <a:srgbClr val="434343"/>
              </a:solidFill>
            </a:endParaRPr>
          </a:p>
          <a:p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34343"/>
                </a:solidFill>
              </a:rPr>
              <a:t>발음이 부정확함에 따라 번역 오류 증가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434343"/>
                </a:solidFill>
              </a:rPr>
              <a:t>영어 단어가 많이 들어갈 수록 번역 오류 증가</a:t>
            </a:r>
            <a:endParaRPr lang="en-US" altLang="ko-KR" dirty="0">
              <a:solidFill>
                <a:srgbClr val="434343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43434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4D691-D3E3-4C3C-9293-36E6E3E5CE5E}"/>
              </a:ext>
            </a:extLst>
          </p:cNvPr>
          <p:cNvSpPr txBox="1"/>
          <p:nvPr/>
        </p:nvSpPr>
        <p:spPr>
          <a:xfrm>
            <a:off x="2133600" y="4446397"/>
            <a:ext cx="5760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34343"/>
                </a:solidFill>
              </a:rPr>
              <a:t>화자 식별 과정의 오류</a:t>
            </a:r>
            <a:endParaRPr lang="en-US" altLang="ko-KR" sz="2400" dirty="0">
              <a:solidFill>
                <a:srgbClr val="434343"/>
              </a:solidFill>
            </a:endParaRPr>
          </a:p>
          <a:p>
            <a:endParaRPr lang="en-US" altLang="ko-KR" dirty="0">
              <a:solidFill>
                <a:srgbClr val="434343"/>
              </a:solidFill>
            </a:endParaRPr>
          </a:p>
          <a:p>
            <a:r>
              <a:rPr lang="en-US" altLang="ko-KR" dirty="0">
                <a:solidFill>
                  <a:srgbClr val="434343"/>
                </a:solidFill>
              </a:rPr>
              <a:t>- </a:t>
            </a:r>
            <a:r>
              <a:rPr lang="ko-KR" altLang="en-US" dirty="0">
                <a:solidFill>
                  <a:srgbClr val="434343"/>
                </a:solidFill>
              </a:rPr>
              <a:t>같은 화자라도 목소리 톤에 따라 다른 화자로 식별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485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102755" cy="769441"/>
            <a:chOff x="510077" y="2691080"/>
            <a:chExt cx="2102755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3805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Q&amp;A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38050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Q&amp;A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519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26993" y="3643600"/>
            <a:ext cx="938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Websters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005148" cy="769441"/>
              <a:chOff x="471977" y="2691080"/>
              <a:chExt cx="4005148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2447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2447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Introduction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추진 배경 </a:t>
            </a:r>
          </a:p>
        </p:txBody>
      </p:sp>
      <p:pic>
        <p:nvPicPr>
          <p:cNvPr id="8" name="그림 7" descr="꽃, 식물이(가) 표시된 사진&#10;&#10;자동 생성된 설명">
            <a:extLst>
              <a:ext uri="{FF2B5EF4-FFF2-40B4-BE49-F238E27FC236}">
                <a16:creationId xmlns:a16="http://schemas.microsoft.com/office/drawing/2014/main" id="{8910F829-6F38-44F8-82C9-065F3FF8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306" y="3128682"/>
            <a:ext cx="2133600" cy="2143125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4FD6C6C-E204-4E46-8C6A-375725752A06}"/>
              </a:ext>
            </a:extLst>
          </p:cNvPr>
          <p:cNvSpPr/>
          <p:nvPr/>
        </p:nvSpPr>
        <p:spPr>
          <a:xfrm>
            <a:off x="5029200" y="3821203"/>
            <a:ext cx="2133600" cy="6723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93D236-5C24-4B32-B8A3-8A42B9A5A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146" y="4157380"/>
            <a:ext cx="1702548" cy="1638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9109476-B307-47D0-A7CA-0E43488E8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63" y="2078690"/>
            <a:ext cx="2220714" cy="1638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2D3D8F-584D-4632-A32A-46A79127D9FA}"/>
              </a:ext>
            </a:extLst>
          </p:cNvPr>
          <p:cNvSpPr txBox="1"/>
          <p:nvPr/>
        </p:nvSpPr>
        <p:spPr>
          <a:xfrm>
            <a:off x="4886584" y="345187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5F5E58"/>
                </a:solidFill>
              </a:rPr>
              <a:t>비대면</a:t>
            </a:r>
            <a:r>
              <a:rPr lang="ko-KR" altLang="en-US" dirty="0">
                <a:solidFill>
                  <a:srgbClr val="5F5E58"/>
                </a:solidFill>
              </a:rPr>
              <a:t> 원격 회의</a:t>
            </a:r>
            <a:r>
              <a:rPr lang="en-US" altLang="ko-KR" dirty="0">
                <a:solidFill>
                  <a:srgbClr val="5F5E58"/>
                </a:solidFill>
              </a:rPr>
              <a:t>, </a:t>
            </a:r>
            <a:r>
              <a:rPr lang="ko-KR" altLang="en-US" dirty="0">
                <a:solidFill>
                  <a:srgbClr val="5F5E58"/>
                </a:solidFill>
              </a:rPr>
              <a:t>교육</a:t>
            </a:r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2909247F-73C9-489B-9F22-71D72BBC5212}"/>
              </a:ext>
            </a:extLst>
          </p:cNvPr>
          <p:cNvSpPr/>
          <p:nvPr/>
        </p:nvSpPr>
        <p:spPr>
          <a:xfrm>
            <a:off x="6507668" y="2083336"/>
            <a:ext cx="3946500" cy="39465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C060CC-BF71-4AF0-A3C5-3F9DE108CC6D}"/>
              </a:ext>
            </a:extLst>
          </p:cNvPr>
          <p:cNvSpPr/>
          <p:nvPr/>
        </p:nvSpPr>
        <p:spPr>
          <a:xfrm>
            <a:off x="1438264" y="2083336"/>
            <a:ext cx="3946500" cy="3946500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72B809-DEA8-44B8-ABDE-CFCAFCC334CD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59B84AC-545C-47ED-858F-BE29F0726695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FE2DD0-A99E-4CD2-817C-8109430F75DA}"/>
              </a:ext>
            </a:extLst>
          </p:cNvPr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2D6051-5FBB-4453-8FB8-F268B39D548B}"/>
              </a:ext>
            </a:extLst>
          </p:cNvPr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12E970-B255-418E-812D-C9BB9C8AF11A}"/>
              </a:ext>
            </a:extLst>
          </p:cNvPr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추진 배경 </a:t>
            </a:r>
          </a:p>
        </p:txBody>
      </p:sp>
      <p:pic>
        <p:nvPicPr>
          <p:cNvPr id="10" name="그래픽 9" descr="자막 단색으로 채워진">
            <a:extLst>
              <a:ext uri="{FF2B5EF4-FFF2-40B4-BE49-F238E27FC236}">
                <a16:creationId xmlns:a16="http://schemas.microsoft.com/office/drawing/2014/main" id="{C18A1DC5-A65D-4A3B-A6DC-2D0409685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5293" y="2570365"/>
            <a:ext cx="2972442" cy="2972442"/>
          </a:xfrm>
          <a:prstGeom prst="rect">
            <a:avLst/>
          </a:prstGeom>
        </p:spPr>
      </p:pic>
      <p:pic>
        <p:nvPicPr>
          <p:cNvPr id="14" name="그래픽 13" descr="별 단색으로 채워진">
            <a:extLst>
              <a:ext uri="{FF2B5EF4-FFF2-40B4-BE49-F238E27FC236}">
                <a16:creationId xmlns:a16="http://schemas.microsoft.com/office/drawing/2014/main" id="{71E77540-E714-4BEA-A6BA-3445912B2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4472" y="2900139"/>
            <a:ext cx="2312894" cy="2312894"/>
          </a:xfrm>
          <a:prstGeom prst="rect">
            <a:avLst/>
          </a:prstGeom>
        </p:spPr>
      </p:pic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90CAC775-70E0-48C4-9364-E9C3466ACA55}"/>
              </a:ext>
            </a:extLst>
          </p:cNvPr>
          <p:cNvSpPr/>
          <p:nvPr/>
        </p:nvSpPr>
        <p:spPr>
          <a:xfrm>
            <a:off x="3628177" y="4576845"/>
            <a:ext cx="726142" cy="72614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곱하기 기호 65">
            <a:extLst>
              <a:ext uri="{FF2B5EF4-FFF2-40B4-BE49-F238E27FC236}">
                <a16:creationId xmlns:a16="http://schemas.microsoft.com/office/drawing/2014/main" id="{E2AEED96-EDCF-409C-8E22-13F58D990241}"/>
              </a:ext>
            </a:extLst>
          </p:cNvPr>
          <p:cNvSpPr/>
          <p:nvPr/>
        </p:nvSpPr>
        <p:spPr>
          <a:xfrm>
            <a:off x="9081998" y="4576845"/>
            <a:ext cx="726142" cy="72614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FBE63-1370-4222-ABF4-D82642A1B7B9}"/>
              </a:ext>
            </a:extLst>
          </p:cNvPr>
          <p:cNvSpPr txBox="1"/>
          <p:nvPr/>
        </p:nvSpPr>
        <p:spPr>
          <a:xfrm>
            <a:off x="2781313" y="2543700"/>
            <a:ext cx="126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자막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AADE31-D734-4EBD-8F51-7ABEAC953DEF}"/>
              </a:ext>
            </a:extLst>
          </p:cNvPr>
          <p:cNvSpPr txBox="1"/>
          <p:nvPr/>
        </p:nvSpPr>
        <p:spPr>
          <a:xfrm>
            <a:off x="7850717" y="2543700"/>
            <a:ext cx="1260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북마크</a:t>
            </a:r>
          </a:p>
        </p:txBody>
      </p:sp>
    </p:spTree>
    <p:extLst>
      <p:ext uri="{BB962C8B-B14F-4D97-AF65-F5344CB8AC3E}">
        <p14:creationId xmlns:p14="http://schemas.microsoft.com/office/powerpoint/2010/main" val="2833606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15" grpId="0" animBg="1"/>
      <p:bldP spid="66" grpId="0" animBg="1"/>
      <p:bldP spid="16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72B809-DEA8-44B8-ABDE-CFCAFCC334CD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59B84AC-545C-47ED-858F-BE29F0726695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FE2DD0-A99E-4CD2-817C-8109430F75DA}"/>
              </a:ext>
            </a:extLst>
          </p:cNvPr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2D6051-5FBB-4453-8FB8-F268B39D548B}"/>
              </a:ext>
            </a:extLst>
          </p:cNvPr>
          <p:cNvSpPr txBox="1"/>
          <p:nvPr/>
        </p:nvSpPr>
        <p:spPr>
          <a:xfrm>
            <a:off x="1608523" y="652394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12E970-B255-418E-812D-C9BB9C8AF11A}"/>
              </a:ext>
            </a:extLst>
          </p:cNvPr>
          <p:cNvSpPr txBox="1"/>
          <p:nvPr/>
        </p:nvSpPr>
        <p:spPr>
          <a:xfrm>
            <a:off x="2263852" y="645071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추진 배경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0705E56-A5B1-4912-8B7C-E0275BAC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86" y="2433663"/>
            <a:ext cx="7022231" cy="3933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3BE00-16D5-4B61-AD0B-F742D672D22C}"/>
              </a:ext>
            </a:extLst>
          </p:cNvPr>
          <p:cNvSpPr txBox="1"/>
          <p:nvPr/>
        </p:nvSpPr>
        <p:spPr>
          <a:xfrm>
            <a:off x="515914" y="188956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F5E58"/>
                </a:solidFill>
              </a:rPr>
              <a:t>예시</a:t>
            </a:r>
            <a:r>
              <a:rPr lang="en-US" altLang="ko-KR" dirty="0">
                <a:solidFill>
                  <a:srgbClr val="5F5E58"/>
                </a:solidFill>
              </a:rPr>
              <a:t>: k-</a:t>
            </a:r>
            <a:r>
              <a:rPr lang="en-US" altLang="ko-KR" dirty="0" err="1">
                <a:solidFill>
                  <a:srgbClr val="5F5E58"/>
                </a:solidFill>
              </a:rPr>
              <a:t>mooc</a:t>
            </a:r>
            <a:r>
              <a:rPr lang="en-US" altLang="ko-KR" dirty="0">
                <a:solidFill>
                  <a:srgbClr val="5F5E58"/>
                </a:solidFill>
              </a:rPr>
              <a:t> </a:t>
            </a:r>
            <a:r>
              <a:rPr lang="ko-KR" altLang="en-US" dirty="0">
                <a:solidFill>
                  <a:srgbClr val="5F5E58"/>
                </a:solidFill>
              </a:rPr>
              <a:t>특강 자막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9A3AC5-01D6-4D1D-B150-67698BF4321F}"/>
              </a:ext>
            </a:extLst>
          </p:cNvPr>
          <p:cNvCxnSpPr>
            <a:cxnSpLocks/>
            <a:stCxn id="13" idx="7"/>
            <a:endCxn id="11" idx="1"/>
          </p:cNvCxnSpPr>
          <p:nvPr/>
        </p:nvCxnSpPr>
        <p:spPr>
          <a:xfrm flipV="1">
            <a:off x="8104707" y="3582889"/>
            <a:ext cx="1086918" cy="66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C42FF-D9F9-45C5-90A3-0C2C42C9A3AC}"/>
              </a:ext>
            </a:extLst>
          </p:cNvPr>
          <p:cNvSpPr txBox="1"/>
          <p:nvPr/>
        </p:nvSpPr>
        <p:spPr>
          <a:xfrm>
            <a:off x="9191625" y="3429000"/>
            <a:ext cx="177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F5E58"/>
                </a:solidFill>
              </a:rPr>
              <a:t>강의 내용 자막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FD63CA-68A6-40ED-A796-D4265F5969DD}"/>
              </a:ext>
            </a:extLst>
          </p:cNvPr>
          <p:cNvSpPr/>
          <p:nvPr/>
        </p:nvSpPr>
        <p:spPr>
          <a:xfrm>
            <a:off x="7504101" y="5220183"/>
            <a:ext cx="640186" cy="640186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F937AE-8341-47F2-8F52-C62FD0DCEDD7}"/>
              </a:ext>
            </a:extLst>
          </p:cNvPr>
          <p:cNvSpPr/>
          <p:nvPr/>
        </p:nvSpPr>
        <p:spPr>
          <a:xfrm>
            <a:off x="7427489" y="4131015"/>
            <a:ext cx="793410" cy="79341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1F80B0-BF79-485F-8678-9AC2F2B41609}"/>
              </a:ext>
            </a:extLst>
          </p:cNvPr>
          <p:cNvCxnSpPr>
            <a:stCxn id="12" idx="6"/>
          </p:cNvCxnSpPr>
          <p:nvPr/>
        </p:nvCxnSpPr>
        <p:spPr>
          <a:xfrm>
            <a:off x="8144287" y="5540276"/>
            <a:ext cx="1133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092020-CA97-4658-BE4F-EBC17CBAA245}"/>
              </a:ext>
            </a:extLst>
          </p:cNvPr>
          <p:cNvSpPr txBox="1"/>
          <p:nvPr/>
        </p:nvSpPr>
        <p:spPr>
          <a:xfrm>
            <a:off x="9277349" y="5355610"/>
            <a:ext cx="220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F5E58"/>
                </a:solidFill>
              </a:rPr>
              <a:t>클릭 시</a:t>
            </a:r>
            <a:endParaRPr lang="en-US" altLang="ko-KR" sz="1400" b="1" dirty="0">
              <a:solidFill>
                <a:srgbClr val="5F5E58"/>
              </a:solidFill>
            </a:endParaRPr>
          </a:p>
          <a:p>
            <a:r>
              <a:rPr lang="ko-KR" altLang="en-US" sz="1400" b="1" dirty="0">
                <a:solidFill>
                  <a:srgbClr val="5F5E58"/>
                </a:solidFill>
              </a:rPr>
              <a:t>해당 지점으로 이동</a:t>
            </a:r>
          </a:p>
        </p:txBody>
      </p:sp>
    </p:spTree>
    <p:extLst>
      <p:ext uri="{BB962C8B-B14F-4D97-AF65-F5344CB8AC3E}">
        <p14:creationId xmlns:p14="http://schemas.microsoft.com/office/powerpoint/2010/main" val="302762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3313480" cy="707376"/>
            <a:chOff x="2263852" y="2348538"/>
            <a:chExt cx="3313480" cy="707376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회의록 생성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717360"/>
              <a:ext cx="3288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회의 또는 수업의 내용을 텍스트화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3371188" cy="707886"/>
            <a:chOff x="2263852" y="2348538"/>
            <a:chExt cx="3371188" cy="707886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북마크 생성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717870"/>
              <a:ext cx="3345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화면 전환에 따라 북마크 자동 생성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20342" y="3247559"/>
            <a:ext cx="3493264" cy="701421"/>
            <a:chOff x="2067821" y="2348538"/>
            <a:chExt cx="3493264" cy="701421"/>
          </a:xfrm>
        </p:grpSpPr>
        <p:sp>
          <p:nvSpPr>
            <p:cNvPr id="28" name="TextBox 27"/>
            <p:cNvSpPr txBox="1"/>
            <p:nvPr/>
          </p:nvSpPr>
          <p:spPr>
            <a:xfrm>
              <a:off x="4158136" y="2348538"/>
              <a:ext cx="1402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accent4"/>
                  </a:solidFill>
                </a:rPr>
                <a:t>회의록 수정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67821" y="2711405"/>
              <a:ext cx="3493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accent4"/>
                  </a:solidFill>
                </a:rPr>
                <a:t>자동 생성된 스크립트의 오류를 수정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431070" y="5344601"/>
            <a:ext cx="4224233" cy="707886"/>
            <a:chOff x="1378549" y="2348538"/>
            <a:chExt cx="4224233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3106566" y="2348538"/>
              <a:ext cx="2454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accent4"/>
                  </a:solidFill>
                </a:rPr>
                <a:t>검색 및 자동 스케줄링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8549" y="2717870"/>
              <a:ext cx="4224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accent4"/>
                  </a:solidFill>
                </a:rPr>
                <a:t>생성된 텍스트 및 북마크를 바탕으로 한 검색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4F4028-5666-4FF5-B8A3-8E7EFBF8D5AA}"/>
              </a:ext>
            </a:extLst>
          </p:cNvPr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DDD15F-D2CD-4230-84B4-152E9514567F}"/>
              </a:ext>
            </a:extLst>
          </p:cNvPr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DB10A3-904F-4A25-AFFA-F64A668B88A8}"/>
              </a:ext>
            </a:extLst>
          </p:cNvPr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935807-C029-4955-B61F-454572E4BE08}"/>
              </a:ext>
            </a:extLst>
          </p:cNvPr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D6A7E3-2D87-4DA9-B75D-D708066EEBE0}"/>
              </a:ext>
            </a:extLst>
          </p:cNvPr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프로젝트 목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표</a:t>
            </a: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84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Websters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6388" y="652394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프로젝트 목표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16222" y="4746917"/>
            <a:ext cx="25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accent4"/>
                </a:solidFill>
              </a:rPr>
              <a:t>비대면</a:t>
            </a:r>
            <a:r>
              <a:rPr lang="ko-KR" altLang="en-US" sz="2400" dirty="0">
                <a:solidFill>
                  <a:schemeClr val="accent4"/>
                </a:solidFill>
              </a:rPr>
              <a:t> 능률 향상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4232" y="4719769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사후 관리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4878" y="4753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/>
                </a:solidFill>
              </a:rPr>
              <a:t>편리함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14" name="그래픽 13" descr="도구 단색으로 채워진">
            <a:extLst>
              <a:ext uri="{FF2B5EF4-FFF2-40B4-BE49-F238E27FC236}">
                <a16:creationId xmlns:a16="http://schemas.microsoft.com/office/drawing/2014/main" id="{193B9BB3-EF3F-4000-939E-624A94D53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8185" y="2950655"/>
            <a:ext cx="1644210" cy="1644210"/>
          </a:xfrm>
          <a:prstGeom prst="rect">
            <a:avLst/>
          </a:prstGeom>
        </p:spPr>
      </p:pic>
      <p:pic>
        <p:nvPicPr>
          <p:cNvPr id="16" name="그래픽 15" descr="인터넷 단색으로 채워진">
            <a:extLst>
              <a:ext uri="{FF2B5EF4-FFF2-40B4-BE49-F238E27FC236}">
                <a16:creationId xmlns:a16="http://schemas.microsoft.com/office/drawing/2014/main" id="{68FD4B63-AC6D-45CE-A944-5B47C12C7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988" y="2798604"/>
            <a:ext cx="1948313" cy="19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52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4590616" cy="769441"/>
            <a:chOff x="510077" y="2691080"/>
            <a:chExt cx="459061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8683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Project Design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8683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Project Design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751</Words>
  <Application>Microsoft Office PowerPoint</Application>
  <PresentationFormat>와이드스크린</PresentationFormat>
  <Paragraphs>215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Noto Sans CJK KR Thin</vt:lpstr>
      <vt:lpstr>나눔스퀘어라운드 Regular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오지훈</cp:lastModifiedBy>
  <cp:revision>95</cp:revision>
  <dcterms:created xsi:type="dcterms:W3CDTF">2015-07-07T04:48:58Z</dcterms:created>
  <dcterms:modified xsi:type="dcterms:W3CDTF">2021-06-18T04:47:26Z</dcterms:modified>
</cp:coreProperties>
</file>