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97" r:id="rId4"/>
    <p:sldId id="298" r:id="rId5"/>
    <p:sldId id="301" r:id="rId6"/>
    <p:sldId id="299" r:id="rId7"/>
    <p:sldId id="300" r:id="rId8"/>
    <p:sldId id="291" r:id="rId9"/>
    <p:sldId id="292" r:id="rId10"/>
    <p:sldId id="293" r:id="rId11"/>
    <p:sldId id="266" r:id="rId12"/>
    <p:sldId id="272" r:id="rId13"/>
    <p:sldId id="273" r:id="rId14"/>
    <p:sldId id="274" r:id="rId15"/>
    <p:sldId id="271" r:id="rId1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8"/>
      <p:bold r:id="rId19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712" autoAdjust="0"/>
  </p:normalViewPr>
  <p:slideViewPr>
    <p:cSldViewPr snapToGrid="0">
      <p:cViewPr varScale="1">
        <p:scale>
          <a:sx n="50" d="100"/>
          <a:sy n="50" d="100"/>
        </p:scale>
        <p:origin x="557" y="53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 9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EE828-2428-4392-B2A1-45B3A4C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기대되는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08FB-B443-453D-8FDC-14266FC3B572}"/>
              </a:ext>
            </a:extLst>
          </p:cNvPr>
          <p:cNvSpPr txBox="1"/>
          <p:nvPr/>
        </p:nvSpPr>
        <p:spPr>
          <a:xfrm>
            <a:off x="641838" y="1485900"/>
            <a:ext cx="786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Searching System Using Advanced Search of Search Engine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논문의 결과를 인용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자연어를 논리식으로 변환하여 검색했을 때 단순 키워드 검색에 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230%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향상된 성능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2C466E-32D5-4488-91E7-8C807D8A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03" y="2430178"/>
            <a:ext cx="5485585" cy="33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AE1E-E0CB-4EB3-A1A2-D06D5F45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 조사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1A06-D1DE-46AE-8C9D-3207397D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602" y="2459954"/>
            <a:ext cx="4746396" cy="1938092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API</a:t>
            </a:r>
            <a:r>
              <a:rPr lang="ko-KR" altLang="en-US" sz="1800" b="1" dirty="0"/>
              <a:t>의 장단점과 공통점</a:t>
            </a:r>
            <a:endParaRPr lang="en-US" altLang="ko-KR" sz="1800" b="1" dirty="0"/>
          </a:p>
          <a:p>
            <a:pPr marL="76200" indent="0">
              <a:buNone/>
            </a:pPr>
            <a:endParaRPr lang="en-US" altLang="ko-KR" sz="1800" b="1" dirty="0"/>
          </a:p>
          <a:p>
            <a:r>
              <a:rPr lang="en-US" altLang="ko-KR" sz="1800" b="1" dirty="0"/>
              <a:t>API</a:t>
            </a:r>
            <a:r>
              <a:rPr lang="ko-KR" altLang="en-US" sz="1800" b="1" dirty="0"/>
              <a:t>당 금액과 음성 화자 인식</a:t>
            </a:r>
            <a:endParaRPr lang="en-US" altLang="ko-KR" sz="1800" b="1" dirty="0"/>
          </a:p>
          <a:p>
            <a:pPr marL="76200" indent="0">
              <a:buNone/>
            </a:pPr>
            <a:endParaRPr lang="en-US" altLang="ko-KR" sz="1800" b="1" dirty="0"/>
          </a:p>
          <a:p>
            <a:r>
              <a:rPr lang="ko-KR" altLang="en-US" sz="1800" b="1" dirty="0"/>
              <a:t>음성인식 언어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국가별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지정방법</a:t>
            </a:r>
            <a:endParaRPr lang="en-US" altLang="ko-KR" sz="1800" b="1" dirty="0"/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451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0D629-9CBD-4696-96EA-AB848124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API</a:t>
            </a:r>
            <a:r>
              <a:rPr lang="ko-KR" altLang="en-US" sz="3200" dirty="0"/>
              <a:t>의 장단점과 공통점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0977447-8249-4B46-B1A7-27B6A417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73582"/>
              </p:ext>
            </p:extLst>
          </p:nvPr>
        </p:nvGraphicFramePr>
        <p:xfrm>
          <a:off x="137486" y="2199341"/>
          <a:ext cx="886902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1">
                  <a:extLst>
                    <a:ext uri="{9D8B030D-6E8A-4147-A177-3AD203B41FA5}">
                      <a16:colId xmlns:a16="http://schemas.microsoft.com/office/drawing/2014/main" val="3002959972"/>
                    </a:ext>
                  </a:extLst>
                </a:gridCol>
                <a:gridCol w="2611339">
                  <a:extLst>
                    <a:ext uri="{9D8B030D-6E8A-4147-A177-3AD203B41FA5}">
                      <a16:colId xmlns:a16="http://schemas.microsoft.com/office/drawing/2014/main" val="3486405449"/>
                    </a:ext>
                  </a:extLst>
                </a:gridCol>
                <a:gridCol w="2510004">
                  <a:extLst>
                    <a:ext uri="{9D8B030D-6E8A-4147-A177-3AD203B41FA5}">
                      <a16:colId xmlns:a16="http://schemas.microsoft.com/office/drawing/2014/main" val="1041772091"/>
                    </a:ext>
                  </a:extLst>
                </a:gridCol>
                <a:gridCol w="2541183">
                  <a:extLst>
                    <a:ext uri="{9D8B030D-6E8A-4147-A177-3AD203B41FA5}">
                      <a16:colId xmlns:a16="http://schemas.microsoft.com/office/drawing/2014/main" val="381514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Google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Microsoft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Amazon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25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장점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</a:rPr>
                        <a:t>Logging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시 싼 가격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번역 서비스 활용 편의</a:t>
                      </a:r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</a:rPr>
                        <a:t>Multi Channel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사용 편리</a:t>
                      </a:r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단점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/>
                        <a:t>Multi Channel </a:t>
                      </a:r>
                      <a:r>
                        <a:rPr lang="ko-KR" altLang="en-US" sz="1400" dirty="0"/>
                        <a:t>비용 높음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복잡한 사용 방법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적은 언어 지원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8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공통점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음성 오디오는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에서 따로 저장 </a:t>
                      </a:r>
                      <a:r>
                        <a:rPr lang="en-US" altLang="ko-KR" sz="1400" dirty="0"/>
                        <a:t>x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녹화된 음성 파일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실시간 모두 분석 가능하지만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서로 다른 방식으로 분석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/>
                        <a:t>녹화된 음성 파일은 자사의 </a:t>
                      </a:r>
                      <a:r>
                        <a:rPr lang="en-US" altLang="ko-KR" sz="1400" dirty="0"/>
                        <a:t>Cloud Storage</a:t>
                      </a:r>
                      <a:r>
                        <a:rPr lang="ko-KR" altLang="en-US" sz="1400" dirty="0"/>
                        <a:t>를 사용해야 함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녹음된 큰 크기의 음성 인식 시 자사의 </a:t>
                      </a:r>
                      <a:r>
                        <a:rPr lang="en-US" altLang="ko-KR" sz="1400" dirty="0"/>
                        <a:t>storage </a:t>
                      </a:r>
                      <a:r>
                        <a:rPr lang="ko-KR" altLang="en-US" sz="1400" dirty="0"/>
                        <a:t>사용해야 함</a:t>
                      </a:r>
                      <a:r>
                        <a:rPr lang="en-US" altLang="ko-KR" sz="1400" dirty="0"/>
                        <a:t> -&gt; </a:t>
                      </a:r>
                      <a:r>
                        <a:rPr lang="ko-KR" altLang="en-US" sz="1400" dirty="0"/>
                        <a:t>추가 비용 발생 가능</a:t>
                      </a:r>
                    </a:p>
                    <a:p>
                      <a:pPr algn="ctr" latinLnBrk="1"/>
                      <a:endParaRPr lang="en-US" altLang="ko-K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40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87E1-6DF8-4F32-82BB-F2C60466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API</a:t>
            </a:r>
            <a:r>
              <a:rPr lang="ko-KR" altLang="en-US" sz="3200" dirty="0"/>
              <a:t>당 금액과 음성 화자 인식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2B439-CBD0-40B3-954F-3BC8C0958A82}"/>
              </a:ext>
            </a:extLst>
          </p:cNvPr>
          <p:cNvSpPr txBox="1"/>
          <p:nvPr/>
        </p:nvSpPr>
        <p:spPr>
          <a:xfrm>
            <a:off x="476477" y="993695"/>
            <a:ext cx="150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단위 금액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9E5463-28DD-4660-A98E-8DE3110D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77873"/>
              </p:ext>
            </p:extLst>
          </p:nvPr>
        </p:nvGraphicFramePr>
        <p:xfrm>
          <a:off x="457199" y="1421188"/>
          <a:ext cx="812955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14">
                  <a:extLst>
                    <a:ext uri="{9D8B030D-6E8A-4147-A177-3AD203B41FA5}">
                      <a16:colId xmlns:a16="http://schemas.microsoft.com/office/drawing/2014/main" val="30029599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86405449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1041772091"/>
                    </a:ext>
                  </a:extLst>
                </a:gridCol>
                <a:gridCol w="1771179">
                  <a:extLst>
                    <a:ext uri="{9D8B030D-6E8A-4147-A177-3AD203B41FA5}">
                      <a16:colId xmlns:a16="http://schemas.microsoft.com/office/drawing/2014/main" val="381514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Google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Microsoft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Amazon</a:t>
                      </a:r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25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단일 트랙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음성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</a:rPr>
                        <a:t>Log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</a:rPr>
                        <a:t>허용시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0.96$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미허용시 </a:t>
                      </a:r>
                      <a:r>
                        <a:rPr lang="en-US" altLang="ko-KR" sz="1400" dirty="0"/>
                        <a:t>1.44$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</a:rPr>
                        <a:t>1124.65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원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</a:rPr>
                        <a:t>1.44$</a:t>
                      </a:r>
                      <a:endParaRPr lang="ko-KR" altLang="en-US" sz="14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다중 트랙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</a:rPr>
                        <a:t>음성</a:t>
                      </a:r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트랙의 길이 합만 큼 증가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</a:rPr>
                        <a:t>2361.77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</a:rPr>
                        <a:t>1.44$</a:t>
                      </a:r>
                      <a:endParaRPr lang="ko-KR" altLang="en-US" sz="1400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868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DB7C71-20D3-4C5D-B264-C4B4C401BA8F}"/>
              </a:ext>
            </a:extLst>
          </p:cNvPr>
          <p:cNvSpPr txBox="1"/>
          <p:nvPr/>
        </p:nvSpPr>
        <p:spPr>
          <a:xfrm>
            <a:off x="409004" y="3374784"/>
            <a:ext cx="812955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사용자가 원격으로 회의할 경우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음성인식인지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화자마다 각각 음성인식이 되는지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트랙으로 보낼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화자 구별이 베타 기능으로 있지만 한국어 지원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트랙으로 보낼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트랙을 구별할 수 있어 화자 구별이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but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증가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녹화 파일 화자 인식 불가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2B7F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트랙으로 보낼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 불가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트랙으로 보낼 경우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인식 가능하지만 시간당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2361.77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원이 부과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녹화 파일 화자 인식 불가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Amazon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음성 화자 인식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동일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36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D0991-A4BA-4783-BBC6-5AFD307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음성인식 언어</a:t>
            </a:r>
            <a:r>
              <a:rPr lang="en-US" altLang="ko-KR" sz="3200" dirty="0"/>
              <a:t>(</a:t>
            </a:r>
            <a:r>
              <a:rPr lang="ko-KR" altLang="en-US" sz="3200" dirty="0"/>
              <a:t>국가별</a:t>
            </a:r>
            <a:r>
              <a:rPr lang="en-US" altLang="ko-KR" sz="3200" dirty="0"/>
              <a:t>) </a:t>
            </a:r>
            <a:r>
              <a:rPr lang="ko-KR" altLang="en-US" sz="3200" dirty="0"/>
              <a:t>지정방법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B28EC-99D2-426A-9194-033D7C68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32551"/>
            <a:ext cx="2457450" cy="239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5C533-5527-4D45-89E2-A9F08F368547}"/>
              </a:ext>
            </a:extLst>
          </p:cNvPr>
          <p:cNvSpPr txBox="1"/>
          <p:nvPr/>
        </p:nvSpPr>
        <p:spPr>
          <a:xfrm>
            <a:off x="2601413" y="1485327"/>
            <a:ext cx="618542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언어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지정 방법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Google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지정해야 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베타 기능으로 후보 언어를 지정해 자동인식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 언어만 지원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지원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2B7FF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Microsoft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포함 일부 언어 자동인식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지원언어 자동인식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58CD067-D873-4E58-9373-24EF4D185CBA}"/>
              </a:ext>
            </a:extLst>
          </p:cNvPr>
          <p:cNvSpPr/>
          <p:nvPr/>
        </p:nvSpPr>
        <p:spPr>
          <a:xfrm>
            <a:off x="3233394" y="5005633"/>
            <a:ext cx="1338606" cy="36704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1606C-BAAB-409A-9677-2EA4FF6E2A98}"/>
              </a:ext>
            </a:extLst>
          </p:cNvPr>
          <p:cNvSpPr txBox="1"/>
          <p:nvPr/>
        </p:nvSpPr>
        <p:spPr>
          <a:xfrm>
            <a:off x="4958499" y="4850599"/>
            <a:ext cx="33936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현재까지의 유력 후보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accent6"/>
                </a:solidFill>
                <a:latin typeface="+mj-ea"/>
                <a:ea typeface="+mj-ea"/>
              </a:rPr>
              <a:t>Amazon Transcribe</a:t>
            </a:r>
            <a:endParaRPr lang="ko-KR" altLang="en-US" sz="24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050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3E00C-DD68-47FB-81CA-002512F431DF}"/>
              </a:ext>
            </a:extLst>
          </p:cNvPr>
          <p:cNvSpPr txBox="1"/>
          <p:nvPr/>
        </p:nvSpPr>
        <p:spPr>
          <a:xfrm>
            <a:off x="1332185" y="3192517"/>
            <a:ext cx="605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28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795346" y="1619398"/>
            <a:ext cx="8733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1420533" y="1619398"/>
            <a:ext cx="6102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방향성 확립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기술과의 차별 기술 설명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스크립트 분리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방법 개선 및 구체화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방향성 확립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B24C6-F071-4D36-A2F4-88C8B24F414A}"/>
              </a:ext>
            </a:extLst>
          </p:cNvPr>
          <p:cNvSpPr txBox="1"/>
          <p:nvPr/>
        </p:nvSpPr>
        <p:spPr>
          <a:xfrm>
            <a:off x="681406" y="1382512"/>
            <a:ext cx="668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기술과의 차별화 방향 고민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ABA1E0-849E-4101-B0C6-452B1941E6DF}"/>
              </a:ext>
            </a:extLst>
          </p:cNvPr>
          <p:cNvSpPr/>
          <p:nvPr/>
        </p:nvSpPr>
        <p:spPr>
          <a:xfrm>
            <a:off x="800100" y="2211265"/>
            <a:ext cx="2215662" cy="1156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음성인식 언어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국가별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자동지정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73A17F-4A5B-43B2-8A3B-07479BA61D18}"/>
              </a:ext>
            </a:extLst>
          </p:cNvPr>
          <p:cNvSpPr/>
          <p:nvPr/>
        </p:nvSpPr>
        <p:spPr>
          <a:xfrm>
            <a:off x="800098" y="4629104"/>
            <a:ext cx="2215662" cy="11561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화자 인식을 통한 화자 별</a:t>
            </a:r>
            <a:endParaRPr lang="en-US" altLang="ko-KR" sz="1800" b="1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b="1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분리</a:t>
            </a:r>
            <a:endParaRPr lang="ko-KR" altLang="en-US" sz="1800" b="1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  <a:p>
            <a:pPr algn="ctr"/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44FBF9-B478-43AB-B1C1-F74C088DACAA}"/>
              </a:ext>
            </a:extLst>
          </p:cNvPr>
          <p:cNvSpPr/>
          <p:nvPr/>
        </p:nvSpPr>
        <p:spPr>
          <a:xfrm>
            <a:off x="3534510" y="2382668"/>
            <a:ext cx="975946" cy="7209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B6280-AD3C-4D6F-9934-52AAE1A36C25}"/>
              </a:ext>
            </a:extLst>
          </p:cNvPr>
          <p:cNvSpPr txBox="1"/>
          <p:nvPr/>
        </p:nvSpPr>
        <p:spPr>
          <a:xfrm>
            <a:off x="4835769" y="2348653"/>
            <a:ext cx="3903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 및 수업 진행에 여러 언어 가능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음성인식을 통한 자동지정 방식 고안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A368EC-8409-4F6C-B38A-2C07A0AAEAC2}"/>
              </a:ext>
            </a:extLst>
          </p:cNvPr>
          <p:cNvSpPr/>
          <p:nvPr/>
        </p:nvSpPr>
        <p:spPr>
          <a:xfrm>
            <a:off x="3534510" y="4769965"/>
            <a:ext cx="975946" cy="7209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51795-E1E7-49D9-BF20-A0389493830C}"/>
              </a:ext>
            </a:extLst>
          </p:cNvPr>
          <p:cNvSpPr txBox="1"/>
          <p:nvPr/>
        </p:nvSpPr>
        <p:spPr>
          <a:xfrm>
            <a:off x="4835769" y="4736824"/>
            <a:ext cx="4202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기술 화자 별 구분 기능 없거나 부족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구분할 수 있는 기술들 조사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WebRTC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활용 고려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507D-FB55-49D2-B4BE-F1928D6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방향성 확립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A5BEB3-F216-4A1E-9D27-21214DE32846}"/>
              </a:ext>
            </a:extLst>
          </p:cNvPr>
          <p:cNvSpPr/>
          <p:nvPr/>
        </p:nvSpPr>
        <p:spPr>
          <a:xfrm>
            <a:off x="762391" y="4251289"/>
            <a:ext cx="2215662" cy="1156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회의록 작성 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관리의 차별화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algn="ctr"/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0C159E6-157B-4422-919B-102F7571D339}"/>
              </a:ext>
            </a:extLst>
          </p:cNvPr>
          <p:cNvSpPr/>
          <p:nvPr/>
        </p:nvSpPr>
        <p:spPr>
          <a:xfrm>
            <a:off x="3523180" y="4407799"/>
            <a:ext cx="975946" cy="7209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CB341-EA6F-4022-9F48-65C01F76C549}"/>
              </a:ext>
            </a:extLst>
          </p:cNvPr>
          <p:cNvSpPr txBox="1"/>
          <p:nvPr/>
        </p:nvSpPr>
        <p:spPr>
          <a:xfrm>
            <a:off x="4883998" y="3429000"/>
            <a:ext cx="3930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플랫폼들의 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및 음성 회의 내용을 스크립트화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이후의 관리는 개인의 영역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프로젝트가 지향하는 차별 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회의록 작성 이후의 관리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및 검색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및 음성 회의 내용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논리식 변형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Keyword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선별하여 가중치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Keyword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한 검색 및 목록화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4668F0-F919-4CA3-A184-41BB42A6398E}"/>
              </a:ext>
            </a:extLst>
          </p:cNvPr>
          <p:cNvSpPr/>
          <p:nvPr/>
        </p:nvSpPr>
        <p:spPr>
          <a:xfrm>
            <a:off x="762391" y="1679343"/>
            <a:ext cx="2215662" cy="1156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실시간으로 생성되는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회의록 수정 가능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513FBA7-E665-46FC-9059-74927A799C3E}"/>
              </a:ext>
            </a:extLst>
          </p:cNvPr>
          <p:cNvSpPr/>
          <p:nvPr/>
        </p:nvSpPr>
        <p:spPr>
          <a:xfrm>
            <a:off x="3523180" y="1835853"/>
            <a:ext cx="975946" cy="72096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B420-1A3A-4A20-9A67-FC333A0D5D55}"/>
              </a:ext>
            </a:extLst>
          </p:cNvPr>
          <p:cNvSpPr txBox="1"/>
          <p:nvPr/>
        </p:nvSpPr>
        <p:spPr>
          <a:xfrm>
            <a:off x="4883997" y="1611561"/>
            <a:ext cx="393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실시간으로 회의록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수업 내용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이 생성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서기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호스트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가 공용 회의록을 수정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참가자는 회의록을 다운받아 개별 수정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775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507D-FB55-49D2-B4BE-F1928D69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화자 별 스크립트 분리</a:t>
            </a:r>
          </a:p>
        </p:txBody>
      </p:sp>
      <p:pic>
        <p:nvPicPr>
          <p:cNvPr id="9" name="그래픽 8" descr="인공 지능 단색으로 채워진">
            <a:extLst>
              <a:ext uri="{FF2B5EF4-FFF2-40B4-BE49-F238E27FC236}">
                <a16:creationId xmlns:a16="http://schemas.microsoft.com/office/drawing/2014/main" id="{1BF3DA67-CABD-4499-8744-D909FFDF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7776" y="3051100"/>
            <a:ext cx="1989056" cy="1989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E8E5EB-BA0E-4DC2-8E93-E62A9B7F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363" y="3051100"/>
            <a:ext cx="1657547" cy="1989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A6A72-ADDA-4F5D-BAC6-9C25FE51D31B}"/>
              </a:ext>
            </a:extLst>
          </p:cNvPr>
          <p:cNvSpPr txBox="1"/>
          <p:nvPr/>
        </p:nvSpPr>
        <p:spPr>
          <a:xfrm>
            <a:off x="4117855" y="3845573"/>
            <a:ext cx="102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래픽 15" descr="무선 마이크 윤곽선">
            <a:extLst>
              <a:ext uri="{FF2B5EF4-FFF2-40B4-BE49-F238E27FC236}">
                <a16:creationId xmlns:a16="http://schemas.microsoft.com/office/drawing/2014/main" id="{9270CDAA-BDE3-467E-AF68-1EC99E518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3397" y="1506024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9B344C3-0F9E-4BC9-9F86-6EA5C32D32C0}"/>
              </a:ext>
            </a:extLst>
          </p:cNvPr>
          <p:cNvSpPr/>
          <p:nvPr/>
        </p:nvSpPr>
        <p:spPr>
          <a:xfrm rot="2339017">
            <a:off x="5481666" y="2547691"/>
            <a:ext cx="541402" cy="3864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90A79F2-650C-4241-96BE-B7110EC395A8}"/>
              </a:ext>
            </a:extLst>
          </p:cNvPr>
          <p:cNvSpPr/>
          <p:nvPr/>
        </p:nvSpPr>
        <p:spPr>
          <a:xfrm rot="8100000">
            <a:off x="3238126" y="2547691"/>
            <a:ext cx="541402" cy="3864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94C26-BBC1-4704-97AA-B0381B014EA8}"/>
              </a:ext>
            </a:extLst>
          </p:cNvPr>
          <p:cNvSpPr txBox="1"/>
          <p:nvPr/>
        </p:nvSpPr>
        <p:spPr>
          <a:xfrm>
            <a:off x="518474" y="5304105"/>
            <a:ext cx="317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  <a:ea typeface="+mn-ea"/>
              </a:rPr>
              <a:t>AI </a:t>
            </a:r>
            <a:r>
              <a:rPr lang="ko-KR" altLang="en-US" sz="1600" b="1" dirty="0">
                <a:latin typeface="+mn-ea"/>
                <a:ea typeface="+mn-ea"/>
              </a:rPr>
              <a:t>기술 활용 </a:t>
            </a:r>
            <a:r>
              <a:rPr lang="en-US" altLang="ko-KR" sz="1600" b="1" dirty="0">
                <a:latin typeface="+mn-ea"/>
                <a:ea typeface="+mn-ea"/>
              </a:rPr>
              <a:t>-&gt; </a:t>
            </a:r>
            <a:r>
              <a:rPr lang="ko-KR" altLang="en-US" sz="1600" b="1" dirty="0">
                <a:latin typeface="+mn-ea"/>
                <a:ea typeface="+mn-ea"/>
              </a:rPr>
              <a:t>화자 인식</a:t>
            </a:r>
            <a:endParaRPr lang="en-US" altLang="ko-KR" sz="1600" b="1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합성 곱 오토 인코더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사운드 컬러를 통한 목소리 구분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5A5F7-DA37-48AF-8A7B-25810866A7FF}"/>
              </a:ext>
            </a:extLst>
          </p:cNvPr>
          <p:cNvSpPr txBox="1"/>
          <p:nvPr/>
        </p:nvSpPr>
        <p:spPr>
          <a:xfrm>
            <a:off x="5296293" y="5304105"/>
            <a:ext cx="3176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n-ea"/>
                <a:ea typeface="+mn-ea"/>
              </a:rPr>
              <a:t>WebRTC </a:t>
            </a:r>
            <a:r>
              <a:rPr lang="ko-KR" altLang="en-US" sz="1600" b="1" dirty="0">
                <a:latin typeface="+mn-ea"/>
                <a:ea typeface="+mn-ea"/>
              </a:rPr>
              <a:t>기술 활용</a:t>
            </a:r>
            <a:endParaRPr lang="en-US" altLang="ko-KR" sz="1600" b="1" dirty="0">
              <a:latin typeface="+mn-ea"/>
              <a:ea typeface="+mn-ea"/>
            </a:endParaRPr>
          </a:p>
          <a:p>
            <a:pPr algn="ctr"/>
            <a:r>
              <a:rPr lang="en-US" altLang="ko-KR" dirty="0">
                <a:latin typeface="+mn-ea"/>
                <a:ea typeface="+mn-ea"/>
              </a:rPr>
              <a:t>WebRTC</a:t>
            </a:r>
            <a:r>
              <a:rPr lang="ko-KR" altLang="en-US" dirty="0">
                <a:latin typeface="+mn-ea"/>
                <a:ea typeface="+mn-ea"/>
              </a:rPr>
              <a:t>의 특징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트랙 별 관리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서버로 들어가는 트랙으로 구분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694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CBA9-F6B9-4FAC-9243-DA038BF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</a:t>
            </a:r>
            <a:r>
              <a:rPr lang="ko-KR" altLang="en-US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7C988-13C5-42EE-B11D-0E94B3BEA106}"/>
              </a:ext>
            </a:extLst>
          </p:cNvPr>
          <p:cNvSpPr txBox="1"/>
          <p:nvPr/>
        </p:nvSpPr>
        <p:spPr>
          <a:xfrm>
            <a:off x="712902" y="1795716"/>
            <a:ext cx="297297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………………….(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중략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)………………….</a:t>
            </a:r>
          </a:p>
          <a:p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XXX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페이지입니다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……...........…...(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후략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)…………………..</a:t>
            </a:r>
          </a:p>
        </p:txBody>
      </p:sp>
      <p:pic>
        <p:nvPicPr>
          <p:cNvPr id="5" name="그래픽 4" descr="남성 사무직 근로자 단색으로 채워진">
            <a:extLst>
              <a:ext uri="{FF2B5EF4-FFF2-40B4-BE49-F238E27FC236}">
                <a16:creationId xmlns:a16="http://schemas.microsoft.com/office/drawing/2014/main" id="{A5891A38-D0D5-4CDE-83D3-A6C6DC473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608" y="2012371"/>
            <a:ext cx="1703895" cy="1703895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EBFE763A-B2A1-498E-A166-C69F85E4B1E7}"/>
              </a:ext>
            </a:extLst>
          </p:cNvPr>
          <p:cNvSpPr/>
          <p:nvPr/>
        </p:nvSpPr>
        <p:spPr>
          <a:xfrm>
            <a:off x="7070103" y="1258226"/>
            <a:ext cx="1828800" cy="75414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키워드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과제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BB41397-CFC1-4DD0-8B0F-AAE41B35BF1D}"/>
              </a:ext>
            </a:extLst>
          </p:cNvPr>
          <p:cNvSpPr/>
          <p:nvPr/>
        </p:nvSpPr>
        <p:spPr>
          <a:xfrm rot="11539883">
            <a:off x="4053526" y="2534380"/>
            <a:ext cx="2227082" cy="3299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9A957-F11A-45DC-97C1-E8C0CB421FCF}"/>
              </a:ext>
            </a:extLst>
          </p:cNvPr>
          <p:cNvSpPr txBox="1"/>
          <p:nvPr/>
        </p:nvSpPr>
        <p:spPr>
          <a:xfrm>
            <a:off x="4593153" y="2226603"/>
            <a:ext cx="15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직접 키워드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41201-810F-4612-BC37-38CBA29B54A4}"/>
              </a:ext>
            </a:extLst>
          </p:cNvPr>
          <p:cNvSpPr txBox="1"/>
          <p:nvPr/>
        </p:nvSpPr>
        <p:spPr>
          <a:xfrm>
            <a:off x="712902" y="3544126"/>
            <a:ext cx="29729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마감일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마감일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………………………………….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마감일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……………..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마감일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……………………….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마감일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………………………………………….........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3AC2960-809F-4ED9-8164-CDB885B70DBD}"/>
              </a:ext>
            </a:extLst>
          </p:cNvPr>
          <p:cNvSpPr/>
          <p:nvPr/>
        </p:nvSpPr>
        <p:spPr>
          <a:xfrm rot="686708">
            <a:off x="4005963" y="4367547"/>
            <a:ext cx="2200115" cy="3110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215718-9752-452B-A643-6E462EAB2D45}"/>
              </a:ext>
            </a:extLst>
          </p:cNvPr>
          <p:cNvSpPr/>
          <p:nvPr/>
        </p:nvSpPr>
        <p:spPr>
          <a:xfrm>
            <a:off x="6379646" y="4726025"/>
            <a:ext cx="2039816" cy="6945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자주 등장하는 단어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Keyword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7FDF5-A871-4FCD-B193-187E769B59C0}"/>
              </a:ext>
            </a:extLst>
          </p:cNvPr>
          <p:cNvSpPr txBox="1"/>
          <p:nvPr/>
        </p:nvSpPr>
        <p:spPr>
          <a:xfrm>
            <a:off x="4892514" y="3481584"/>
            <a:ext cx="113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27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CBA9-F6B9-4FAC-9243-DA038BF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방법의 구체화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9A957-F11A-45DC-97C1-E8C0CB421FCF}"/>
              </a:ext>
            </a:extLst>
          </p:cNvPr>
          <p:cNvSpPr txBox="1"/>
          <p:nvPr/>
        </p:nvSpPr>
        <p:spPr>
          <a:xfrm>
            <a:off x="794130" y="1355443"/>
            <a:ext cx="254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Keyword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  <a:ea typeface="+mn-ea"/>
              </a:rPr>
              <a:t>의 해시태그화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294416-7087-40C8-8CDA-97DF4A6D4521}"/>
              </a:ext>
            </a:extLst>
          </p:cNvPr>
          <p:cNvSpPr/>
          <p:nvPr/>
        </p:nvSpPr>
        <p:spPr>
          <a:xfrm>
            <a:off x="878991" y="2012369"/>
            <a:ext cx="1703895" cy="65541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</a:rPr>
              <a:t>검색 </a:t>
            </a:r>
            <a:r>
              <a:rPr lang="en-US" altLang="ko-KR" b="1" dirty="0">
                <a:latin typeface="맑은 고딕" panose="020B0503020000020004" pitchFamily="50" charset="-127"/>
              </a:rPr>
              <a:t>Keyword </a:t>
            </a:r>
            <a:r>
              <a:rPr lang="ko-KR" altLang="en-US" b="1" dirty="0">
                <a:latin typeface="맑은 고딕" panose="020B0503020000020004" pitchFamily="50" charset="-127"/>
              </a:rPr>
              <a:t>중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</a:rPr>
              <a:t>“</a:t>
            </a:r>
            <a:r>
              <a:rPr lang="ko-KR" altLang="en-US" b="1" dirty="0">
                <a:latin typeface="맑은 고딕" panose="020B0503020000020004" pitchFamily="50" charset="-127"/>
              </a:rPr>
              <a:t>과제</a:t>
            </a:r>
            <a:r>
              <a:rPr lang="en-US" altLang="ko-KR" b="1" dirty="0">
                <a:latin typeface="맑은 고딕" panose="020B0503020000020004" pitchFamily="50" charset="-127"/>
              </a:rPr>
              <a:t>” </a:t>
            </a:r>
            <a:r>
              <a:rPr lang="ko-KR" altLang="en-US" b="1" dirty="0">
                <a:latin typeface="맑은 고딕" panose="020B0503020000020004" pitchFamily="50" charset="-127"/>
              </a:rPr>
              <a:t>클릭</a:t>
            </a:r>
          </a:p>
        </p:txBody>
      </p:sp>
      <p:pic>
        <p:nvPicPr>
          <p:cNvPr id="14" name="그래픽 13" descr="데이터베이스 윤곽선">
            <a:extLst>
              <a:ext uri="{FF2B5EF4-FFF2-40B4-BE49-F238E27FC236}">
                <a16:creationId xmlns:a16="http://schemas.microsoft.com/office/drawing/2014/main" id="{71C99604-3F69-4E4D-9305-45FED03FB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738" y="3454418"/>
            <a:ext cx="914400" cy="9144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F9D5EFE-E93D-4808-9D87-C07443EC08D7}"/>
              </a:ext>
            </a:extLst>
          </p:cNvPr>
          <p:cNvSpPr/>
          <p:nvPr/>
        </p:nvSpPr>
        <p:spPr>
          <a:xfrm rot="5400000">
            <a:off x="1445777" y="2980974"/>
            <a:ext cx="570322" cy="2168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44385C6-DA39-4AB9-9D4A-A9BF753336ED}"/>
              </a:ext>
            </a:extLst>
          </p:cNvPr>
          <p:cNvSpPr/>
          <p:nvPr/>
        </p:nvSpPr>
        <p:spPr>
          <a:xfrm>
            <a:off x="2688377" y="3803209"/>
            <a:ext cx="1703895" cy="216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6E9EE85-E831-4D99-8736-8537E6E364B5}"/>
              </a:ext>
            </a:extLst>
          </p:cNvPr>
          <p:cNvSpPr/>
          <p:nvPr/>
        </p:nvSpPr>
        <p:spPr>
          <a:xfrm>
            <a:off x="4892511" y="2234153"/>
            <a:ext cx="3372498" cy="4062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D58E1-4CB4-4462-8FAA-A768B2181A3A}"/>
              </a:ext>
            </a:extLst>
          </p:cNvPr>
          <p:cNvSpPr txBox="1"/>
          <p:nvPr/>
        </p:nvSpPr>
        <p:spPr>
          <a:xfrm>
            <a:off x="5160866" y="2713386"/>
            <a:ext cx="161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2021040201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3A3EB0-07B1-49D9-9C92-57E9BE8D7A40}"/>
              </a:ext>
            </a:extLst>
          </p:cNvPr>
          <p:cNvSpPr/>
          <p:nvPr/>
        </p:nvSpPr>
        <p:spPr>
          <a:xfrm>
            <a:off x="7022969" y="2667784"/>
            <a:ext cx="838986" cy="706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96615-152D-4112-88FF-668C73E54697}"/>
              </a:ext>
            </a:extLst>
          </p:cNvPr>
          <p:cNvSpPr txBox="1"/>
          <p:nvPr/>
        </p:nvSpPr>
        <p:spPr>
          <a:xfrm>
            <a:off x="5156462" y="3021163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………………..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B53AB1-9D6E-4528-9E1E-58D6677D1AE0}"/>
              </a:ext>
            </a:extLst>
          </p:cNvPr>
          <p:cNvCxnSpPr/>
          <p:nvPr/>
        </p:nvCxnSpPr>
        <p:spPr>
          <a:xfrm>
            <a:off x="5888188" y="2012369"/>
            <a:ext cx="0" cy="65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17A1D8-7581-4E98-BEB2-8500E84AC692}"/>
              </a:ext>
            </a:extLst>
          </p:cNvPr>
          <p:cNvSpPr txBox="1"/>
          <p:nvPr/>
        </p:nvSpPr>
        <p:spPr>
          <a:xfrm>
            <a:off x="5326144" y="1638732"/>
            <a:ext cx="1446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일련번호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1627E0-60EF-4FC2-8B66-038F4DEAD23D}"/>
              </a:ext>
            </a:extLst>
          </p:cNvPr>
          <p:cNvCxnSpPr/>
          <p:nvPr/>
        </p:nvCxnSpPr>
        <p:spPr>
          <a:xfrm>
            <a:off x="7440469" y="1906445"/>
            <a:ext cx="0" cy="65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CE76FF-C0CF-46E9-BCB1-CA34ABFD9796}"/>
              </a:ext>
            </a:extLst>
          </p:cNvPr>
          <p:cNvSpPr txBox="1"/>
          <p:nvPr/>
        </p:nvSpPr>
        <p:spPr>
          <a:xfrm>
            <a:off x="6881567" y="1578282"/>
            <a:ext cx="121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썸네일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EFCB6B-7B0A-4ED7-ABAA-6158B64011A9}"/>
              </a:ext>
            </a:extLst>
          </p:cNvPr>
          <p:cNvSpPr txBox="1"/>
          <p:nvPr/>
        </p:nvSpPr>
        <p:spPr>
          <a:xfrm>
            <a:off x="5160860" y="4151865"/>
            <a:ext cx="161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2021041403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069CFA-73D3-41A6-B961-66070A91F0ED}"/>
              </a:ext>
            </a:extLst>
          </p:cNvPr>
          <p:cNvSpPr/>
          <p:nvPr/>
        </p:nvSpPr>
        <p:spPr>
          <a:xfrm>
            <a:off x="7022963" y="4106263"/>
            <a:ext cx="838986" cy="706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709F00-6487-40D7-B471-445D45FADE45}"/>
              </a:ext>
            </a:extLst>
          </p:cNvPr>
          <p:cNvSpPr txBox="1"/>
          <p:nvPr/>
        </p:nvSpPr>
        <p:spPr>
          <a:xfrm>
            <a:off x="5156456" y="4459642"/>
            <a:ext cx="14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………………..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48C32E-4159-488C-8D6E-2AA12F036FC0}"/>
              </a:ext>
            </a:extLst>
          </p:cNvPr>
          <p:cNvCxnSpPr>
            <a:endCxn id="20" idx="1"/>
          </p:cNvCxnSpPr>
          <p:nvPr/>
        </p:nvCxnSpPr>
        <p:spPr>
          <a:xfrm>
            <a:off x="4572000" y="2804221"/>
            <a:ext cx="584462" cy="37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39308B-8CD6-4AB8-ACCD-3FEE0CC89528}"/>
              </a:ext>
            </a:extLst>
          </p:cNvPr>
          <p:cNvSpPr txBox="1"/>
          <p:nvPr/>
        </p:nvSpPr>
        <p:spPr>
          <a:xfrm>
            <a:off x="3337069" y="2256591"/>
            <a:ext cx="175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Keyword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들어간 회의록 스크립트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322930-765B-4F32-B489-E2EFB1315594}"/>
              </a:ext>
            </a:extLst>
          </p:cNvPr>
          <p:cNvSpPr txBox="1"/>
          <p:nvPr/>
        </p:nvSpPr>
        <p:spPr>
          <a:xfrm>
            <a:off x="688156" y="4813022"/>
            <a:ext cx="401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Keyword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인스타그램 등의 해시태그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(#)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Keyword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별로 모아 보기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26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FBD8EDF-B23E-4E19-8657-05449D1C15C1}"/>
              </a:ext>
            </a:extLst>
          </p:cNvPr>
          <p:cNvSpPr/>
          <p:nvPr/>
        </p:nvSpPr>
        <p:spPr>
          <a:xfrm rot="8740835">
            <a:off x="3389220" y="3351470"/>
            <a:ext cx="1831365" cy="2440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9A9448-A938-4AF9-AFC5-3364E48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방법의 구체화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54A80-20BC-4B0D-A621-C1090FF3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9" y="1344123"/>
            <a:ext cx="3390900" cy="6000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A39052-7B38-45F5-87BA-B21291CA9BBE}"/>
              </a:ext>
            </a:extLst>
          </p:cNvPr>
          <p:cNvSpPr/>
          <p:nvPr/>
        </p:nvSpPr>
        <p:spPr>
          <a:xfrm>
            <a:off x="1011115" y="2155230"/>
            <a:ext cx="2039816" cy="6945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</a:rPr>
              <a:t>자연어 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456D8E-AEE4-4FA7-8FBC-D7153C6C78B6}"/>
              </a:ext>
            </a:extLst>
          </p:cNvPr>
          <p:cNvSpPr/>
          <p:nvPr/>
        </p:nvSpPr>
        <p:spPr>
          <a:xfrm>
            <a:off x="5638799" y="2137632"/>
            <a:ext cx="2494085" cy="6945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</a:rPr>
              <a:t>논리식 변형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</a:rPr>
              <a:t>불 연산자를 사용하기 위해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924C31-1D96-4AFD-A747-AB726CB7C79C}"/>
              </a:ext>
            </a:extLst>
          </p:cNvPr>
          <p:cNvSpPr/>
          <p:nvPr/>
        </p:nvSpPr>
        <p:spPr>
          <a:xfrm>
            <a:off x="1058010" y="4211577"/>
            <a:ext cx="2039816" cy="6945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</a:rPr>
              <a:t>형태소 분석</a:t>
            </a:r>
            <a:r>
              <a:rPr lang="en-US" altLang="ko-KR" dirty="0">
                <a:latin typeface="맑은 고딕" panose="020B0503020000020004" pitchFamily="50" charset="-127"/>
              </a:rPr>
              <a:t>(POS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–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Part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of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Speech)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2910A7-5777-4183-B564-006657BC174F}"/>
              </a:ext>
            </a:extLst>
          </p:cNvPr>
          <p:cNvSpPr/>
          <p:nvPr/>
        </p:nvSpPr>
        <p:spPr>
          <a:xfrm>
            <a:off x="5687158" y="4571766"/>
            <a:ext cx="2445725" cy="6945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</a:rPr>
              <a:t>분산 실시간 텍스트 인덱싱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8D2C1-BD0A-480E-9D41-980096995619}"/>
              </a:ext>
            </a:extLst>
          </p:cNvPr>
          <p:cNvSpPr txBox="1"/>
          <p:nvPr/>
        </p:nvSpPr>
        <p:spPr>
          <a:xfrm>
            <a:off x="4390292" y="1303362"/>
            <a:ext cx="4821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간장을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외하고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후라이드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양념은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찾아줘”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A61F0-874B-4486-BA24-CA42D2DA7285}"/>
              </a:ext>
            </a:extLst>
          </p:cNvPr>
          <p:cNvSpPr txBox="1"/>
          <p:nvPr/>
        </p:nvSpPr>
        <p:spPr>
          <a:xfrm>
            <a:off x="308846" y="5135496"/>
            <a:ext cx="48211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(Adverb)/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후라이드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(Verb)/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(Noun)/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Josa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(Verb)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F71D87-F98C-4CF0-8303-9654E965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585" y="2963504"/>
            <a:ext cx="2039816" cy="148828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14952ED-6EE8-4A02-8BB4-F46EF307D517}"/>
              </a:ext>
            </a:extLst>
          </p:cNvPr>
          <p:cNvSpPr/>
          <p:nvPr/>
        </p:nvSpPr>
        <p:spPr>
          <a:xfrm>
            <a:off x="3522784" y="2356338"/>
            <a:ext cx="1644162" cy="2440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527DE95-5A0C-4622-906E-C8A55426012A}"/>
              </a:ext>
            </a:extLst>
          </p:cNvPr>
          <p:cNvSpPr/>
          <p:nvPr/>
        </p:nvSpPr>
        <p:spPr>
          <a:xfrm>
            <a:off x="3522784" y="4479741"/>
            <a:ext cx="1644162" cy="24401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90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12F55-9D44-4AD8-B9FC-82DC51FC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방법의 구체화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AC3D90-BB33-45DB-A006-0D0BE7D50128}"/>
              </a:ext>
            </a:extLst>
          </p:cNvPr>
          <p:cNvSpPr/>
          <p:nvPr/>
        </p:nvSpPr>
        <p:spPr>
          <a:xfrm>
            <a:off x="647303" y="1735465"/>
            <a:ext cx="2039816" cy="6945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Keyword</a:t>
            </a:r>
            <a:r>
              <a:rPr lang="ko-KR" altLang="en-US" dirty="0">
                <a:latin typeface="맑은 고딕" panose="020B0503020000020004" pitchFamily="50" charset="-127"/>
              </a:rPr>
              <a:t> 가중치 부여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173F3-1409-4D23-AB74-9C470FEAC10A}"/>
              </a:ext>
            </a:extLst>
          </p:cNvPr>
          <p:cNvSpPr txBox="1"/>
          <p:nvPr/>
        </p:nvSpPr>
        <p:spPr>
          <a:xfrm>
            <a:off x="647303" y="2604789"/>
            <a:ext cx="7939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Indexing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시 최종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TF-IDF, Boost, URL Depth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자막의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 word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출현 빈도수가 어느 정도 인지를 확인하여 가중치를 부여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URL-Depth(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 word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 하면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1/n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곱 하여 가중치를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검색할 때 더욱 빠른 결과 값을 도출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966A19-EED4-4B4B-91D2-E21CE8E0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19" y="3091647"/>
            <a:ext cx="3590049" cy="92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1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789</Words>
  <Application>Microsoft Office PowerPoint</Application>
  <PresentationFormat>화면 슬라이드 쇼(4:3)</PresentationFormat>
  <Paragraphs>201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맑은 고딕</vt:lpstr>
      <vt:lpstr>Office 테마</vt:lpstr>
      <vt:lpstr>PowerPoint 프레젠테이션</vt:lpstr>
      <vt:lpstr>Contents</vt:lpstr>
      <vt:lpstr>프로젝트 방향성 확립</vt:lpstr>
      <vt:lpstr>프로젝트 방향성 확립</vt:lpstr>
      <vt:lpstr>화자 별 스크립트 분리</vt:lpstr>
      <vt:lpstr>Keyword 설정</vt:lpstr>
      <vt:lpstr>검색 방법의 구체화(1)</vt:lpstr>
      <vt:lpstr>검색 방법의 구체화(2)</vt:lpstr>
      <vt:lpstr>검색 방법의 구체화(2)</vt:lpstr>
      <vt:lpstr>기대되는 결과</vt:lpstr>
      <vt:lpstr>API 조사</vt:lpstr>
      <vt:lpstr>API의 장단점과 공통점</vt:lpstr>
      <vt:lpstr>API당 금액과 음성 화자 인식</vt:lpstr>
      <vt:lpstr>음성인식 언어(국가별) 지정방법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121</cp:revision>
  <dcterms:created xsi:type="dcterms:W3CDTF">2006-10-05T04:04:58Z</dcterms:created>
  <dcterms:modified xsi:type="dcterms:W3CDTF">2021-04-27T07:27:07Z</dcterms:modified>
  <cp:version>1000.0000.01</cp:version>
</cp:coreProperties>
</file>