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6" r:id="rId4"/>
    <p:sldId id="270" r:id="rId5"/>
    <p:sldId id="259" r:id="rId6"/>
    <p:sldId id="260" r:id="rId7"/>
    <p:sldId id="264" r:id="rId8"/>
    <p:sldId id="265" r:id="rId9"/>
    <p:sldId id="263" r:id="rId10"/>
    <p:sldId id="268" r:id="rId11"/>
    <p:sldId id="269" r:id="rId12"/>
    <p:sldId id="271" r:id="rId13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5"/>
      <p:bold r:id="rId16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208" name="Google Shape;20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8" name="Google Shape;218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488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85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66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1_03 6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2016112106 </a:t>
            </a:r>
            <a:r>
              <a:rPr lang="ko-KR" altLang="en-US" sz="2000" dirty="0">
                <a:latin typeface="+mn-ea"/>
                <a:ea typeface="+mn-ea"/>
              </a:rPr>
              <a:t>김태용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5F0-C1E6-40C8-93E7-8E861B8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자막 데이터 변환 활용 기술 </a:t>
            </a:r>
            <a:r>
              <a:rPr lang="en-US" altLang="ko-KR" sz="2800" dirty="0"/>
              <a:t>[3/3]</a:t>
            </a:r>
            <a:endParaRPr lang="ko-KR" altLang="en-US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486BC5-0DB8-48F0-AA7D-2DEE6B455F56}"/>
              </a:ext>
            </a:extLst>
          </p:cNvPr>
          <p:cNvGrpSpPr/>
          <p:nvPr/>
        </p:nvGrpSpPr>
        <p:grpSpPr>
          <a:xfrm>
            <a:off x="2781701" y="2406316"/>
            <a:ext cx="3696101" cy="2829827"/>
            <a:chOff x="3147461" y="2435192"/>
            <a:chExt cx="3696101" cy="28298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528CDC-AFEC-4EC8-A046-2D24D037D7B1}"/>
                </a:ext>
              </a:extLst>
            </p:cNvPr>
            <p:cNvSpPr/>
            <p:nvPr/>
          </p:nvSpPr>
          <p:spPr>
            <a:xfrm>
              <a:off x="3147461" y="2435192"/>
              <a:ext cx="3696101" cy="2829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B5E6E1-B1E9-42B4-AEFE-2D8037BF1531}"/>
                </a:ext>
              </a:extLst>
            </p:cNvPr>
            <p:cNvGrpSpPr/>
            <p:nvPr/>
          </p:nvGrpSpPr>
          <p:grpSpPr>
            <a:xfrm>
              <a:off x="3984278" y="2877039"/>
              <a:ext cx="1995640" cy="1950948"/>
              <a:chOff x="2210599" y="3704811"/>
              <a:chExt cx="1995640" cy="195094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7E4100D-B3AA-4FBC-A6EA-C0EA865B5618}"/>
                  </a:ext>
                </a:extLst>
              </p:cNvPr>
              <p:cNvSpPr/>
              <p:nvPr/>
            </p:nvSpPr>
            <p:spPr>
              <a:xfrm>
                <a:off x="2210599" y="3704811"/>
                <a:ext cx="1995640" cy="833502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Stop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Word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List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기반 불필요한 단어 재거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2A86F59-A0DC-4C7D-83EB-2600C0AB2D2B}"/>
                  </a:ext>
                </a:extLst>
              </p:cNvPr>
              <p:cNvSpPr/>
              <p:nvPr/>
            </p:nvSpPr>
            <p:spPr>
              <a:xfrm>
                <a:off x="2210599" y="4822257"/>
                <a:ext cx="1995640" cy="83350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Stemming Algorithm </a:t>
                </a:r>
                <a:r>
                  <a:rPr lang="ko-KR" altLang="en-US" dirty="0"/>
                  <a:t>적용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F671A3-BBC1-4C71-86C2-D07492867A5B}"/>
              </a:ext>
            </a:extLst>
          </p:cNvPr>
          <p:cNvSpPr txBox="1"/>
          <p:nvPr/>
        </p:nvSpPr>
        <p:spPr>
          <a:xfrm>
            <a:off x="7362271" y="3147457"/>
            <a:ext cx="1348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발언자 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</a:p>
          <a:p>
            <a:pPr algn="ctr"/>
            <a:r>
              <a:rPr lang="ko-KR" altLang="en-US" dirty="0"/>
              <a:t>핵심 단어 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</a:p>
          <a:p>
            <a:pPr algn="ctr"/>
            <a:r>
              <a:rPr lang="ko-KR" altLang="en-US" dirty="0"/>
              <a:t>시간 결과물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BE48C-05C8-405B-B828-7747F095C4E2}"/>
              </a:ext>
            </a:extLst>
          </p:cNvPr>
          <p:cNvSpPr txBox="1"/>
          <p:nvPr/>
        </p:nvSpPr>
        <p:spPr>
          <a:xfrm>
            <a:off x="629980" y="3147459"/>
            <a:ext cx="119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3F52AD-72E1-4ACF-94E9-E54C1E81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9" y="3398410"/>
            <a:ext cx="1381886" cy="14004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5460CB-E358-4DE0-A03C-3649205FFCBC}"/>
              </a:ext>
            </a:extLst>
          </p:cNvPr>
          <p:cNvSpPr txBox="1"/>
          <p:nvPr/>
        </p:nvSpPr>
        <p:spPr>
          <a:xfrm>
            <a:off x="2678018" y="5409514"/>
            <a:ext cx="392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 </a:t>
            </a:r>
            <a:r>
              <a:rPr lang="ko-KR" altLang="en-US" dirty="0"/>
              <a:t>자막 데이터로  변환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1718ECC-0C1A-43AB-A323-DF4C46A7AE3E}"/>
              </a:ext>
            </a:extLst>
          </p:cNvPr>
          <p:cNvSpPr/>
          <p:nvPr/>
        </p:nvSpPr>
        <p:spPr>
          <a:xfrm>
            <a:off x="1987075" y="3712763"/>
            <a:ext cx="1381886" cy="369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5E1482B-7851-4A1C-937B-D1751C74FB75}"/>
              </a:ext>
            </a:extLst>
          </p:cNvPr>
          <p:cNvSpPr/>
          <p:nvPr/>
        </p:nvSpPr>
        <p:spPr>
          <a:xfrm>
            <a:off x="5797075" y="3700063"/>
            <a:ext cx="1381886" cy="369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5675D6-04D2-42F1-95F6-705162E58644}"/>
              </a:ext>
            </a:extLst>
          </p:cNvPr>
          <p:cNvSpPr txBox="1"/>
          <p:nvPr/>
        </p:nvSpPr>
        <p:spPr>
          <a:xfrm>
            <a:off x="123824" y="882848"/>
            <a:ext cx="666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/>
              <a:t>Stop Word List</a:t>
            </a:r>
            <a:r>
              <a:rPr lang="ko-KR" altLang="en-US" sz="2000" dirty="0"/>
              <a:t>와 </a:t>
            </a:r>
            <a:r>
              <a:rPr lang="en-US" altLang="ko-KR" sz="2000" dirty="0"/>
              <a:t>Stemming Algorithm </a:t>
            </a:r>
            <a:r>
              <a:rPr lang="ko-KR" altLang="en-US" sz="2000" dirty="0"/>
              <a:t>결합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00B3F-19D8-4E5D-B004-69CF96B49973}"/>
              </a:ext>
            </a:extLst>
          </p:cNvPr>
          <p:cNvSpPr txBox="1"/>
          <p:nvPr/>
        </p:nvSpPr>
        <p:spPr>
          <a:xfrm>
            <a:off x="512082" y="1360957"/>
            <a:ext cx="85702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 List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불필요한 단어를 제거 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Stemming Algorithm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발언자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핵심 단어 또는 시간 결과물 검색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7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D80F-B6B6-4AB1-9CC4-8DB08FBB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일정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0846-6E66-4F6A-8C34-F09B42B58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음성 인식 모델별 </a:t>
            </a:r>
            <a:r>
              <a:rPr lang="en-US" altLang="ko-KR" dirty="0"/>
              <a:t>Architecture </a:t>
            </a:r>
            <a:r>
              <a:rPr lang="ko-KR" altLang="en-US" dirty="0"/>
              <a:t>조사 </a:t>
            </a:r>
            <a:endParaRPr lang="en-US" altLang="ko-KR" dirty="0"/>
          </a:p>
          <a:p>
            <a:pPr marL="7620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02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3E00C-DD68-47FB-81CA-002512F431DF}"/>
              </a:ext>
            </a:extLst>
          </p:cNvPr>
          <p:cNvSpPr txBox="1"/>
          <p:nvPr/>
        </p:nvSpPr>
        <p:spPr>
          <a:xfrm>
            <a:off x="1332185" y="3192517"/>
            <a:ext cx="605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Thank</a:t>
            </a:r>
            <a:r>
              <a:rPr lang="ko-KR" altLang="en-US" sz="6000" dirty="0"/>
              <a:t> </a:t>
            </a:r>
            <a:r>
              <a:rPr lang="en-US" altLang="ko-KR" sz="6000" dirty="0"/>
              <a:t>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728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431515" y="1232899"/>
            <a:ext cx="873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01 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02</a:t>
            </a:r>
          </a:p>
          <a:p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868166" y="1232899"/>
            <a:ext cx="6102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진행 사항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향우 일정</a:t>
            </a:r>
            <a:endParaRPr lang="en-US" altLang="ko-KR" sz="1800" dirty="0"/>
          </a:p>
          <a:p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AE1E-E0CB-4EB3-A1A2-D06D5F45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1A06-D1DE-46AE-8C9D-3207397DF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Blackbox Model </a:t>
            </a:r>
            <a:r>
              <a:rPr lang="ko-KR" altLang="en-US" sz="1800" dirty="0"/>
              <a:t>구축</a:t>
            </a:r>
            <a:endParaRPr lang="en-US" altLang="ko-KR" sz="1800" dirty="0"/>
          </a:p>
          <a:p>
            <a:pPr marL="7620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음성 인식 </a:t>
            </a:r>
            <a:r>
              <a:rPr lang="en-US" altLang="ko-KR" sz="1800" dirty="0"/>
              <a:t>Model</a:t>
            </a:r>
            <a:r>
              <a:rPr lang="ko-KR" altLang="en-US" sz="1800" dirty="0"/>
              <a:t>별</a:t>
            </a:r>
            <a:r>
              <a:rPr lang="en-US" altLang="ko-KR" sz="1800" dirty="0"/>
              <a:t> </a:t>
            </a:r>
            <a:r>
              <a:rPr lang="ko-KR" altLang="en-US" sz="1800" dirty="0"/>
              <a:t>조사</a:t>
            </a:r>
            <a:endParaRPr lang="en-US" altLang="ko-KR" sz="1800" dirty="0"/>
          </a:p>
          <a:p>
            <a:pPr marL="7620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자막 데이터 변환 활용 기술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451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5C15-4722-4D3F-BC05-C846933A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Black</a:t>
            </a:r>
            <a:r>
              <a:rPr lang="ko-KR" altLang="en-US" sz="2800" dirty="0"/>
              <a:t> </a:t>
            </a:r>
            <a:r>
              <a:rPr lang="en-US" altLang="ko-KR" sz="2800" dirty="0"/>
              <a:t>Box</a:t>
            </a:r>
            <a:r>
              <a:rPr lang="ko-KR" altLang="en-US" sz="2800" dirty="0"/>
              <a:t> 구축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1ED0E-B3B7-4E3A-BD89-C359C8633A36}"/>
              </a:ext>
            </a:extLst>
          </p:cNvPr>
          <p:cNvSpPr txBox="1"/>
          <p:nvPr/>
        </p:nvSpPr>
        <p:spPr>
          <a:xfrm>
            <a:off x="123825" y="882848"/>
            <a:ext cx="364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Black Box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77E33-6AF9-41B7-9874-50BC06C93B99}"/>
              </a:ext>
            </a:extLst>
          </p:cNvPr>
          <p:cNvSpPr txBox="1"/>
          <p:nvPr/>
        </p:nvSpPr>
        <p:spPr>
          <a:xfrm>
            <a:off x="533400" y="1720967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</a:p>
          <a:p>
            <a:r>
              <a:rPr lang="en-US" altLang="ko-KR" sz="1200" dirty="0"/>
              <a:t> - Live streaming Video</a:t>
            </a:r>
          </a:p>
          <a:p>
            <a:r>
              <a:rPr lang="en-US" altLang="ko-KR" sz="1200" dirty="0"/>
              <a:t> - Recorded Video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A1322-436B-4E59-90F3-1E2B4B8FF5C4}"/>
              </a:ext>
            </a:extLst>
          </p:cNvPr>
          <p:cNvSpPr txBox="1"/>
          <p:nvPr/>
        </p:nvSpPr>
        <p:spPr>
          <a:xfrm>
            <a:off x="6750050" y="1720967"/>
            <a:ext cx="22225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자막으로 검색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북막 생성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과제</a:t>
            </a:r>
            <a:r>
              <a:rPr lang="en-US" altLang="ko-KR" sz="1200" dirty="0"/>
              <a:t>, </a:t>
            </a:r>
            <a:r>
              <a:rPr lang="ko-KR" altLang="en-US" sz="1200" dirty="0"/>
              <a:t>일정 등 생성</a:t>
            </a:r>
            <a:endParaRPr lang="en-US" altLang="ko-K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10676-7038-4535-AD1C-9DAEF230E1F2}"/>
              </a:ext>
            </a:extLst>
          </p:cNvPr>
          <p:cNvSpPr/>
          <p:nvPr/>
        </p:nvSpPr>
        <p:spPr>
          <a:xfrm>
            <a:off x="2408208" y="1790699"/>
            <a:ext cx="4127500" cy="405669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D75BD-6B61-4301-8E7D-57304A8BFE2C}"/>
              </a:ext>
            </a:extLst>
          </p:cNvPr>
          <p:cNvSpPr txBox="1"/>
          <p:nvPr/>
        </p:nvSpPr>
        <p:spPr>
          <a:xfrm>
            <a:off x="2425700" y="1974850"/>
            <a:ext cx="1771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Make Live Subtitle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Convert Subtitle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Extract Keyword form data generated subtitle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43CDD-5F44-44EA-BA69-F19D16F69E6F}"/>
              </a:ext>
            </a:extLst>
          </p:cNvPr>
          <p:cNvSpPr txBox="1"/>
          <p:nvPr/>
        </p:nvSpPr>
        <p:spPr>
          <a:xfrm>
            <a:off x="4411692" y="1974850"/>
            <a:ext cx="2058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툴 또는 오프소스 활용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생성된 자막을 </a:t>
            </a:r>
            <a:r>
              <a:rPr lang="en-US" altLang="ko-KR" sz="1200" dirty="0"/>
              <a:t>Hashmap </a:t>
            </a:r>
            <a:r>
              <a:rPr lang="ko-KR" altLang="en-US" sz="1200" dirty="0"/>
              <a:t>또는  </a:t>
            </a:r>
            <a:r>
              <a:rPr lang="en-US" altLang="ko-KR" sz="1200" dirty="0"/>
              <a:t>map </a:t>
            </a:r>
            <a:r>
              <a:rPr lang="ko-KR" altLang="en-US" sz="1200" dirty="0"/>
              <a:t>알고리즘을 활용하여 데이터화 해서 해당 키워드 혹은 단어들을 검색할 수 있도록 함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키워드를 통하여 북마크 또는 영상의 시간 등을 추출할 수 있게 함</a:t>
            </a:r>
          </a:p>
        </p:txBody>
      </p:sp>
      <p:pic>
        <p:nvPicPr>
          <p:cNvPr id="1028" name="Picture 4" descr="Equal Sign Icon">
            <a:extLst>
              <a:ext uri="{FF2B5EF4-FFF2-40B4-BE49-F238E27FC236}">
                <a16:creationId xmlns:a16="http://schemas.microsoft.com/office/drawing/2014/main" id="{0FF78C35-6F7F-46B9-B4D1-063B208C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56" y="1963608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qual Sign Icon">
            <a:extLst>
              <a:ext uri="{FF2B5EF4-FFF2-40B4-BE49-F238E27FC236}">
                <a16:creationId xmlns:a16="http://schemas.microsoft.com/office/drawing/2014/main" id="{6E528148-E8F2-4A70-B935-18E3FEA99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53019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Equal Sign Icon">
            <a:extLst>
              <a:ext uri="{FF2B5EF4-FFF2-40B4-BE49-F238E27FC236}">
                <a16:creationId xmlns:a16="http://schemas.microsoft.com/office/drawing/2014/main" id="{F419A5F6-1C22-468A-8875-BF0EA545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64105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F962A03-F547-47D2-B9E0-3B53FED719D8}"/>
              </a:ext>
            </a:extLst>
          </p:cNvPr>
          <p:cNvGrpSpPr/>
          <p:nvPr/>
        </p:nvGrpSpPr>
        <p:grpSpPr>
          <a:xfrm>
            <a:off x="1196445" y="2318278"/>
            <a:ext cx="896410" cy="896410"/>
            <a:chOff x="1196445" y="2165878"/>
            <a:chExt cx="896410" cy="896410"/>
          </a:xfrm>
        </p:grpSpPr>
        <p:pic>
          <p:nvPicPr>
            <p:cNvPr id="1026" name="Picture 2" descr="Video Camera Vector SVG Icon (77) - SVG Repo">
              <a:extLst>
                <a:ext uri="{FF2B5EF4-FFF2-40B4-BE49-F238E27FC236}">
                  <a16:creationId xmlns:a16="http://schemas.microsoft.com/office/drawing/2014/main" id="{7BA97ECC-12C2-4DFD-BE01-5FB40519D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445" y="2165878"/>
              <a:ext cx="896410" cy="896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6C1C8B-5294-498D-8F0F-A74FFB522DE4}"/>
                </a:ext>
              </a:extLst>
            </p:cNvPr>
            <p:cNvSpPr/>
            <p:nvPr/>
          </p:nvSpPr>
          <p:spPr>
            <a:xfrm>
              <a:off x="1282700" y="2552700"/>
              <a:ext cx="495300" cy="2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265323-70E1-4911-927E-6FBEDC37E718}"/>
              </a:ext>
            </a:extLst>
          </p:cNvPr>
          <p:cNvSpPr txBox="1"/>
          <p:nvPr/>
        </p:nvSpPr>
        <p:spPr>
          <a:xfrm>
            <a:off x="2425700" y="5847391"/>
            <a:ext cx="382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[Model] Black Box Model  </a:t>
            </a:r>
            <a:endParaRPr lang="ko-KR" alt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0969E59-877E-4B16-B1B1-A7509142D3B2}"/>
              </a:ext>
            </a:extLst>
          </p:cNvPr>
          <p:cNvSpPr/>
          <p:nvPr/>
        </p:nvSpPr>
        <p:spPr>
          <a:xfrm>
            <a:off x="2908319" y="2285330"/>
            <a:ext cx="323831" cy="825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A335F1D-E704-4350-A110-F9ED9B468BAC}"/>
              </a:ext>
            </a:extLst>
          </p:cNvPr>
          <p:cNvSpPr/>
          <p:nvPr/>
        </p:nvSpPr>
        <p:spPr>
          <a:xfrm>
            <a:off x="2911512" y="3496886"/>
            <a:ext cx="323831" cy="1224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16833D8-5FC0-4DA5-904D-52AFDF298A2D}"/>
              </a:ext>
            </a:extLst>
          </p:cNvPr>
          <p:cNvGrpSpPr/>
          <p:nvPr/>
        </p:nvGrpSpPr>
        <p:grpSpPr>
          <a:xfrm>
            <a:off x="6577044" y="2809454"/>
            <a:ext cx="2522812" cy="1299786"/>
            <a:chOff x="6455443" y="4349750"/>
            <a:chExt cx="3130550" cy="16129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B50BE4-0ADE-4045-AD8F-104C1E0433AE}"/>
                </a:ext>
              </a:extLst>
            </p:cNvPr>
            <p:cNvSpPr/>
            <p:nvPr/>
          </p:nvSpPr>
          <p:spPr>
            <a:xfrm>
              <a:off x="6455443" y="4349750"/>
              <a:ext cx="3130550" cy="161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12">
              <a:extLst>
                <a:ext uri="{FF2B5EF4-FFF2-40B4-BE49-F238E27FC236}">
                  <a16:creationId xmlns:a16="http://schemas.microsoft.com/office/drawing/2014/main" id="{704F0102-3698-4F8E-927C-6F1DD8163237}"/>
                </a:ext>
              </a:extLst>
            </p:cNvPr>
            <p:cNvSpPr/>
            <p:nvPr/>
          </p:nvSpPr>
          <p:spPr>
            <a:xfrm>
              <a:off x="6768166" y="4715420"/>
              <a:ext cx="862129" cy="32816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북마크 또는 자막 </a:t>
              </a:r>
            </a:p>
          </p:txBody>
        </p:sp>
        <p:sp>
          <p:nvSpPr>
            <p:cNvPr id="29" name="사각형: 둥근 모서리 17">
              <a:extLst>
                <a:ext uri="{FF2B5EF4-FFF2-40B4-BE49-F238E27FC236}">
                  <a16:creationId xmlns:a16="http://schemas.microsoft.com/office/drawing/2014/main" id="{428D505F-35F0-462D-8E09-55AA3F7609F5}"/>
                </a:ext>
              </a:extLst>
            </p:cNvPr>
            <p:cNvSpPr/>
            <p:nvPr/>
          </p:nvSpPr>
          <p:spPr>
            <a:xfrm>
              <a:off x="6772773" y="5144446"/>
              <a:ext cx="862175" cy="3305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특정 인원</a:t>
              </a:r>
            </a:p>
          </p:txBody>
        </p:sp>
        <p:sp>
          <p:nvSpPr>
            <p:cNvPr id="30" name="사각형: 둥근 모서리 20">
              <a:extLst>
                <a:ext uri="{FF2B5EF4-FFF2-40B4-BE49-F238E27FC236}">
                  <a16:creationId xmlns:a16="http://schemas.microsoft.com/office/drawing/2014/main" id="{EEB6D7BE-63B3-4FE3-9C80-7EA095777574}"/>
                </a:ext>
              </a:extLst>
            </p:cNvPr>
            <p:cNvSpPr/>
            <p:nvPr/>
          </p:nvSpPr>
          <p:spPr>
            <a:xfrm>
              <a:off x="6776700" y="5544727"/>
              <a:ext cx="862175" cy="3305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단어 검색</a:t>
              </a:r>
            </a:p>
          </p:txBody>
        </p:sp>
        <p:sp>
          <p:nvSpPr>
            <p:cNvPr id="32" name="사각형: 둥근 모서리 26">
              <a:extLst>
                <a:ext uri="{FF2B5EF4-FFF2-40B4-BE49-F238E27FC236}">
                  <a16:creationId xmlns:a16="http://schemas.microsoft.com/office/drawing/2014/main" id="{FB212B69-ED67-4305-997D-8D38491D5F92}"/>
                </a:ext>
              </a:extLst>
            </p:cNvPr>
            <p:cNvSpPr/>
            <p:nvPr/>
          </p:nvSpPr>
          <p:spPr>
            <a:xfrm>
              <a:off x="8347542" y="5043585"/>
              <a:ext cx="1158080" cy="48844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지정된 시간으로 동영상 재생</a:t>
              </a:r>
            </a:p>
          </p:txBody>
        </p:sp>
        <p:sp>
          <p:nvSpPr>
            <p:cNvPr id="34" name="직사각형 31">
              <a:extLst>
                <a:ext uri="{FF2B5EF4-FFF2-40B4-BE49-F238E27FC236}">
                  <a16:creationId xmlns:a16="http://schemas.microsoft.com/office/drawing/2014/main" id="{BAF40FF6-E829-4F27-B2F0-2E8EEC0F0FB6}"/>
                </a:ext>
              </a:extLst>
            </p:cNvPr>
            <p:cNvSpPr/>
            <p:nvPr/>
          </p:nvSpPr>
          <p:spPr>
            <a:xfrm>
              <a:off x="6549800" y="4416015"/>
              <a:ext cx="1226677" cy="150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INPUT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5">
              <a:extLst>
                <a:ext uri="{FF2B5EF4-FFF2-40B4-BE49-F238E27FC236}">
                  <a16:creationId xmlns:a16="http://schemas.microsoft.com/office/drawing/2014/main" id="{A16FDAEB-5D78-484E-87BF-DFF1F9742021}"/>
                </a:ext>
              </a:extLst>
            </p:cNvPr>
            <p:cNvSpPr/>
            <p:nvPr/>
          </p:nvSpPr>
          <p:spPr>
            <a:xfrm>
              <a:off x="8292559" y="4416015"/>
              <a:ext cx="1226677" cy="150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OUTPUT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2C054B8F-2F98-408C-964B-7B8A76ABD570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630296" y="4879502"/>
              <a:ext cx="708711" cy="22905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92B507DC-4E50-4E19-A4D9-48E3321A1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8875" y="5457225"/>
              <a:ext cx="700133" cy="21605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BF69BC-3266-47FB-BC44-C1605F562E93}"/>
                </a:ext>
              </a:extLst>
            </p:cNvPr>
            <p:cNvCxnSpPr>
              <a:cxnSpLocks/>
            </p:cNvCxnSpPr>
            <p:nvPr/>
          </p:nvCxnSpPr>
          <p:spPr>
            <a:xfrm>
              <a:off x="7638875" y="5282350"/>
              <a:ext cx="7001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0" name="Arrow: Bent-Up 1039">
            <a:extLst>
              <a:ext uri="{FF2B5EF4-FFF2-40B4-BE49-F238E27FC236}">
                <a16:creationId xmlns:a16="http://schemas.microsoft.com/office/drawing/2014/main" id="{71B7FF1B-2182-4AEE-A6F6-1CB7080C7860}"/>
              </a:ext>
            </a:extLst>
          </p:cNvPr>
          <p:cNvSpPr/>
          <p:nvPr/>
        </p:nvSpPr>
        <p:spPr>
          <a:xfrm>
            <a:off x="6580902" y="4150494"/>
            <a:ext cx="1495525" cy="902754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5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;p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음성 인식 모델</a:t>
            </a:r>
            <a:r>
              <a:rPr lang="en-US" altLang="ko-KR" sz="2800" dirty="0"/>
              <a:t>[1/3]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44474-E8A1-41A8-BABA-03ECC994050A}"/>
              </a:ext>
            </a:extLst>
          </p:cNvPr>
          <p:cNvSpPr txBox="1"/>
          <p:nvPr/>
        </p:nvSpPr>
        <p:spPr>
          <a:xfrm>
            <a:off x="123825" y="882848"/>
            <a:ext cx="364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Google Speech to Text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404E3-C5A5-435A-A3FC-6A8950C40397}"/>
              </a:ext>
            </a:extLst>
          </p:cNvPr>
          <p:cNvSpPr txBox="1"/>
          <p:nvPr/>
        </p:nvSpPr>
        <p:spPr>
          <a:xfrm>
            <a:off x="3392404" y="4946575"/>
            <a:ext cx="38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[Google] </a:t>
            </a:r>
            <a:r>
              <a:rPr lang="ko-KR" altLang="en-US" sz="1800" dirty="0"/>
              <a:t>모델 별 시간에 따른 청구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C4FFD-D418-4EA5-9DBF-C6886D38622D}"/>
              </a:ext>
            </a:extLst>
          </p:cNvPr>
          <p:cNvSpPr txBox="1"/>
          <p:nvPr/>
        </p:nvSpPr>
        <p:spPr>
          <a:xfrm>
            <a:off x="573726" y="1432875"/>
            <a:ext cx="85702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로깅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모델에 따라 분류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고급 모델은 더 정확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로깅은 구글에 데이터 제공 여부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성공한 오디오의 시간만큼 청구</a:t>
            </a: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스트리밍 인식 방법 중 선택 스트리밍 인식은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gRPC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가능하며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음성 인식 가능 언어는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됨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7FCAE068-D664-4D48-B916-6E8F3CC0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17084"/>
              </p:ext>
            </p:extLst>
          </p:nvPr>
        </p:nvGraphicFramePr>
        <p:xfrm>
          <a:off x="599852" y="3114607"/>
          <a:ext cx="783656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421">
                  <a:extLst>
                    <a:ext uri="{9D8B030D-6E8A-4147-A177-3AD203B41FA5}">
                      <a16:colId xmlns:a16="http://schemas.microsoft.com/office/drawing/2014/main" val="45072268"/>
                    </a:ext>
                  </a:extLst>
                </a:gridCol>
                <a:gridCol w="1118936">
                  <a:extLst>
                    <a:ext uri="{9D8B030D-6E8A-4147-A177-3AD203B41FA5}">
                      <a16:colId xmlns:a16="http://schemas.microsoft.com/office/drawing/2014/main" val="2124935068"/>
                    </a:ext>
                  </a:extLst>
                </a:gridCol>
                <a:gridCol w="2819926">
                  <a:extLst>
                    <a:ext uri="{9D8B030D-6E8A-4147-A177-3AD203B41FA5}">
                      <a16:colId xmlns:a16="http://schemas.microsoft.com/office/drawing/2014/main" val="2064446298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443600848"/>
                    </a:ext>
                  </a:extLst>
                </a:gridCol>
                <a:gridCol w="1690518">
                  <a:extLst>
                    <a:ext uri="{9D8B030D-6E8A-4147-A177-3AD203B41FA5}">
                      <a16:colId xmlns:a16="http://schemas.microsoft.com/office/drawing/2014/main" val="90337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표준 모델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고급 동영상 및 전화를 제외한 모든 모델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고급 모델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동영상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전화 통화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3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~ 60</a:t>
                      </a:r>
                      <a:r>
                        <a:rPr lang="ko-KR" altLang="en-US" dirty="0"/>
                        <a:t>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분 초과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만 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~ 60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분 초과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만 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07087"/>
                  </a:ext>
                </a:extLst>
              </a:tr>
              <a:tr h="138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음성 인식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데이터 로깅 제외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기본 구성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$0.006/15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$0.006/15</a:t>
                      </a:r>
                      <a:r>
                        <a:rPr lang="ko-KR" altLang="en-US" dirty="0"/>
                        <a:t>초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6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음성 인식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데이터 로깅 선택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$0.004/15</a:t>
                      </a:r>
                      <a:r>
                        <a:rPr lang="ko-KR" altLang="en-US" dirty="0"/>
                        <a:t>초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$0.006/15</a:t>
                      </a:r>
                      <a:r>
                        <a:rPr lang="ko-KR" altLang="en-US" dirty="0"/>
                        <a:t>초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8899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221A4EA-356B-4E1F-B45B-4BDDB5F1F6FC}"/>
              </a:ext>
            </a:extLst>
          </p:cNvPr>
          <p:cNvSpPr txBox="1"/>
          <p:nvPr/>
        </p:nvSpPr>
        <p:spPr>
          <a:xfrm>
            <a:off x="3059159" y="6325252"/>
            <a:ext cx="382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[Google] </a:t>
            </a:r>
            <a:r>
              <a:rPr lang="ko-KR" altLang="en-US" dirty="0"/>
              <a:t>모델 별 시간에 따른 청구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1;p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음성 인식 모델</a:t>
            </a:r>
            <a:r>
              <a:rPr lang="en-US" altLang="ko-KR" sz="2800" dirty="0"/>
              <a:t> [2/3]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9D1AF-D3B2-4D6E-A79C-C4A46F9DC32A}"/>
              </a:ext>
            </a:extLst>
          </p:cNvPr>
          <p:cNvSpPr txBox="1"/>
          <p:nvPr/>
        </p:nvSpPr>
        <p:spPr>
          <a:xfrm>
            <a:off x="123824" y="882848"/>
            <a:ext cx="560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Naver CLOVA Speech Recognition</a:t>
            </a:r>
            <a:endParaRPr lang="ko-KR" altLang="en-US" sz="2400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8FFED68-8EFE-4CE0-88D1-DF5CB909F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92369"/>
              </p:ext>
            </p:extLst>
          </p:nvPr>
        </p:nvGraphicFramePr>
        <p:xfrm>
          <a:off x="878305" y="2482774"/>
          <a:ext cx="74595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189">
                  <a:extLst>
                    <a:ext uri="{9D8B030D-6E8A-4147-A177-3AD203B41FA5}">
                      <a16:colId xmlns:a16="http://schemas.microsoft.com/office/drawing/2014/main" val="26580124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8293465"/>
                    </a:ext>
                  </a:extLst>
                </a:gridCol>
                <a:gridCol w="2129590">
                  <a:extLst>
                    <a:ext uri="{9D8B030D-6E8A-4147-A177-3AD203B41FA5}">
                      <a16:colId xmlns:a16="http://schemas.microsoft.com/office/drawing/2014/main" val="428392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과금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단위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이용 요금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44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음성 인식 이용시간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은성 인식 요청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이용시간</a:t>
                      </a:r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초 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초당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09795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2FCC772-63A1-4C24-993B-59ACB24FD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02267"/>
              </p:ext>
            </p:extLst>
          </p:nvPr>
        </p:nvGraphicFramePr>
        <p:xfrm>
          <a:off x="872289" y="4072374"/>
          <a:ext cx="749447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74">
                  <a:extLst>
                    <a:ext uri="{9D8B030D-6E8A-4147-A177-3AD203B41FA5}">
                      <a16:colId xmlns:a16="http://schemas.microsoft.com/office/drawing/2014/main" val="3008296830"/>
                    </a:ext>
                  </a:extLst>
                </a:gridCol>
                <a:gridCol w="1338147">
                  <a:extLst>
                    <a:ext uri="{9D8B030D-6E8A-4147-A177-3AD203B41FA5}">
                      <a16:colId xmlns:a16="http://schemas.microsoft.com/office/drawing/2014/main" val="292607665"/>
                    </a:ext>
                  </a:extLst>
                </a:gridCol>
                <a:gridCol w="1092819">
                  <a:extLst>
                    <a:ext uri="{9D8B030D-6E8A-4147-A177-3AD203B41FA5}">
                      <a16:colId xmlns:a16="http://schemas.microsoft.com/office/drawing/2014/main" val="897288942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3356959543"/>
                    </a:ext>
                  </a:extLst>
                </a:gridCol>
                <a:gridCol w="1327862">
                  <a:extLst>
                    <a:ext uri="{9D8B030D-6E8A-4147-A177-3AD203B41FA5}">
                      <a16:colId xmlns:a16="http://schemas.microsoft.com/office/drawing/2014/main" val="356718360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35101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이용 방식 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지원 플랫폼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인식 기능 언어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인식 가능 시간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인식 가능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음성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파일 포맷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CSR </a:t>
                      </a:r>
                      <a:r>
                        <a:rPr lang="ko-KR" altLang="en-US" sz="1600" dirty="0"/>
                        <a:t>엔진 전달 데이터 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3684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모바일 </a:t>
                      </a:r>
                      <a:r>
                        <a:rPr lang="en-US" altLang="ko-KR" dirty="0"/>
                        <a:t>SDK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Android 2.3.3(API </a:t>
                      </a:r>
                      <a:r>
                        <a:rPr lang="ko-KR" altLang="en-US" dirty="0"/>
                        <a:t>라벨 </a:t>
                      </a:r>
                      <a:r>
                        <a:rPr lang="en-US" altLang="ko-KR" dirty="0"/>
                        <a:t>10)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한국어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영어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일본어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중국어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마이크로 입력된 음성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77925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IOS 8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19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REST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Mp3 acc, ac3, ogg, flac, wav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녹음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729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0C62C2B-D56C-4D07-A0E3-3338A360A1E6}"/>
              </a:ext>
            </a:extLst>
          </p:cNvPr>
          <p:cNvSpPr txBox="1"/>
          <p:nvPr/>
        </p:nvSpPr>
        <p:spPr>
          <a:xfrm>
            <a:off x="3007152" y="3275111"/>
            <a:ext cx="346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[Naver] </a:t>
            </a:r>
            <a:r>
              <a:rPr lang="ko-KR" altLang="en-US" dirty="0"/>
              <a:t>과금 기준 단위에 따른 이용 요금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8ADE1-6F86-4B3E-92F8-328441F529A6}"/>
              </a:ext>
            </a:extLst>
          </p:cNvPr>
          <p:cNvSpPr txBox="1"/>
          <p:nvPr/>
        </p:nvSpPr>
        <p:spPr>
          <a:xfrm>
            <a:off x="3007152" y="6475940"/>
            <a:ext cx="430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[Naver] CSR</a:t>
            </a:r>
            <a:r>
              <a:rPr lang="ko-KR" altLang="en-US" dirty="0"/>
              <a:t> 엔진 인식 기능 가능한 언어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8F116-6517-4C18-9BD1-A5D2C9293B3D}"/>
              </a:ext>
            </a:extLst>
          </p:cNvPr>
          <p:cNvSpPr txBox="1"/>
          <p:nvPr/>
        </p:nvSpPr>
        <p:spPr>
          <a:xfrm>
            <a:off x="503179" y="1380609"/>
            <a:ext cx="857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가격이 저렴하고 한글 정확도가 높으나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사용시 전달 데이터가 녹음 파일만 가능하고 인식 가능 언어가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개밖에 안됨</a:t>
            </a: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A4B76-9B6D-4C54-A02D-E70CC722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음성 인식 모델</a:t>
            </a:r>
            <a:r>
              <a:rPr lang="en-US" altLang="ko-KR" sz="2800" dirty="0"/>
              <a:t> [3/3]</a:t>
            </a:r>
            <a:endParaRPr lang="ko-KR" altLang="en-US" sz="2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4A0420-6E9A-4604-9BB2-C277E8261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15006"/>
              </p:ext>
            </p:extLst>
          </p:nvPr>
        </p:nvGraphicFramePr>
        <p:xfrm>
          <a:off x="912394" y="3278007"/>
          <a:ext cx="7319211" cy="279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997">
                  <a:extLst>
                    <a:ext uri="{9D8B030D-6E8A-4147-A177-3AD203B41FA5}">
                      <a16:colId xmlns:a16="http://schemas.microsoft.com/office/drawing/2014/main" val="3592573814"/>
                    </a:ext>
                  </a:extLst>
                </a:gridCol>
                <a:gridCol w="1006867">
                  <a:extLst>
                    <a:ext uri="{9D8B030D-6E8A-4147-A177-3AD203B41FA5}">
                      <a16:colId xmlns:a16="http://schemas.microsoft.com/office/drawing/2014/main" val="482920657"/>
                    </a:ext>
                  </a:extLst>
                </a:gridCol>
                <a:gridCol w="1416189">
                  <a:extLst>
                    <a:ext uri="{9D8B030D-6E8A-4147-A177-3AD203B41FA5}">
                      <a16:colId xmlns:a16="http://schemas.microsoft.com/office/drawing/2014/main" val="2004573795"/>
                    </a:ext>
                  </a:extLst>
                </a:gridCol>
                <a:gridCol w="2346158">
                  <a:extLst>
                    <a:ext uri="{9D8B030D-6E8A-4147-A177-3AD203B41FA5}">
                      <a16:colId xmlns:a16="http://schemas.microsoft.com/office/drawing/2014/main" val="87647724"/>
                    </a:ext>
                  </a:extLst>
                </a:gridCol>
              </a:tblGrid>
              <a:tr h="385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인스턴스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범주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00923"/>
                  </a:ext>
                </a:extLst>
              </a:tr>
              <a:tr h="51664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Standard – Web/Container 20 concurrent request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Speech to 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Standard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₩</a:t>
                      </a:r>
                      <a:r>
                        <a:rPr lang="en-US" altLang="ko-KR" dirty="0"/>
                        <a:t>1,124.65 per audio hour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10030"/>
                  </a:ext>
                </a:extLst>
              </a:tr>
              <a:tr h="5523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₩</a:t>
                      </a:r>
                      <a:r>
                        <a:rPr lang="en-US" altLang="ko-KR" dirty="0"/>
                        <a:t>1,574.51 per audio hour </a:t>
                      </a:r>
                    </a:p>
                    <a:p>
                      <a:pPr algn="ctr" latinLnBrk="1"/>
                      <a:r>
                        <a:rPr lang="en-US" altLang="ko-KR" dirty="0"/>
                        <a:t>Endpoint hosting: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₩</a:t>
                      </a:r>
                      <a:r>
                        <a:rPr lang="en-US" altLang="ko-KR" dirty="0"/>
                        <a:t>60.4500 per model per hour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88149"/>
                  </a:ext>
                </a:extLst>
              </a:tr>
              <a:tr h="4082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Conversation Transcription Multichannel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56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021071-5E56-4904-88D0-4B4A82AEBA25}"/>
              </a:ext>
            </a:extLst>
          </p:cNvPr>
          <p:cNvSpPr txBox="1"/>
          <p:nvPr/>
        </p:nvSpPr>
        <p:spPr>
          <a:xfrm>
            <a:off x="3104934" y="6087157"/>
            <a:ext cx="4042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[Microsoft] </a:t>
            </a:r>
            <a:r>
              <a:rPr lang="ko-KR" altLang="en-US" dirty="0"/>
              <a:t>모델 별 시간에 따른 청구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B975D-3EA9-4824-8849-0B4FDF95FDDF}"/>
              </a:ext>
            </a:extLst>
          </p:cNvPr>
          <p:cNvSpPr txBox="1"/>
          <p:nvPr/>
        </p:nvSpPr>
        <p:spPr>
          <a:xfrm>
            <a:off x="123824" y="882848"/>
            <a:ext cx="5229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Microsoft Azure Bing Speech </a:t>
            </a:r>
            <a:r>
              <a:rPr lang="ko-KR" altLang="en-US" sz="2400" dirty="0"/>
              <a:t>모델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8C872-12E6-43B2-BB29-98B968291325}"/>
              </a:ext>
            </a:extLst>
          </p:cNvPr>
          <p:cNvSpPr txBox="1"/>
          <p:nvPr/>
        </p:nvSpPr>
        <p:spPr>
          <a:xfrm>
            <a:off x="513372" y="1406560"/>
            <a:ext cx="8408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 가능 언어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됨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최대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초의 오디오를 처리할 수 있음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88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F8B43-190B-43E4-AEC4-E1AA44CA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자막 데이터 변환 활용 기술 </a:t>
            </a:r>
            <a:r>
              <a:rPr lang="en-US" altLang="ko-KR" sz="2800" dirty="0"/>
              <a:t>[1/3]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946B2-D894-4CA9-8B3C-6BB902198E3A}"/>
              </a:ext>
            </a:extLst>
          </p:cNvPr>
          <p:cNvSpPr txBox="1"/>
          <p:nvPr/>
        </p:nvSpPr>
        <p:spPr>
          <a:xfrm>
            <a:off x="123825" y="882848"/>
            <a:ext cx="510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Stemming Algorithm</a:t>
            </a:r>
            <a:endParaRPr lang="ko-KR" altLang="en-US" sz="2400" dirty="0"/>
          </a:p>
        </p:txBody>
      </p:sp>
      <p:graphicFrame>
        <p:nvGraphicFramePr>
          <p:cNvPr id="7" name="표 18">
            <a:extLst>
              <a:ext uri="{FF2B5EF4-FFF2-40B4-BE49-F238E27FC236}">
                <a16:creationId xmlns:a16="http://schemas.microsoft.com/office/drawing/2014/main" id="{F43F6D3A-3032-44BF-A8A1-28947B4F2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80852"/>
              </p:ext>
            </p:extLst>
          </p:nvPr>
        </p:nvGraphicFramePr>
        <p:xfrm>
          <a:off x="553673" y="2605507"/>
          <a:ext cx="7836569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22">
                  <a:extLst>
                    <a:ext uri="{9D8B030D-6E8A-4147-A177-3AD203B41FA5}">
                      <a16:colId xmlns:a16="http://schemas.microsoft.com/office/drawing/2014/main" val="45072268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21249350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4446298"/>
                    </a:ext>
                  </a:extLst>
                </a:gridCol>
                <a:gridCol w="633703">
                  <a:extLst>
                    <a:ext uri="{9D8B030D-6E8A-4147-A177-3AD203B41FA5}">
                      <a16:colId xmlns:a16="http://schemas.microsoft.com/office/drawing/2014/main" val="443600848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903370925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1083485875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1390718549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1447344260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4192884755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3954109668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종결어미 목록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 모델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고급 동영상 및 전화를 제외한 모든 모델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32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게하다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군요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ㄴ 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ㄴ 단다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느나다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0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더구나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ㄹ 세라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란다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랍니다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려느냐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련다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렵니까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6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렵니다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로구나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로군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로군요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ㅁ 직하다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ㅂ니다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십니다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ㅂ 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습니까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8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십니까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습니다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습니다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였습니다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으라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으오리다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은가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으련다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으렵니까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으렵니다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을게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을소냐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이로구나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1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지요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64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F9832F-4F5F-49EC-AB71-14023C861DFA}"/>
              </a:ext>
            </a:extLst>
          </p:cNvPr>
          <p:cNvSpPr txBox="1"/>
          <p:nvPr/>
        </p:nvSpPr>
        <p:spPr>
          <a:xfrm>
            <a:off x="3636340" y="5821263"/>
            <a:ext cx="208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예시 </a:t>
            </a:r>
            <a:r>
              <a:rPr lang="en-US" altLang="ko-KR" dirty="0"/>
              <a:t>1] Stop Word List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60654-A471-4C5B-87DD-1EEDD137BA70}"/>
              </a:ext>
            </a:extLst>
          </p:cNvPr>
          <p:cNvSpPr txBox="1"/>
          <p:nvPr/>
        </p:nvSpPr>
        <p:spPr>
          <a:xfrm>
            <a:off x="553673" y="1421012"/>
            <a:ext cx="85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mming Algorithm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핵심 단어 생성 </a:t>
            </a: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87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21;p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자막 데이터 변환 활용 기술 </a:t>
            </a:r>
            <a:r>
              <a:rPr lang="en-US" altLang="ko-KR" sz="2800" dirty="0"/>
              <a:t>[2/3]</a:t>
            </a:r>
            <a:endParaRPr lang="ko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E000283-F30E-472A-9E1B-A98A5717E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89868"/>
              </p:ext>
            </p:extLst>
          </p:nvPr>
        </p:nvGraphicFramePr>
        <p:xfrm>
          <a:off x="2251273" y="187831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04977071"/>
                    </a:ext>
                  </a:extLst>
                </a:gridCol>
                <a:gridCol w="2263053">
                  <a:extLst>
                    <a:ext uri="{9D8B030D-6E8A-4147-A177-3AD203B41FA5}">
                      <a16:colId xmlns:a16="http://schemas.microsoft.com/office/drawing/2014/main" val="1999824057"/>
                    </a:ext>
                  </a:extLst>
                </a:gridCol>
                <a:gridCol w="1800947">
                  <a:extLst>
                    <a:ext uri="{9D8B030D-6E8A-4147-A177-3AD203B41FA5}">
                      <a16:colId xmlns:a16="http://schemas.microsoft.com/office/drawing/2014/main" val="61432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참가자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이번주 과제는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장입니다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12:06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안녕하세요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입니다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6:13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5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수업을 마치겠습니다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32:47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765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508BF3-4168-47CA-B436-4A2331ADF2CB}"/>
              </a:ext>
            </a:extLst>
          </p:cNvPr>
          <p:cNvSpPr txBox="1"/>
          <p:nvPr/>
        </p:nvSpPr>
        <p:spPr>
          <a:xfrm>
            <a:off x="626789" y="1878313"/>
            <a:ext cx="1001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7D43A-CA63-4C7E-9152-24EB1D2C6629}"/>
              </a:ext>
            </a:extLst>
          </p:cNvPr>
          <p:cNvSpPr txBox="1"/>
          <p:nvPr/>
        </p:nvSpPr>
        <p:spPr>
          <a:xfrm>
            <a:off x="2933270" y="3509330"/>
            <a:ext cx="23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예시 </a:t>
            </a:r>
            <a:r>
              <a:rPr lang="en-US" altLang="ko-KR" dirty="0"/>
              <a:t>1] </a:t>
            </a:r>
            <a:r>
              <a:rPr lang="ko-KR" altLang="en-US" dirty="0"/>
              <a:t>자막 데이터로 변환 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5E7AE1-F52B-4E35-9016-89D00D799DBD}"/>
              </a:ext>
            </a:extLst>
          </p:cNvPr>
          <p:cNvSpPr/>
          <p:nvPr/>
        </p:nvSpPr>
        <p:spPr>
          <a:xfrm>
            <a:off x="840015" y="2251961"/>
            <a:ext cx="1219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5088F-AC6D-45A9-A934-86537D588AB7}"/>
              </a:ext>
            </a:extLst>
          </p:cNvPr>
          <p:cNvSpPr txBox="1"/>
          <p:nvPr/>
        </p:nvSpPr>
        <p:spPr>
          <a:xfrm>
            <a:off x="626789" y="3964764"/>
            <a:ext cx="1069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발언자 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</a:p>
          <a:p>
            <a:pPr algn="ctr"/>
            <a:r>
              <a:rPr lang="ko-KR" altLang="en-US" dirty="0"/>
              <a:t>핵심 단어 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</a:p>
          <a:p>
            <a:pPr algn="ctr"/>
            <a:r>
              <a:rPr lang="ko-KR" altLang="en-US" dirty="0"/>
              <a:t>시간 결과물</a:t>
            </a:r>
          </a:p>
        </p:txBody>
      </p:sp>
      <p:grpSp>
        <p:nvGrpSpPr>
          <p:cNvPr id="9" name="Group 40">
            <a:extLst>
              <a:ext uri="{FF2B5EF4-FFF2-40B4-BE49-F238E27FC236}">
                <a16:creationId xmlns:a16="http://schemas.microsoft.com/office/drawing/2014/main" id="{024378CB-960A-4BC2-A665-DBB9757E5CCE}"/>
              </a:ext>
            </a:extLst>
          </p:cNvPr>
          <p:cNvGrpSpPr/>
          <p:nvPr/>
        </p:nvGrpSpPr>
        <p:grpSpPr>
          <a:xfrm>
            <a:off x="4412149" y="3964764"/>
            <a:ext cx="2543823" cy="2460609"/>
            <a:chOff x="1584325" y="2568773"/>
            <a:chExt cx="3206750" cy="2847777"/>
          </a:xfrm>
        </p:grpSpPr>
        <p:grpSp>
          <p:nvGrpSpPr>
            <p:cNvPr id="10" name="Group 39">
              <a:extLst>
                <a:ext uri="{FF2B5EF4-FFF2-40B4-BE49-F238E27FC236}">
                  <a16:creationId xmlns:a16="http://schemas.microsoft.com/office/drawing/2014/main" id="{B4BC6766-C1D7-4C8E-B223-13B63FB26173}"/>
                </a:ext>
              </a:extLst>
            </p:cNvPr>
            <p:cNvGrpSpPr/>
            <p:nvPr/>
          </p:nvGrpSpPr>
          <p:grpSpPr>
            <a:xfrm>
              <a:off x="1584325" y="2882900"/>
              <a:ext cx="3206750" cy="2533650"/>
              <a:chOff x="1584325" y="2882900"/>
              <a:chExt cx="3206750" cy="2533650"/>
            </a:xfrm>
          </p:grpSpPr>
          <p:grpSp>
            <p:nvGrpSpPr>
              <p:cNvPr id="13" name="Group 17">
                <a:extLst>
                  <a:ext uri="{FF2B5EF4-FFF2-40B4-BE49-F238E27FC236}">
                    <a16:creationId xmlns:a16="http://schemas.microsoft.com/office/drawing/2014/main" id="{88D3A1C9-6922-4ADC-BBBB-8122EABD3AC5}"/>
                  </a:ext>
                </a:extLst>
              </p:cNvPr>
              <p:cNvGrpSpPr/>
              <p:nvPr/>
            </p:nvGrpSpPr>
            <p:grpSpPr>
              <a:xfrm>
                <a:off x="1584325" y="2882900"/>
                <a:ext cx="3206750" cy="330200"/>
                <a:chOff x="1584325" y="2882900"/>
                <a:chExt cx="3206750" cy="330200"/>
              </a:xfrm>
            </p:grpSpPr>
            <p:sp>
              <p:nvSpPr>
                <p:cNvPr id="23" name="Rectangle 6">
                  <a:extLst>
                    <a:ext uri="{FF2B5EF4-FFF2-40B4-BE49-F238E27FC236}">
                      <a16:creationId xmlns:a16="http://schemas.microsoft.com/office/drawing/2014/main" id="{3880F09D-3280-4573-846D-86FF20AF7F86}"/>
                    </a:ext>
                  </a:extLst>
                </p:cNvPr>
                <p:cNvSpPr/>
                <p:nvPr/>
              </p:nvSpPr>
              <p:spPr>
                <a:xfrm>
                  <a:off x="2682875" y="2882900"/>
                  <a:ext cx="1054100" cy="330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발언자</a:t>
                  </a:r>
                </a:p>
              </p:txBody>
            </p:sp>
            <p:sp>
              <p:nvSpPr>
                <p:cNvPr id="24" name="Rectangle: Rounded Corners 4">
                  <a:extLst>
                    <a:ext uri="{FF2B5EF4-FFF2-40B4-BE49-F238E27FC236}">
                      <a16:creationId xmlns:a16="http://schemas.microsoft.com/office/drawing/2014/main" id="{D9FCCE55-D5B4-430E-8FC2-CE5815679F4E}"/>
                    </a:ext>
                  </a:extLst>
                </p:cNvPr>
                <p:cNvSpPr/>
                <p:nvPr/>
              </p:nvSpPr>
              <p:spPr>
                <a:xfrm>
                  <a:off x="1584325" y="2882900"/>
                  <a:ext cx="1098550" cy="3302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핵심단어</a:t>
                  </a:r>
                </a:p>
              </p:txBody>
            </p:sp>
            <p:sp>
              <p:nvSpPr>
                <p:cNvPr id="25" name="Rectangle 7">
                  <a:extLst>
                    <a:ext uri="{FF2B5EF4-FFF2-40B4-BE49-F238E27FC236}">
                      <a16:creationId xmlns:a16="http://schemas.microsoft.com/office/drawing/2014/main" id="{7F0468E2-E846-45CE-9EBC-D1E9FF90F109}"/>
                    </a:ext>
                  </a:extLst>
                </p:cNvPr>
                <p:cNvSpPr/>
                <p:nvPr/>
              </p:nvSpPr>
              <p:spPr>
                <a:xfrm>
                  <a:off x="3736975" y="2882900"/>
                  <a:ext cx="1054100" cy="330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시간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Group 26">
                <a:extLst>
                  <a:ext uri="{FF2B5EF4-FFF2-40B4-BE49-F238E27FC236}">
                    <a16:creationId xmlns:a16="http://schemas.microsoft.com/office/drawing/2014/main" id="{10A9B7A9-4679-492F-B87E-606643C705D8}"/>
                  </a:ext>
                </a:extLst>
              </p:cNvPr>
              <p:cNvGrpSpPr/>
              <p:nvPr/>
            </p:nvGrpSpPr>
            <p:grpSpPr>
              <a:xfrm>
                <a:off x="1584325" y="3479801"/>
                <a:ext cx="3206750" cy="330200"/>
                <a:chOff x="1584325" y="2882900"/>
                <a:chExt cx="3206750" cy="330200"/>
              </a:xfrm>
            </p:grpSpPr>
            <p:sp>
              <p:nvSpPr>
                <p:cNvPr id="20" name="Rectangle 27">
                  <a:extLst>
                    <a:ext uri="{FF2B5EF4-FFF2-40B4-BE49-F238E27FC236}">
                      <a16:creationId xmlns:a16="http://schemas.microsoft.com/office/drawing/2014/main" id="{8131B496-CD77-4EDC-A957-CCAE7AC7F97D}"/>
                    </a:ext>
                  </a:extLst>
                </p:cNvPr>
                <p:cNvSpPr/>
                <p:nvPr/>
              </p:nvSpPr>
              <p:spPr>
                <a:xfrm>
                  <a:off x="2682875" y="2882900"/>
                  <a:ext cx="1054100" cy="330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발언자</a:t>
                  </a:r>
                </a:p>
              </p:txBody>
            </p:sp>
            <p:sp>
              <p:nvSpPr>
                <p:cNvPr id="21" name="Rectangle: Rounded Corners 28">
                  <a:extLst>
                    <a:ext uri="{FF2B5EF4-FFF2-40B4-BE49-F238E27FC236}">
                      <a16:creationId xmlns:a16="http://schemas.microsoft.com/office/drawing/2014/main" id="{44D5BEA3-EDF8-4AA9-8D52-4597C6AD8429}"/>
                    </a:ext>
                  </a:extLst>
                </p:cNvPr>
                <p:cNvSpPr/>
                <p:nvPr/>
              </p:nvSpPr>
              <p:spPr>
                <a:xfrm>
                  <a:off x="1584325" y="2882900"/>
                  <a:ext cx="1098550" cy="3302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핵심단어</a:t>
                  </a:r>
                </a:p>
              </p:txBody>
            </p:sp>
            <p:sp>
              <p:nvSpPr>
                <p:cNvPr id="22" name="Rectangle 29">
                  <a:extLst>
                    <a:ext uri="{FF2B5EF4-FFF2-40B4-BE49-F238E27FC236}">
                      <a16:creationId xmlns:a16="http://schemas.microsoft.com/office/drawing/2014/main" id="{2F0BD869-823A-4D97-B5E6-6B9E0D816EAA}"/>
                    </a:ext>
                  </a:extLst>
                </p:cNvPr>
                <p:cNvSpPr/>
                <p:nvPr/>
              </p:nvSpPr>
              <p:spPr>
                <a:xfrm>
                  <a:off x="3736975" y="2882900"/>
                  <a:ext cx="1054100" cy="330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시간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Group 30">
                <a:extLst>
                  <a:ext uri="{FF2B5EF4-FFF2-40B4-BE49-F238E27FC236}">
                    <a16:creationId xmlns:a16="http://schemas.microsoft.com/office/drawing/2014/main" id="{F8CAECC8-369C-4EA2-8F3A-90439B4043AC}"/>
                  </a:ext>
                </a:extLst>
              </p:cNvPr>
              <p:cNvGrpSpPr/>
              <p:nvPr/>
            </p:nvGrpSpPr>
            <p:grpSpPr>
              <a:xfrm>
                <a:off x="1584325" y="5086350"/>
                <a:ext cx="3206750" cy="330200"/>
                <a:chOff x="1584325" y="2882900"/>
                <a:chExt cx="3206750" cy="330200"/>
              </a:xfrm>
            </p:grpSpPr>
            <p:sp>
              <p:nvSpPr>
                <p:cNvPr id="17" name="Rectangle 31">
                  <a:extLst>
                    <a:ext uri="{FF2B5EF4-FFF2-40B4-BE49-F238E27FC236}">
                      <a16:creationId xmlns:a16="http://schemas.microsoft.com/office/drawing/2014/main" id="{F4E96EE7-1ADA-43B6-BFCB-9EADCF0D783C}"/>
                    </a:ext>
                  </a:extLst>
                </p:cNvPr>
                <p:cNvSpPr/>
                <p:nvPr/>
              </p:nvSpPr>
              <p:spPr>
                <a:xfrm>
                  <a:off x="2682875" y="2882900"/>
                  <a:ext cx="1054100" cy="330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발언자</a:t>
                  </a:r>
                </a:p>
              </p:txBody>
            </p:sp>
            <p:sp>
              <p:nvSpPr>
                <p:cNvPr id="18" name="Rectangle: Rounded Corners 32">
                  <a:extLst>
                    <a:ext uri="{FF2B5EF4-FFF2-40B4-BE49-F238E27FC236}">
                      <a16:creationId xmlns:a16="http://schemas.microsoft.com/office/drawing/2014/main" id="{60917AE2-859B-47AD-A0EC-D4880514085B}"/>
                    </a:ext>
                  </a:extLst>
                </p:cNvPr>
                <p:cNvSpPr/>
                <p:nvPr/>
              </p:nvSpPr>
              <p:spPr>
                <a:xfrm>
                  <a:off x="1584325" y="2882900"/>
                  <a:ext cx="1098550" cy="3302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핵심단어</a:t>
                  </a:r>
                </a:p>
              </p:txBody>
            </p:sp>
            <p:sp>
              <p:nvSpPr>
                <p:cNvPr id="19" name="Rectangle 33">
                  <a:extLst>
                    <a:ext uri="{FF2B5EF4-FFF2-40B4-BE49-F238E27FC236}">
                      <a16:creationId xmlns:a16="http://schemas.microsoft.com/office/drawing/2014/main" id="{E182EEB1-25FA-4909-B43D-06F2F6D55E40}"/>
                    </a:ext>
                  </a:extLst>
                </p:cNvPr>
                <p:cNvSpPr/>
                <p:nvPr/>
              </p:nvSpPr>
              <p:spPr>
                <a:xfrm>
                  <a:off x="3736975" y="2882900"/>
                  <a:ext cx="1054100" cy="330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시간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CAD1C5-36EA-40F8-B716-DB19C0ABA493}"/>
                  </a:ext>
                </a:extLst>
              </p:cNvPr>
              <p:cNvSpPr txBox="1"/>
              <p:nvPr/>
            </p:nvSpPr>
            <p:spPr>
              <a:xfrm>
                <a:off x="3095625" y="3797300"/>
                <a:ext cx="2286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8DAC8-2622-4E1A-91B6-CD1BD4822E40}"/>
                </a:ext>
              </a:extLst>
            </p:cNvPr>
            <p:cNvSpPr txBox="1"/>
            <p:nvPr/>
          </p:nvSpPr>
          <p:spPr>
            <a:xfrm>
              <a:off x="1851025" y="2575123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Key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E0EDF5-8C62-40DB-AF9E-3CDA64B39B6D}"/>
                </a:ext>
              </a:extLst>
            </p:cNvPr>
            <p:cNvSpPr txBox="1"/>
            <p:nvPr/>
          </p:nvSpPr>
          <p:spPr>
            <a:xfrm>
              <a:off x="3463925" y="2568773"/>
              <a:ext cx="1054098" cy="32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Value</a:t>
              </a:r>
              <a:endParaRPr lang="ko-KR" altLang="en-US" sz="1200" dirty="0"/>
            </a:p>
          </p:txBody>
        </p:sp>
      </p:grpSp>
      <p:sp>
        <p:nvSpPr>
          <p:cNvPr id="26" name="Arrow: Right 41">
            <a:extLst>
              <a:ext uri="{FF2B5EF4-FFF2-40B4-BE49-F238E27FC236}">
                <a16:creationId xmlns:a16="http://schemas.microsoft.com/office/drawing/2014/main" id="{2197F07E-9C7E-4D89-96DB-FFB3C60C9425}"/>
              </a:ext>
            </a:extLst>
          </p:cNvPr>
          <p:cNvSpPr/>
          <p:nvPr/>
        </p:nvSpPr>
        <p:spPr>
          <a:xfrm>
            <a:off x="2118807" y="4443991"/>
            <a:ext cx="1308506" cy="47237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E1A35-5891-4056-81BF-FDF4BC2361EA}"/>
              </a:ext>
            </a:extLst>
          </p:cNvPr>
          <p:cNvSpPr txBox="1"/>
          <p:nvPr/>
        </p:nvSpPr>
        <p:spPr>
          <a:xfrm>
            <a:off x="3031244" y="6491285"/>
            <a:ext cx="23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예시 </a:t>
            </a:r>
            <a:r>
              <a:rPr lang="en-US" altLang="ko-KR" dirty="0"/>
              <a:t>2] </a:t>
            </a:r>
            <a:r>
              <a:rPr lang="ko-KR" altLang="en-US" dirty="0"/>
              <a:t>자막 데이터로 변환  </a:t>
            </a:r>
          </a:p>
        </p:txBody>
      </p:sp>
    </p:spTree>
    <p:extLst>
      <p:ext uri="{BB962C8B-B14F-4D97-AF65-F5344CB8AC3E}">
        <p14:creationId xmlns:p14="http://schemas.microsoft.com/office/powerpoint/2010/main" val="339093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721</Words>
  <Application>Microsoft Office PowerPoint</Application>
  <PresentationFormat>화면 슬라이드 쇼(4:3)</PresentationFormat>
  <Paragraphs>278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맑은 고딕</vt:lpstr>
      <vt:lpstr>Wingdings</vt:lpstr>
      <vt:lpstr>Office 테마</vt:lpstr>
      <vt:lpstr>PowerPoint 프레젠테이션</vt:lpstr>
      <vt:lpstr>Contents</vt:lpstr>
      <vt:lpstr>진행 사항 </vt:lpstr>
      <vt:lpstr>Black Box 구축</vt:lpstr>
      <vt:lpstr>음성 인식 모델[1/3]</vt:lpstr>
      <vt:lpstr>음성 인식 모델 [2/3]</vt:lpstr>
      <vt:lpstr>음성 인식 모델 [3/3]</vt:lpstr>
      <vt:lpstr>자막 데이터 변환 활용 기술 [1/3]</vt:lpstr>
      <vt:lpstr>자막 데이터 변환 활용 기술 [2/3]</vt:lpstr>
      <vt:lpstr>자막 데이터 변환 활용 기술 [3/3]</vt:lpstr>
      <vt:lpstr>향후 일정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71</cp:revision>
  <dcterms:created xsi:type="dcterms:W3CDTF">2006-10-05T04:04:58Z</dcterms:created>
  <dcterms:modified xsi:type="dcterms:W3CDTF">2021-04-11T12:35:50Z</dcterms:modified>
  <cp:version>1000.0000.01</cp:version>
</cp:coreProperties>
</file>