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97" r:id="rId4"/>
    <p:sldId id="309" r:id="rId5"/>
    <p:sldId id="318" r:id="rId6"/>
    <p:sldId id="308" r:id="rId7"/>
    <p:sldId id="303" r:id="rId8"/>
    <p:sldId id="302" r:id="rId9"/>
    <p:sldId id="304" r:id="rId10"/>
    <p:sldId id="305" r:id="rId11"/>
    <p:sldId id="310" r:id="rId12"/>
    <p:sldId id="312" r:id="rId13"/>
    <p:sldId id="314" r:id="rId14"/>
    <p:sldId id="315" r:id="rId15"/>
    <p:sldId id="316" r:id="rId16"/>
    <p:sldId id="317" r:id="rId17"/>
    <p:sldId id="271" r:id="rId18"/>
  </p:sldIdLst>
  <p:sldSz cx="9144000" cy="6858000" type="screen4x3"/>
  <p:notesSz cx="6797675" cy="9926638"/>
  <p:embeddedFontLst>
    <p:embeddedFont>
      <p:font typeface="Abadi" panose="020B0604020104020204" pitchFamily="34" charset="0"/>
      <p:regular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00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11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536332" y="1441938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badi" panose="020B0604020202020204" pitchFamily="34" charset="0"/>
              </a:rPr>
              <a:t>이벤트 발생시 회의록에 북마크 작성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0E246-5A3B-4C8C-B9DE-623EC0D0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63" y="2715495"/>
            <a:ext cx="3654093" cy="3638868"/>
          </a:xfrm>
          <a:prstGeom prst="rect">
            <a:avLst/>
          </a:prstGeom>
        </p:spPr>
      </p:pic>
      <p:sp>
        <p:nvSpPr>
          <p:cNvPr id="5" name="폭발: 14pt 4">
            <a:extLst>
              <a:ext uri="{FF2B5EF4-FFF2-40B4-BE49-F238E27FC236}">
                <a16:creationId xmlns:a16="http://schemas.microsoft.com/office/drawing/2014/main" id="{FFCD9396-A3C9-4124-95DF-4A89D8F515A8}"/>
              </a:ext>
            </a:extLst>
          </p:cNvPr>
          <p:cNvSpPr/>
          <p:nvPr/>
        </p:nvSpPr>
        <p:spPr>
          <a:xfrm>
            <a:off x="1091026" y="4257378"/>
            <a:ext cx="987466" cy="558904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A78028-25A2-4327-8CD8-8A3AB6620C4F}"/>
              </a:ext>
            </a:extLst>
          </p:cNvPr>
          <p:cNvSpPr/>
          <p:nvPr/>
        </p:nvSpPr>
        <p:spPr>
          <a:xfrm>
            <a:off x="2127739" y="4396153"/>
            <a:ext cx="3050930" cy="2637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ED1F1-3549-4D2F-A75B-105188514396}"/>
              </a:ext>
            </a:extLst>
          </p:cNvPr>
          <p:cNvSpPr txBox="1"/>
          <p:nvPr/>
        </p:nvSpPr>
        <p:spPr>
          <a:xfrm>
            <a:off x="2936631" y="3824654"/>
            <a:ext cx="163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badi" panose="020B0604020202020204" pitchFamily="34" charset="0"/>
              </a:rPr>
              <a:t>캡쳐된</a:t>
            </a:r>
            <a:r>
              <a:rPr lang="ko-KR" altLang="en-US" dirty="0">
                <a:latin typeface="Abadi" panose="020B0604020202020204" pitchFamily="34" charset="0"/>
              </a:rPr>
              <a:t> 화면</a:t>
            </a:r>
            <a:endParaRPr lang="en-US" altLang="ko-KR" dirty="0">
              <a:latin typeface="Abadi" panose="020B0604020202020204" pitchFamily="34" charset="0"/>
            </a:endParaRPr>
          </a:p>
          <a:p>
            <a:pPr algn="ctr"/>
            <a:r>
              <a:rPr lang="ko-KR" altLang="en-US" dirty="0">
                <a:latin typeface="Abadi" panose="020B0604020202020204" pitchFamily="34" charset="0"/>
              </a:rPr>
              <a:t>음성인식한 대화</a:t>
            </a:r>
          </a:p>
        </p:txBody>
      </p:sp>
    </p:spTree>
    <p:extLst>
      <p:ext uri="{BB962C8B-B14F-4D97-AF65-F5344CB8AC3E}">
        <p14:creationId xmlns:p14="http://schemas.microsoft.com/office/powerpoint/2010/main" val="283815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(Noise Reduction)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23A06-C594-4B58-9C96-640BBDCB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6" y="2196978"/>
            <a:ext cx="470535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A71B6-61C1-4B14-A6E7-AEE193F47173}"/>
              </a:ext>
            </a:extLst>
          </p:cNvPr>
          <p:cNvSpPr txBox="1"/>
          <p:nvPr/>
        </p:nvSpPr>
        <p:spPr>
          <a:xfrm>
            <a:off x="5495192" y="2321169"/>
            <a:ext cx="3279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학습방법</a:t>
            </a:r>
            <a:r>
              <a:rPr lang="en-US" altLang="ko-KR" dirty="0"/>
              <a:t>(</a:t>
            </a:r>
            <a:r>
              <a:rPr lang="ko-KR" altLang="en-US" dirty="0"/>
              <a:t>네트워크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의 층은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convolutional layer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fully connected 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은닉층의 활성화 함수는 </a:t>
            </a:r>
            <a:r>
              <a:rPr lang="en-US" altLang="ko-KR" dirty="0"/>
              <a:t>rectified linear unit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출력층의 활성화 함수는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를 사용하였다</a:t>
            </a:r>
            <a:r>
              <a:rPr lang="en-US" altLang="ko-KR" dirty="0"/>
              <a:t>. </a:t>
            </a:r>
            <a:r>
              <a:rPr lang="ko-KR" altLang="en-US" dirty="0"/>
              <a:t>가중치와 바이어스의 초기화에는 </a:t>
            </a:r>
            <a:r>
              <a:rPr lang="en-US" altLang="ko-KR" dirty="0"/>
              <a:t>Xavier </a:t>
            </a:r>
            <a:r>
              <a:rPr lang="ko-KR" altLang="en-US" dirty="0"/>
              <a:t>초기 화를</a:t>
            </a:r>
            <a:r>
              <a:rPr lang="en-US" altLang="ko-KR" dirty="0"/>
              <a:t>, </a:t>
            </a:r>
            <a:r>
              <a:rPr lang="ko-KR" altLang="en-US" dirty="0"/>
              <a:t>최적화기는 </a:t>
            </a:r>
            <a:r>
              <a:rPr lang="en-US" altLang="ko-KR" dirty="0"/>
              <a:t>Adam </a:t>
            </a:r>
            <a:r>
              <a:rPr lang="ko-KR" altLang="en-US" dirty="0"/>
              <a:t>최적화기를 사용하였으며</a:t>
            </a:r>
            <a:r>
              <a:rPr lang="en-US" altLang="ko-KR" dirty="0"/>
              <a:t>, mini-batch size</a:t>
            </a:r>
            <a:r>
              <a:rPr lang="ko-KR" altLang="en-US" dirty="0"/>
              <a:t>는 </a:t>
            </a:r>
            <a:r>
              <a:rPr lang="en-US" altLang="ko-KR" dirty="0"/>
              <a:t>256, dropout rate</a:t>
            </a:r>
            <a:r>
              <a:rPr lang="ko-KR" altLang="en-US" dirty="0"/>
              <a:t>는 </a:t>
            </a:r>
            <a:r>
              <a:rPr lang="en-US" altLang="ko-KR" dirty="0"/>
              <a:t>0.4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327278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2E7-45C6-4566-96D2-53BD357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(Noise Reduction)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752606-A0EA-4609-B858-E80B1792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08031"/>
            <a:ext cx="7429500" cy="248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946E2-ACFB-482C-B419-2724CB3A526B}"/>
              </a:ext>
            </a:extLst>
          </p:cNvPr>
          <p:cNvSpPr txBox="1"/>
          <p:nvPr/>
        </p:nvSpPr>
        <p:spPr>
          <a:xfrm>
            <a:off x="984738" y="2083777"/>
            <a:ext cx="395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GANs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50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2E7-45C6-4566-96D2-53BD357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(Noise Reduction)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748AD5-0CF5-4475-9CD2-2476CB96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8" y="1907931"/>
            <a:ext cx="54102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C78738-14A2-4716-9D08-15692D85B0FE}"/>
              </a:ext>
            </a:extLst>
          </p:cNvPr>
          <p:cNvSpPr txBox="1"/>
          <p:nvPr/>
        </p:nvSpPr>
        <p:spPr>
          <a:xfrm>
            <a:off x="940776" y="160015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DCGAN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79AD6-CC2C-4528-BFD2-1A163880FEE3}"/>
              </a:ext>
            </a:extLst>
          </p:cNvPr>
          <p:cNvSpPr txBox="1"/>
          <p:nvPr/>
        </p:nvSpPr>
        <p:spPr>
          <a:xfrm>
            <a:off x="940776" y="4157319"/>
            <a:ext cx="7570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향상 목표였던 학습방법의 네트워크 구조를 바꿨습니다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convolutional layer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개로 바꿔서 </a:t>
            </a:r>
            <a:r>
              <a:rPr lang="en-US" altLang="ko-KR" dirty="0"/>
              <a:t>A color</a:t>
            </a:r>
            <a:r>
              <a:rPr lang="ko-KR" altLang="en-US" dirty="0"/>
              <a:t>를 이용한 음성인식 방법을 추가하였습니다</a:t>
            </a:r>
            <a:r>
              <a:rPr lang="en-US" altLang="ko-KR" dirty="0"/>
              <a:t>.</a:t>
            </a:r>
            <a:endParaRPr lang="en-US" altLang="ko-KR" i="0" dirty="0">
              <a:solidFill>
                <a:srgbClr val="000000"/>
              </a:solidFill>
              <a:effectLst/>
              <a:latin typeface="Source Sans Pro" panose="020B0604020202020204" pitchFamily="34" charset="0"/>
            </a:endParaRPr>
          </a:p>
          <a:p>
            <a:r>
              <a:rPr lang="en-US" altLang="ko-KR" dirty="0"/>
              <a:t>2. </a:t>
            </a:r>
            <a:r>
              <a:rPr lang="ko-KR" altLang="en-US" dirty="0"/>
              <a:t>은닉층의 활성화 함수는 </a:t>
            </a:r>
            <a:r>
              <a:rPr lang="en-US" altLang="ko-KR" dirty="0"/>
              <a:t>rectified linear unit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를 대신하여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LeakyRelu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를 사용하였습니다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6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2E7-45C6-4566-96D2-53BD357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(Noise Reduction)</a:t>
            </a:r>
            <a:endParaRPr lang="ko-KR" altLang="en-US" dirty="0"/>
          </a:p>
        </p:txBody>
      </p:sp>
      <p:pic>
        <p:nvPicPr>
          <p:cNvPr id="3" name="01_counting">
            <a:hlinkClick r:id="" action="ppaction://media"/>
            <a:extLst>
              <a:ext uri="{FF2B5EF4-FFF2-40B4-BE49-F238E27FC236}">
                <a16:creationId xmlns:a16="http://schemas.microsoft.com/office/drawing/2014/main" id="{6287DC11-7E6B-4F6E-9A43-E05947B38D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28395" y="2428142"/>
            <a:ext cx="2001715" cy="2001715"/>
          </a:xfrm>
          <a:prstGeom prst="rect">
            <a:avLst/>
          </a:prstGeom>
        </p:spPr>
      </p:pic>
      <p:pic>
        <p:nvPicPr>
          <p:cNvPr id="4" name="01_counting_ctr_mb">
            <a:hlinkClick r:id="" action="ppaction://media"/>
            <a:extLst>
              <a:ext uri="{FF2B5EF4-FFF2-40B4-BE49-F238E27FC236}">
                <a16:creationId xmlns:a16="http://schemas.microsoft.com/office/drawing/2014/main" id="{8EB0E442-CE85-46C1-B917-29FEC9CB7B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55628" y="2269880"/>
            <a:ext cx="2159977" cy="2159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3DCB2-924C-4542-A35E-CD0A381F1D89}"/>
              </a:ext>
            </a:extLst>
          </p:cNvPr>
          <p:cNvSpPr txBox="1"/>
          <p:nvPr/>
        </p:nvSpPr>
        <p:spPr>
          <a:xfrm>
            <a:off x="2013439" y="4610100"/>
            <a:ext cx="322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AE9E4-E018-48DB-867F-CB5CD1F846DB}"/>
              </a:ext>
            </a:extLst>
          </p:cNvPr>
          <p:cNvSpPr txBox="1"/>
          <p:nvPr/>
        </p:nvSpPr>
        <p:spPr>
          <a:xfrm>
            <a:off x="6002217" y="4610100"/>
            <a:ext cx="322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3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2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2E7-45C6-4566-96D2-53BD357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(Noise reduction)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9C1E8-1CA5-4422-98E8-4F0F11D3E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73226"/>
            <a:ext cx="5708781" cy="331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D8165-1705-417B-9D14-4A53CFB9D400}"/>
              </a:ext>
            </a:extLst>
          </p:cNvPr>
          <p:cNvSpPr txBox="1"/>
          <p:nvPr/>
        </p:nvSpPr>
        <p:spPr>
          <a:xfrm>
            <a:off x="6280281" y="1538654"/>
            <a:ext cx="26527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 기준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원본 영상</a:t>
            </a:r>
            <a:r>
              <a:rPr lang="en-US" altLang="ko-KR" dirty="0"/>
              <a:t>(</a:t>
            </a:r>
            <a:r>
              <a:rPr lang="ko-KR" altLang="en-US" dirty="0"/>
              <a:t>음성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AWS </a:t>
            </a:r>
            <a:r>
              <a:rPr lang="ko-KR" altLang="en-US" dirty="0"/>
              <a:t>음성인식을 통하여 </a:t>
            </a:r>
            <a:r>
              <a:rPr lang="en-US" altLang="ko-KR" dirty="0"/>
              <a:t>STT</a:t>
            </a:r>
            <a:r>
              <a:rPr lang="ko-KR" altLang="en-US" dirty="0"/>
              <a:t>를 진행하여 인식률을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/>
              <a:buAutoNum type="arabicPeriod"/>
            </a:pPr>
            <a:r>
              <a:rPr lang="en-US" altLang="ko-KR" dirty="0"/>
              <a:t>Noise reduction</a:t>
            </a:r>
            <a:r>
              <a:rPr lang="ko-KR" altLang="en-US" dirty="0"/>
              <a:t>진행 된 영상</a:t>
            </a:r>
            <a:r>
              <a:rPr lang="en-US" altLang="ko-KR" dirty="0"/>
              <a:t>(</a:t>
            </a:r>
            <a:r>
              <a:rPr lang="ko-KR" altLang="en-US" dirty="0"/>
              <a:t>음성</a:t>
            </a:r>
            <a:r>
              <a:rPr lang="en-US" altLang="ko-KR" dirty="0"/>
              <a:t>) AWS </a:t>
            </a:r>
            <a:r>
              <a:rPr lang="ko-KR" altLang="en-US" dirty="0"/>
              <a:t>음성인식을 통하여 </a:t>
            </a:r>
            <a:r>
              <a:rPr lang="en-US" altLang="ko-KR" dirty="0" err="1"/>
              <a:t>stt</a:t>
            </a:r>
            <a:r>
              <a:rPr lang="ko-KR" altLang="en-US" dirty="0"/>
              <a:t>를 진행하여 인식률을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1,2</a:t>
            </a:r>
            <a:r>
              <a:rPr lang="ko-KR" altLang="en-US" dirty="0"/>
              <a:t>번의 인식률을 확인 후 향상되었음을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기존 학습 방법으로 </a:t>
            </a:r>
            <a:r>
              <a:rPr lang="en-US" altLang="ko-KR" dirty="0"/>
              <a:t>Noise reduction</a:t>
            </a:r>
            <a:r>
              <a:rPr lang="ko-KR" altLang="en-US" dirty="0"/>
              <a:t>이 진행된 결과와 새로운 학습 방법으로 진행된 결과를 파형으로 평준화와 </a:t>
            </a:r>
            <a:r>
              <a:rPr lang="en-US" altLang="ko-KR" dirty="0"/>
              <a:t>reduction</a:t>
            </a:r>
            <a:r>
              <a:rPr lang="ko-KR" altLang="en-US" dirty="0"/>
              <a:t>의 진행도를 비교하여 수식으로 나타냅니다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47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392E7-45C6-4566-96D2-53BD357F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Noise Reduction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651678-B62B-4C3C-AB05-2A2F0F834EA8}"/>
              </a:ext>
            </a:extLst>
          </p:cNvPr>
          <p:cNvSpPr/>
          <p:nvPr/>
        </p:nvSpPr>
        <p:spPr>
          <a:xfrm>
            <a:off x="545123" y="1200046"/>
            <a:ext cx="2224454" cy="1270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Video(Sound)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F06DA5-CF67-49BD-8718-5D51A8D6E33E}"/>
              </a:ext>
            </a:extLst>
          </p:cNvPr>
          <p:cNvSpPr/>
          <p:nvPr/>
        </p:nvSpPr>
        <p:spPr>
          <a:xfrm>
            <a:off x="545123" y="2884787"/>
            <a:ext cx="2224454" cy="1270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Histogram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44AFA5A-CF95-415C-8D24-3C2CA34B2029}"/>
              </a:ext>
            </a:extLst>
          </p:cNvPr>
          <p:cNvSpPr/>
          <p:nvPr/>
        </p:nvSpPr>
        <p:spPr>
          <a:xfrm>
            <a:off x="545123" y="4610278"/>
            <a:ext cx="2224454" cy="1270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Image(HSI)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7A5673-E0F4-4E89-9BD3-ADEA5F0663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657350" y="2470535"/>
            <a:ext cx="0" cy="414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124E0C-6C64-4D18-87CF-D4572FDE487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7350" y="4155276"/>
            <a:ext cx="0" cy="45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B89DAE-D377-4905-8B45-7C84B9C7638D}"/>
              </a:ext>
            </a:extLst>
          </p:cNvPr>
          <p:cNvSpPr/>
          <p:nvPr/>
        </p:nvSpPr>
        <p:spPr>
          <a:xfrm>
            <a:off x="3203330" y="1835290"/>
            <a:ext cx="2224454" cy="1270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Noise Reduction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36E0DA-8412-4614-84A7-F360E6314552}"/>
              </a:ext>
            </a:extLst>
          </p:cNvPr>
          <p:cNvSpPr/>
          <p:nvPr/>
        </p:nvSpPr>
        <p:spPr>
          <a:xfrm>
            <a:off x="3203330" y="3428999"/>
            <a:ext cx="2224454" cy="1270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Image to  Sound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66784D-72D4-4EAF-A2B6-B880D5410EA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69577" y="2470535"/>
            <a:ext cx="433753" cy="277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587517-AB5D-4FBD-9D55-A743ACD6F6B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315557" y="3105779"/>
            <a:ext cx="0" cy="323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0AFECF-42DE-4291-8A8F-690DAD1E9568}"/>
              </a:ext>
            </a:extLst>
          </p:cNvPr>
          <p:cNvSpPr/>
          <p:nvPr/>
        </p:nvSpPr>
        <p:spPr>
          <a:xfrm>
            <a:off x="5785338" y="1266092"/>
            <a:ext cx="3059720" cy="510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차별성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소리를 파형대신 </a:t>
            </a:r>
            <a:r>
              <a:rPr lang="en-US" altLang="ko-KR" dirty="0">
                <a:solidFill>
                  <a:schemeClr val="tx1"/>
                </a:solidFill>
              </a:rPr>
              <a:t>Histogram</a:t>
            </a:r>
            <a:r>
              <a:rPr lang="ko-KR" altLang="en-US" dirty="0">
                <a:solidFill>
                  <a:schemeClr val="tx1"/>
                </a:solidFill>
              </a:rPr>
              <a:t>으로 생성하여서 </a:t>
            </a:r>
            <a:r>
              <a:rPr lang="en-US" altLang="ko-KR" dirty="0">
                <a:solidFill>
                  <a:schemeClr val="tx1"/>
                </a:solidFill>
              </a:rPr>
              <a:t>HSI</a:t>
            </a:r>
            <a:r>
              <a:rPr lang="ko-KR" altLang="en-US" dirty="0">
                <a:solidFill>
                  <a:schemeClr val="tx1"/>
                </a:solidFill>
              </a:rPr>
              <a:t>기반의 이미지를 생성합니다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생성된 이미지를 잡음제거를 진행시킨 후 이미지를 다시 소리로 만듭니다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800" b="1" dirty="0">
                <a:solidFill>
                  <a:schemeClr val="tx1"/>
                </a:solidFill>
              </a:rPr>
              <a:t>기대할 수 있는 효과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소리를 시각적으로 </a:t>
            </a:r>
            <a:r>
              <a:rPr lang="en-US" altLang="ko-KR" dirty="0">
                <a:solidFill>
                  <a:schemeClr val="tx1"/>
                </a:solidFill>
              </a:rPr>
              <a:t>HSI</a:t>
            </a:r>
            <a:r>
              <a:rPr lang="ko-KR" altLang="en-US" dirty="0">
                <a:solidFill>
                  <a:schemeClr val="tx1"/>
                </a:solidFill>
              </a:rPr>
              <a:t>컬러모델 기반으로 변환하기 때문에 후에 </a:t>
            </a:r>
            <a:r>
              <a:rPr lang="en-US" altLang="ko-KR" dirty="0">
                <a:solidFill>
                  <a:schemeClr val="tx1"/>
                </a:solidFill>
              </a:rPr>
              <a:t>Noise Reduction </a:t>
            </a:r>
            <a:r>
              <a:rPr lang="ko-KR" altLang="en-US" dirty="0">
                <a:solidFill>
                  <a:schemeClr val="tx1"/>
                </a:solidFill>
              </a:rPr>
              <a:t>부분 이외에도 감정추출 등을 시각적으로 적용할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65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북마크 생성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(Noise Reduction)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Noise Reduction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13990-920E-4F11-8E28-1E3BF38033B3}"/>
              </a:ext>
            </a:extLst>
          </p:cNvPr>
          <p:cNvSpPr txBox="1"/>
          <p:nvPr/>
        </p:nvSpPr>
        <p:spPr>
          <a:xfrm>
            <a:off x="552600" y="1265780"/>
            <a:ext cx="77332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1 </a:t>
            </a:r>
          </a:p>
          <a:p>
            <a:endParaRPr lang="en-US" altLang="ko-KR" dirty="0"/>
          </a:p>
          <a:p>
            <a:r>
              <a:rPr lang="ko-KR" altLang="en-US" dirty="0"/>
              <a:t>강의 동영상과 강의노트 동기화를 통해 동영상 프레임을 슬라이드 주요 제목으로 색인하는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프레임과 강의노트의 슬라이드를 매칭 시켜 색인하는 방법</a:t>
            </a:r>
            <a:endParaRPr lang="en-US" altLang="ko-KR" dirty="0"/>
          </a:p>
          <a:p>
            <a:r>
              <a:rPr lang="ko-KR" altLang="en-US" dirty="0"/>
              <a:t>강의 노트가 제공 필요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AE487-AF55-4C22-A93B-8F174011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89" y="3632321"/>
            <a:ext cx="5229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13990-920E-4F11-8E28-1E3BF38033B3}"/>
              </a:ext>
            </a:extLst>
          </p:cNvPr>
          <p:cNvSpPr txBox="1"/>
          <p:nvPr/>
        </p:nvSpPr>
        <p:spPr>
          <a:xfrm>
            <a:off x="552601" y="1336119"/>
            <a:ext cx="44326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2</a:t>
            </a:r>
          </a:p>
          <a:p>
            <a:endParaRPr lang="en-US" altLang="ko-KR" dirty="0"/>
          </a:p>
          <a:p>
            <a:r>
              <a:rPr lang="ko-KR" altLang="en-US" dirty="0"/>
              <a:t>색인기반 동영상 콘텐츠의 녹화 및 편집 시스템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 녹화를 하며 페이지마다 색인을 </a:t>
            </a:r>
            <a:r>
              <a:rPr lang="ko-KR" altLang="en-US" dirty="0" err="1"/>
              <a:t>하는면에서</a:t>
            </a:r>
            <a:r>
              <a:rPr lang="ko-KR" altLang="en-US" dirty="0"/>
              <a:t> 유사</a:t>
            </a:r>
            <a:endParaRPr lang="en-US" altLang="ko-KR" dirty="0"/>
          </a:p>
          <a:p>
            <a:r>
              <a:rPr lang="ko-KR" altLang="en-US" dirty="0"/>
              <a:t>색인을 수동으로 </a:t>
            </a:r>
            <a:r>
              <a:rPr lang="ko-KR" altLang="en-US" dirty="0" err="1"/>
              <a:t>해야하고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결과물이 회의록이 아닌 녹화된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A07A-6961-4C9C-9FCE-23C974A3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70" y="3603681"/>
            <a:ext cx="4607169" cy="29106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5321A7-7221-409C-AFED-FB11D1046E1D}"/>
              </a:ext>
            </a:extLst>
          </p:cNvPr>
          <p:cNvSpPr/>
          <p:nvPr/>
        </p:nvSpPr>
        <p:spPr>
          <a:xfrm>
            <a:off x="2476104" y="3789485"/>
            <a:ext cx="1155119" cy="641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1821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13990-920E-4F11-8E28-1E3BF38033B3}"/>
              </a:ext>
            </a:extLst>
          </p:cNvPr>
          <p:cNvSpPr txBox="1"/>
          <p:nvPr/>
        </p:nvSpPr>
        <p:spPr>
          <a:xfrm>
            <a:off x="552601" y="1336119"/>
            <a:ext cx="596830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3 </a:t>
            </a:r>
          </a:p>
          <a:p>
            <a:endParaRPr lang="en-US" altLang="ko-KR" dirty="0"/>
          </a:p>
          <a:p>
            <a:r>
              <a:rPr lang="ko-KR" altLang="en-US" dirty="0"/>
              <a:t>영상 컨텐츠의 화면전환 인식 방법 및 이를 운용하는 서버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색상정보와 프레임간 픽셀 패턴을 검증해 화면전환 유무를 인식하는 기술</a:t>
            </a:r>
            <a:endParaRPr lang="en-US" altLang="ko-KR" dirty="0"/>
          </a:p>
          <a:p>
            <a:r>
              <a:rPr lang="ko-KR" altLang="en-US" dirty="0"/>
              <a:t>화면전환 인식 방법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4C6BDE-190A-421D-B478-4DD64141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68" y="4464606"/>
            <a:ext cx="5257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13990-920E-4F11-8E28-1E3BF38033B3}"/>
              </a:ext>
            </a:extLst>
          </p:cNvPr>
          <p:cNvSpPr txBox="1"/>
          <p:nvPr/>
        </p:nvSpPr>
        <p:spPr>
          <a:xfrm>
            <a:off x="505968" y="3064394"/>
            <a:ext cx="77572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5         </a:t>
            </a:r>
            <a:r>
              <a:rPr lang="ko-KR" altLang="en-US" dirty="0"/>
              <a:t>멀티미디어 북마크 생성 방법 및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r>
              <a:rPr lang="en-US" altLang="ko-KR" dirty="0"/>
              <a:t>              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음성 파일에서의 북마크 생성 방법에 대한 특허 자동 생성과 유사점  없음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D2101-60B8-4BAE-80FC-BD2C0270281E}"/>
              </a:ext>
            </a:extLst>
          </p:cNvPr>
          <p:cNvSpPr txBox="1"/>
          <p:nvPr/>
        </p:nvSpPr>
        <p:spPr>
          <a:xfrm>
            <a:off x="505968" y="4479982"/>
            <a:ext cx="7931980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6</a:t>
            </a:r>
          </a:p>
          <a:p>
            <a:endParaRPr lang="en-US" altLang="ko-KR" dirty="0"/>
          </a:p>
          <a:p>
            <a:r>
              <a:rPr lang="ko-KR" altLang="en-US" dirty="0"/>
              <a:t>객체 형상 정보를 이용한 요약영상 추출 장치 및 </a:t>
            </a:r>
            <a:r>
              <a:rPr lang="ko-KR" altLang="en-US" dirty="0" err="1"/>
              <a:t>그방법과</a:t>
            </a:r>
            <a:r>
              <a:rPr lang="ko-KR" altLang="en-US" dirty="0"/>
              <a:t> 그를 이용한 동영상 요약 및 색인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음성 파일에서의 북마크 생성 방법에 대한 특허 자동 생성  기능 없음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3C507-90CB-4356-84EA-B0BD37D94F2D}"/>
              </a:ext>
            </a:extLst>
          </p:cNvPr>
          <p:cNvSpPr txBox="1"/>
          <p:nvPr/>
        </p:nvSpPr>
        <p:spPr>
          <a:xfrm>
            <a:off x="505968" y="1652642"/>
            <a:ext cx="635141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유사특허 </a:t>
            </a:r>
            <a:r>
              <a:rPr lang="en-US" altLang="ko-KR" sz="1600" b="1" dirty="0"/>
              <a:t>4        </a:t>
            </a:r>
            <a:r>
              <a:rPr lang="ko-KR" altLang="en-US" dirty="0" err="1"/>
              <a:t>화면캡쳐</a:t>
            </a:r>
            <a:r>
              <a:rPr lang="ko-KR" altLang="en-US" dirty="0"/>
              <a:t> 동영상의 색인구간을 생성하는 색인 추출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b="1" dirty="0"/>
              <a:t>차이점</a:t>
            </a:r>
            <a:r>
              <a:rPr lang="ko-KR" altLang="en-US" dirty="0"/>
              <a:t> </a:t>
            </a:r>
            <a:r>
              <a:rPr lang="en-US" altLang="ko-KR" dirty="0"/>
              <a:t>                </a:t>
            </a:r>
            <a:r>
              <a:rPr lang="ko-KR" altLang="en-US" dirty="0"/>
              <a:t>사용자의 입력 신호를 받아 </a:t>
            </a:r>
            <a:r>
              <a:rPr lang="ko-KR" altLang="en-US" dirty="0" err="1"/>
              <a:t>색인하므로</a:t>
            </a:r>
            <a:r>
              <a:rPr lang="ko-KR" altLang="en-US" dirty="0"/>
              <a:t> 생성 방법에 차이가 </a:t>
            </a:r>
          </a:p>
        </p:txBody>
      </p:sp>
    </p:spTree>
    <p:extLst>
      <p:ext uri="{BB962C8B-B14F-4D97-AF65-F5344CB8AC3E}">
        <p14:creationId xmlns:p14="http://schemas.microsoft.com/office/powerpoint/2010/main" val="38228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F200-8EED-4E7C-9295-D05DFFDB887B}"/>
              </a:ext>
            </a:extLst>
          </p:cNvPr>
          <p:cNvSpPr txBox="1"/>
          <p:nvPr/>
        </p:nvSpPr>
        <p:spPr>
          <a:xfrm>
            <a:off x="281355" y="1602797"/>
            <a:ext cx="331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badi" panose="020B0604020202020204" pitchFamily="34" charset="0"/>
              </a:rPr>
              <a:t>Open CV</a:t>
            </a:r>
            <a:r>
              <a:rPr lang="ko-KR" altLang="en-US" sz="1600" b="1" dirty="0">
                <a:latin typeface="Abadi" panose="020B0604020202020204" pitchFamily="34" charset="0"/>
              </a:rPr>
              <a:t>를 통해 실시간 객체 인식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053291-EDFC-4A6C-9176-C9C85D4E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24" y="3096908"/>
            <a:ext cx="4181812" cy="21351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322D20-F187-4D10-BE83-CFEFE42FB0B1}"/>
              </a:ext>
            </a:extLst>
          </p:cNvPr>
          <p:cNvSpPr/>
          <p:nvPr/>
        </p:nvSpPr>
        <p:spPr>
          <a:xfrm>
            <a:off x="5010017" y="3429000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0377D-738F-4445-8DB2-9F5DFA38C715}"/>
              </a:ext>
            </a:extLst>
          </p:cNvPr>
          <p:cNvSpPr/>
          <p:nvPr/>
        </p:nvSpPr>
        <p:spPr>
          <a:xfrm>
            <a:off x="5599460" y="4180090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2EF1DA-4F8A-4389-8653-260F3136610D}"/>
              </a:ext>
            </a:extLst>
          </p:cNvPr>
          <p:cNvSpPr/>
          <p:nvPr/>
        </p:nvSpPr>
        <p:spPr>
          <a:xfrm>
            <a:off x="6375450" y="3464169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5A2AF-B496-4896-95AA-DF93C54A768C}"/>
              </a:ext>
            </a:extLst>
          </p:cNvPr>
          <p:cNvSpPr/>
          <p:nvPr/>
        </p:nvSpPr>
        <p:spPr>
          <a:xfrm>
            <a:off x="7132644" y="416578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BE729-92FC-4A09-94CE-B488015F36F8}"/>
              </a:ext>
            </a:extLst>
          </p:cNvPr>
          <p:cNvSpPr/>
          <p:nvPr/>
        </p:nvSpPr>
        <p:spPr>
          <a:xfrm>
            <a:off x="7740883" y="3464169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DF7865-AFB6-4912-AB1F-EB5B9932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4" y="3203129"/>
            <a:ext cx="3765735" cy="192271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3BFD502-1CEC-4543-938B-E25FC9E78560}"/>
              </a:ext>
            </a:extLst>
          </p:cNvPr>
          <p:cNvSpPr/>
          <p:nvPr/>
        </p:nvSpPr>
        <p:spPr>
          <a:xfrm>
            <a:off x="4017378" y="4047674"/>
            <a:ext cx="674367" cy="343378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536332" y="1441938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badi" panose="020B0604020202020204" pitchFamily="34" charset="0"/>
              </a:rPr>
              <a:t>이전 이미지와 새로운 이미지 사이의 유사도 분석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D5C420-8CF3-41CD-803F-44F6D78F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5" y="3144574"/>
            <a:ext cx="4181812" cy="213515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8D73D1-4FEA-4620-90A1-9045EB7F1CD9}"/>
              </a:ext>
            </a:extLst>
          </p:cNvPr>
          <p:cNvSpPr/>
          <p:nvPr/>
        </p:nvSpPr>
        <p:spPr>
          <a:xfrm>
            <a:off x="402848" y="347666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D86650-338A-426E-8FF2-017687D1AF0B}"/>
              </a:ext>
            </a:extLst>
          </p:cNvPr>
          <p:cNvSpPr/>
          <p:nvPr/>
        </p:nvSpPr>
        <p:spPr>
          <a:xfrm>
            <a:off x="992291" y="422775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F2EF13-8D66-47FE-BE0D-F319DBDD5174}"/>
              </a:ext>
            </a:extLst>
          </p:cNvPr>
          <p:cNvSpPr/>
          <p:nvPr/>
        </p:nvSpPr>
        <p:spPr>
          <a:xfrm>
            <a:off x="1768281" y="3511835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752DE-A798-4F04-8162-0CFA1D453315}"/>
              </a:ext>
            </a:extLst>
          </p:cNvPr>
          <p:cNvSpPr/>
          <p:nvPr/>
        </p:nvSpPr>
        <p:spPr>
          <a:xfrm>
            <a:off x="2525475" y="42134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FA5DA-9C34-4FBB-8C7E-33F02C2386BD}"/>
              </a:ext>
            </a:extLst>
          </p:cNvPr>
          <p:cNvSpPr/>
          <p:nvPr/>
        </p:nvSpPr>
        <p:spPr>
          <a:xfrm>
            <a:off x="3133714" y="3511835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F42036-F7A3-4DD7-8B3A-9306E45B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30" y="3109696"/>
            <a:ext cx="4181812" cy="23851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2F26BF-7006-4DAD-8F43-E141154CA3F3}"/>
              </a:ext>
            </a:extLst>
          </p:cNvPr>
          <p:cNvSpPr/>
          <p:nvPr/>
        </p:nvSpPr>
        <p:spPr>
          <a:xfrm>
            <a:off x="5252966" y="37840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8C9A5A-8419-462E-86AC-CD95061AD6DB}"/>
              </a:ext>
            </a:extLst>
          </p:cNvPr>
          <p:cNvSpPr/>
          <p:nvPr/>
        </p:nvSpPr>
        <p:spPr>
          <a:xfrm>
            <a:off x="6358351" y="37840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40F849-68CA-4FAE-AAA9-B4D2950A7947}"/>
              </a:ext>
            </a:extLst>
          </p:cNvPr>
          <p:cNvSpPr/>
          <p:nvPr/>
        </p:nvSpPr>
        <p:spPr>
          <a:xfrm>
            <a:off x="7415866" y="378732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91F135-158E-413F-8795-4C4696A137DA}"/>
              </a:ext>
            </a:extLst>
          </p:cNvPr>
          <p:cNvSpPr/>
          <p:nvPr/>
        </p:nvSpPr>
        <p:spPr>
          <a:xfrm>
            <a:off x="6127772" y="3286790"/>
            <a:ext cx="1425728" cy="225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39B118-D2C4-467C-95CA-E75553AC7F0B}"/>
              </a:ext>
            </a:extLst>
          </p:cNvPr>
          <p:cNvSpPr txBox="1"/>
          <p:nvPr/>
        </p:nvSpPr>
        <p:spPr>
          <a:xfrm>
            <a:off x="4193791" y="2672436"/>
            <a:ext cx="75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Abadi" panose="020B0604020202020204" pitchFamily="34" charset="0"/>
              </a:rPr>
              <a:t>?? %</a:t>
            </a:r>
            <a:endParaRPr lang="ko-KR" altLang="en-US" sz="1800" b="1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06DAC-13AA-48B1-ABA9-878AB35D8351}"/>
              </a:ext>
            </a:extLst>
          </p:cNvPr>
          <p:cNvSpPr txBox="1"/>
          <p:nvPr/>
        </p:nvSpPr>
        <p:spPr>
          <a:xfrm>
            <a:off x="1956861" y="274892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badi" panose="020B0604020202020204" pitchFamily="34" charset="0"/>
              </a:rPr>
              <a:t>이전 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70A76-4FD0-4530-8CD7-2DE6D1D84A93}"/>
              </a:ext>
            </a:extLst>
          </p:cNvPr>
          <p:cNvSpPr txBox="1"/>
          <p:nvPr/>
        </p:nvSpPr>
        <p:spPr>
          <a:xfrm>
            <a:off x="6283825" y="2666062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badi" panose="020B0604020202020204" pitchFamily="34" charset="0"/>
              </a:rPr>
              <a:t>현재 이미지</a:t>
            </a:r>
          </a:p>
        </p:txBody>
      </p:sp>
    </p:spTree>
    <p:extLst>
      <p:ext uri="{BB962C8B-B14F-4D97-AF65-F5344CB8AC3E}">
        <p14:creationId xmlns:p14="http://schemas.microsoft.com/office/powerpoint/2010/main" val="9059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536332" y="1441938"/>
            <a:ext cx="489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badi" panose="020B0604020202020204" pitchFamily="34" charset="0"/>
              </a:rPr>
              <a:t>유사도 차이가 큰 상태가 지속되면 전환 이벤트 발생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49101C-2B4A-4A84-B4B4-FEC81C8CBC97}"/>
              </a:ext>
            </a:extLst>
          </p:cNvPr>
          <p:cNvCxnSpPr/>
          <p:nvPr/>
        </p:nvCxnSpPr>
        <p:spPr>
          <a:xfrm>
            <a:off x="2637692" y="5292969"/>
            <a:ext cx="39125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DA614E-42B6-48DC-B77E-DA344F482E77}"/>
              </a:ext>
            </a:extLst>
          </p:cNvPr>
          <p:cNvCxnSpPr>
            <a:cxnSpLocks/>
          </p:cNvCxnSpPr>
          <p:nvPr/>
        </p:nvCxnSpPr>
        <p:spPr>
          <a:xfrm flipV="1">
            <a:off x="2790092" y="3130062"/>
            <a:ext cx="0" cy="2315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B07AFD7-346D-4C59-808D-2DA9C2B4E848}"/>
              </a:ext>
            </a:extLst>
          </p:cNvPr>
          <p:cNvSpPr/>
          <p:nvPr/>
        </p:nvSpPr>
        <p:spPr>
          <a:xfrm>
            <a:off x="2839915" y="3648808"/>
            <a:ext cx="3200400" cy="1266092"/>
          </a:xfrm>
          <a:custGeom>
            <a:avLst/>
            <a:gdLst>
              <a:gd name="connsiteX0" fmla="*/ 0 w 3200400"/>
              <a:gd name="connsiteY0" fmla="*/ 184638 h 1266092"/>
              <a:gd name="connsiteX1" fmla="*/ 43962 w 3200400"/>
              <a:gd name="connsiteY1" fmla="*/ 211015 h 1266092"/>
              <a:gd name="connsiteX2" fmla="*/ 70339 w 3200400"/>
              <a:gd name="connsiteY2" fmla="*/ 228600 h 1266092"/>
              <a:gd name="connsiteX3" fmla="*/ 96716 w 3200400"/>
              <a:gd name="connsiteY3" fmla="*/ 237392 h 1266092"/>
              <a:gd name="connsiteX4" fmla="*/ 167054 w 3200400"/>
              <a:gd name="connsiteY4" fmla="*/ 219807 h 1266092"/>
              <a:gd name="connsiteX5" fmla="*/ 246185 w 3200400"/>
              <a:gd name="connsiteY5" fmla="*/ 175846 h 1266092"/>
              <a:gd name="connsiteX6" fmla="*/ 342900 w 3200400"/>
              <a:gd name="connsiteY6" fmla="*/ 184638 h 1266092"/>
              <a:gd name="connsiteX7" fmla="*/ 360485 w 3200400"/>
              <a:gd name="connsiteY7" fmla="*/ 211015 h 1266092"/>
              <a:gd name="connsiteX8" fmla="*/ 422031 w 3200400"/>
              <a:gd name="connsiteY8" fmla="*/ 237392 h 1266092"/>
              <a:gd name="connsiteX9" fmla="*/ 430823 w 3200400"/>
              <a:gd name="connsiteY9" fmla="*/ 263769 h 1266092"/>
              <a:gd name="connsiteX10" fmla="*/ 422031 w 3200400"/>
              <a:gd name="connsiteY10" fmla="*/ 316523 h 1266092"/>
              <a:gd name="connsiteX11" fmla="*/ 413239 w 3200400"/>
              <a:gd name="connsiteY11" fmla="*/ 378069 h 1266092"/>
              <a:gd name="connsiteX12" fmla="*/ 422031 w 3200400"/>
              <a:gd name="connsiteY12" fmla="*/ 413238 h 1266092"/>
              <a:gd name="connsiteX13" fmla="*/ 439616 w 3200400"/>
              <a:gd name="connsiteY13" fmla="*/ 439615 h 1266092"/>
              <a:gd name="connsiteX14" fmla="*/ 448408 w 3200400"/>
              <a:gd name="connsiteY14" fmla="*/ 483577 h 1266092"/>
              <a:gd name="connsiteX15" fmla="*/ 457200 w 3200400"/>
              <a:gd name="connsiteY15" fmla="*/ 509954 h 1266092"/>
              <a:gd name="connsiteX16" fmla="*/ 465993 w 3200400"/>
              <a:gd name="connsiteY16" fmla="*/ 571500 h 1266092"/>
              <a:gd name="connsiteX17" fmla="*/ 483577 w 3200400"/>
              <a:gd name="connsiteY17" fmla="*/ 606669 h 1266092"/>
              <a:gd name="connsiteX18" fmla="*/ 501162 w 3200400"/>
              <a:gd name="connsiteY18" fmla="*/ 844061 h 1266092"/>
              <a:gd name="connsiteX19" fmla="*/ 518747 w 3200400"/>
              <a:gd name="connsiteY19" fmla="*/ 879231 h 1266092"/>
              <a:gd name="connsiteX20" fmla="*/ 527539 w 3200400"/>
              <a:gd name="connsiteY20" fmla="*/ 975946 h 1266092"/>
              <a:gd name="connsiteX21" fmla="*/ 536331 w 3200400"/>
              <a:gd name="connsiteY21" fmla="*/ 1222131 h 1266092"/>
              <a:gd name="connsiteX22" fmla="*/ 545123 w 3200400"/>
              <a:gd name="connsiteY22" fmla="*/ 1248507 h 1266092"/>
              <a:gd name="connsiteX23" fmla="*/ 597877 w 3200400"/>
              <a:gd name="connsiteY23" fmla="*/ 1266092 h 1266092"/>
              <a:gd name="connsiteX24" fmla="*/ 633047 w 3200400"/>
              <a:gd name="connsiteY24" fmla="*/ 1257300 h 1266092"/>
              <a:gd name="connsiteX25" fmla="*/ 685800 w 3200400"/>
              <a:gd name="connsiteY25" fmla="*/ 1248507 h 1266092"/>
              <a:gd name="connsiteX26" fmla="*/ 694593 w 3200400"/>
              <a:gd name="connsiteY26" fmla="*/ 1178169 h 1266092"/>
              <a:gd name="connsiteX27" fmla="*/ 703385 w 3200400"/>
              <a:gd name="connsiteY27" fmla="*/ 1019907 h 1266092"/>
              <a:gd name="connsiteX28" fmla="*/ 712177 w 3200400"/>
              <a:gd name="connsiteY28" fmla="*/ 975946 h 1266092"/>
              <a:gd name="connsiteX29" fmla="*/ 747347 w 3200400"/>
              <a:gd name="connsiteY29" fmla="*/ 923192 h 1266092"/>
              <a:gd name="connsiteX30" fmla="*/ 756139 w 3200400"/>
              <a:gd name="connsiteY30" fmla="*/ 896815 h 1266092"/>
              <a:gd name="connsiteX31" fmla="*/ 764931 w 3200400"/>
              <a:gd name="connsiteY31" fmla="*/ 861646 h 1266092"/>
              <a:gd name="connsiteX32" fmla="*/ 782516 w 3200400"/>
              <a:gd name="connsiteY32" fmla="*/ 808892 h 1266092"/>
              <a:gd name="connsiteX33" fmla="*/ 782516 w 3200400"/>
              <a:gd name="connsiteY33" fmla="*/ 597877 h 1266092"/>
              <a:gd name="connsiteX34" fmla="*/ 800100 w 3200400"/>
              <a:gd name="connsiteY34" fmla="*/ 536331 h 1266092"/>
              <a:gd name="connsiteX35" fmla="*/ 808893 w 3200400"/>
              <a:gd name="connsiteY35" fmla="*/ 483577 h 1266092"/>
              <a:gd name="connsiteX36" fmla="*/ 817685 w 3200400"/>
              <a:gd name="connsiteY36" fmla="*/ 457200 h 1266092"/>
              <a:gd name="connsiteX37" fmla="*/ 826477 w 3200400"/>
              <a:gd name="connsiteY37" fmla="*/ 413238 h 1266092"/>
              <a:gd name="connsiteX38" fmla="*/ 835270 w 3200400"/>
              <a:gd name="connsiteY38" fmla="*/ 298938 h 1266092"/>
              <a:gd name="connsiteX39" fmla="*/ 844062 w 3200400"/>
              <a:gd name="connsiteY39" fmla="*/ 254977 h 1266092"/>
              <a:gd name="connsiteX40" fmla="*/ 861647 w 3200400"/>
              <a:gd name="connsiteY40" fmla="*/ 149469 h 1266092"/>
              <a:gd name="connsiteX41" fmla="*/ 879231 w 3200400"/>
              <a:gd name="connsiteY41" fmla="*/ 70338 h 1266092"/>
              <a:gd name="connsiteX42" fmla="*/ 888023 w 3200400"/>
              <a:gd name="connsiteY42" fmla="*/ 43961 h 1266092"/>
              <a:gd name="connsiteX43" fmla="*/ 914400 w 3200400"/>
              <a:gd name="connsiteY43" fmla="*/ 35169 h 1266092"/>
              <a:gd name="connsiteX44" fmla="*/ 940777 w 3200400"/>
              <a:gd name="connsiteY44" fmla="*/ 17584 h 1266092"/>
              <a:gd name="connsiteX45" fmla="*/ 1055077 w 3200400"/>
              <a:gd name="connsiteY45" fmla="*/ 35169 h 1266092"/>
              <a:gd name="connsiteX46" fmla="*/ 1081454 w 3200400"/>
              <a:gd name="connsiteY46" fmla="*/ 52754 h 1266092"/>
              <a:gd name="connsiteX47" fmla="*/ 1107831 w 3200400"/>
              <a:gd name="connsiteY47" fmla="*/ 61546 h 1266092"/>
              <a:gd name="connsiteX48" fmla="*/ 1134208 w 3200400"/>
              <a:gd name="connsiteY48" fmla="*/ 87923 h 1266092"/>
              <a:gd name="connsiteX49" fmla="*/ 1186962 w 3200400"/>
              <a:gd name="connsiteY49" fmla="*/ 123092 h 1266092"/>
              <a:gd name="connsiteX50" fmla="*/ 1248508 w 3200400"/>
              <a:gd name="connsiteY50" fmla="*/ 167054 h 1266092"/>
              <a:gd name="connsiteX51" fmla="*/ 1274885 w 3200400"/>
              <a:gd name="connsiteY51" fmla="*/ 175846 h 1266092"/>
              <a:gd name="connsiteX52" fmla="*/ 1415562 w 3200400"/>
              <a:gd name="connsiteY52" fmla="*/ 167054 h 1266092"/>
              <a:gd name="connsiteX53" fmla="*/ 1459523 w 3200400"/>
              <a:gd name="connsiteY53" fmla="*/ 158261 h 1266092"/>
              <a:gd name="connsiteX54" fmla="*/ 1547447 w 3200400"/>
              <a:gd name="connsiteY54" fmla="*/ 167054 h 1266092"/>
              <a:gd name="connsiteX55" fmla="*/ 1608993 w 3200400"/>
              <a:gd name="connsiteY55" fmla="*/ 237392 h 1266092"/>
              <a:gd name="connsiteX56" fmla="*/ 1626577 w 3200400"/>
              <a:gd name="connsiteY56" fmla="*/ 263769 h 1266092"/>
              <a:gd name="connsiteX57" fmla="*/ 1679331 w 3200400"/>
              <a:gd name="connsiteY57" fmla="*/ 281354 h 1266092"/>
              <a:gd name="connsiteX58" fmla="*/ 1714500 w 3200400"/>
              <a:gd name="connsiteY58" fmla="*/ 334107 h 1266092"/>
              <a:gd name="connsiteX59" fmla="*/ 1732085 w 3200400"/>
              <a:gd name="connsiteY59" fmla="*/ 448407 h 1266092"/>
              <a:gd name="connsiteX60" fmla="*/ 1749670 w 3200400"/>
              <a:gd name="connsiteY60" fmla="*/ 536331 h 1266092"/>
              <a:gd name="connsiteX61" fmla="*/ 1758462 w 3200400"/>
              <a:gd name="connsiteY61" fmla="*/ 597877 h 1266092"/>
              <a:gd name="connsiteX62" fmla="*/ 1767254 w 3200400"/>
              <a:gd name="connsiteY62" fmla="*/ 633046 h 1266092"/>
              <a:gd name="connsiteX63" fmla="*/ 1776047 w 3200400"/>
              <a:gd name="connsiteY63" fmla="*/ 677007 h 1266092"/>
              <a:gd name="connsiteX64" fmla="*/ 1767254 w 3200400"/>
              <a:gd name="connsiteY64" fmla="*/ 808892 h 1266092"/>
              <a:gd name="connsiteX65" fmla="*/ 1758462 w 3200400"/>
              <a:gd name="connsiteY65" fmla="*/ 844061 h 1266092"/>
              <a:gd name="connsiteX66" fmla="*/ 1749670 w 3200400"/>
              <a:gd name="connsiteY66" fmla="*/ 931984 h 1266092"/>
              <a:gd name="connsiteX67" fmla="*/ 1740877 w 3200400"/>
              <a:gd name="connsiteY67" fmla="*/ 1081454 h 1266092"/>
              <a:gd name="connsiteX68" fmla="*/ 1749670 w 3200400"/>
              <a:gd name="connsiteY68" fmla="*/ 1213338 h 1266092"/>
              <a:gd name="connsiteX69" fmla="*/ 1758462 w 3200400"/>
              <a:gd name="connsiteY69" fmla="*/ 1239715 h 1266092"/>
              <a:gd name="connsiteX70" fmla="*/ 1784839 w 3200400"/>
              <a:gd name="connsiteY70" fmla="*/ 1248507 h 1266092"/>
              <a:gd name="connsiteX71" fmla="*/ 1907931 w 3200400"/>
              <a:gd name="connsiteY71" fmla="*/ 1230923 h 1266092"/>
              <a:gd name="connsiteX72" fmla="*/ 2004647 w 3200400"/>
              <a:gd name="connsiteY72" fmla="*/ 1204546 h 1266092"/>
              <a:gd name="connsiteX73" fmla="*/ 2162908 w 3200400"/>
              <a:gd name="connsiteY73" fmla="*/ 1195754 h 1266092"/>
              <a:gd name="connsiteX74" fmla="*/ 2171700 w 3200400"/>
              <a:gd name="connsiteY74" fmla="*/ 1169377 h 1266092"/>
              <a:gd name="connsiteX75" fmla="*/ 2250831 w 3200400"/>
              <a:gd name="connsiteY75" fmla="*/ 1134207 h 1266092"/>
              <a:gd name="connsiteX76" fmla="*/ 2268416 w 3200400"/>
              <a:gd name="connsiteY76" fmla="*/ 1081454 h 1266092"/>
              <a:gd name="connsiteX77" fmla="*/ 2286000 w 3200400"/>
              <a:gd name="connsiteY77" fmla="*/ 958361 h 1266092"/>
              <a:gd name="connsiteX78" fmla="*/ 2294793 w 3200400"/>
              <a:gd name="connsiteY78" fmla="*/ 931984 h 1266092"/>
              <a:gd name="connsiteX79" fmla="*/ 2303585 w 3200400"/>
              <a:gd name="connsiteY79" fmla="*/ 896815 h 1266092"/>
              <a:gd name="connsiteX80" fmla="*/ 2312377 w 3200400"/>
              <a:gd name="connsiteY80" fmla="*/ 870438 h 1266092"/>
              <a:gd name="connsiteX81" fmla="*/ 2321170 w 3200400"/>
              <a:gd name="connsiteY81" fmla="*/ 835269 h 1266092"/>
              <a:gd name="connsiteX82" fmla="*/ 2329962 w 3200400"/>
              <a:gd name="connsiteY82" fmla="*/ 808892 h 1266092"/>
              <a:gd name="connsiteX83" fmla="*/ 2338754 w 3200400"/>
              <a:gd name="connsiteY83" fmla="*/ 764931 h 1266092"/>
              <a:gd name="connsiteX84" fmla="*/ 2356339 w 3200400"/>
              <a:gd name="connsiteY84" fmla="*/ 694592 h 1266092"/>
              <a:gd name="connsiteX85" fmla="*/ 2365131 w 3200400"/>
              <a:gd name="connsiteY85" fmla="*/ 659423 h 1266092"/>
              <a:gd name="connsiteX86" fmla="*/ 2373923 w 3200400"/>
              <a:gd name="connsiteY86" fmla="*/ 597877 h 1266092"/>
              <a:gd name="connsiteX87" fmla="*/ 2356339 w 3200400"/>
              <a:gd name="connsiteY87" fmla="*/ 307731 h 1266092"/>
              <a:gd name="connsiteX88" fmla="*/ 2338754 w 3200400"/>
              <a:gd name="connsiteY88" fmla="*/ 246184 h 1266092"/>
              <a:gd name="connsiteX89" fmla="*/ 2356339 w 3200400"/>
              <a:gd name="connsiteY89" fmla="*/ 70338 h 1266092"/>
              <a:gd name="connsiteX90" fmla="*/ 2373923 w 3200400"/>
              <a:gd name="connsiteY90" fmla="*/ 43961 h 1266092"/>
              <a:gd name="connsiteX91" fmla="*/ 2426677 w 3200400"/>
              <a:gd name="connsiteY91" fmla="*/ 8792 h 1266092"/>
              <a:gd name="connsiteX92" fmla="*/ 2453054 w 3200400"/>
              <a:gd name="connsiteY92" fmla="*/ 0 h 1266092"/>
              <a:gd name="connsiteX93" fmla="*/ 2479431 w 3200400"/>
              <a:gd name="connsiteY93" fmla="*/ 17584 h 1266092"/>
              <a:gd name="connsiteX94" fmla="*/ 2514600 w 3200400"/>
              <a:gd name="connsiteY94" fmla="*/ 26377 h 1266092"/>
              <a:gd name="connsiteX95" fmla="*/ 2567354 w 3200400"/>
              <a:gd name="connsiteY95" fmla="*/ 43961 h 1266092"/>
              <a:gd name="connsiteX96" fmla="*/ 2620108 w 3200400"/>
              <a:gd name="connsiteY96" fmla="*/ 61546 h 1266092"/>
              <a:gd name="connsiteX97" fmla="*/ 2681654 w 3200400"/>
              <a:gd name="connsiteY97" fmla="*/ 79131 h 1266092"/>
              <a:gd name="connsiteX98" fmla="*/ 2804747 w 3200400"/>
              <a:gd name="connsiteY98" fmla="*/ 96715 h 1266092"/>
              <a:gd name="connsiteX99" fmla="*/ 2971800 w 3200400"/>
              <a:gd name="connsiteY99" fmla="*/ 105507 h 1266092"/>
              <a:gd name="connsiteX100" fmla="*/ 3024554 w 3200400"/>
              <a:gd name="connsiteY100" fmla="*/ 114300 h 1266092"/>
              <a:gd name="connsiteX101" fmla="*/ 3077308 w 3200400"/>
              <a:gd name="connsiteY101" fmla="*/ 131884 h 1266092"/>
              <a:gd name="connsiteX102" fmla="*/ 3130062 w 3200400"/>
              <a:gd name="connsiteY102" fmla="*/ 158261 h 1266092"/>
              <a:gd name="connsiteX103" fmla="*/ 3200400 w 3200400"/>
              <a:gd name="connsiteY103" fmla="*/ 167054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200400" h="1266092">
                <a:moveTo>
                  <a:pt x="0" y="184638"/>
                </a:moveTo>
                <a:cubicBezTo>
                  <a:pt x="14654" y="193430"/>
                  <a:pt x="29470" y="201958"/>
                  <a:pt x="43962" y="211015"/>
                </a:cubicBezTo>
                <a:cubicBezTo>
                  <a:pt x="52923" y="216616"/>
                  <a:pt x="60887" y="223874"/>
                  <a:pt x="70339" y="228600"/>
                </a:cubicBezTo>
                <a:cubicBezTo>
                  <a:pt x="78628" y="232745"/>
                  <a:pt x="87924" y="234461"/>
                  <a:pt x="96716" y="237392"/>
                </a:cubicBezTo>
                <a:cubicBezTo>
                  <a:pt x="108901" y="234955"/>
                  <a:pt x="151843" y="228257"/>
                  <a:pt x="167054" y="219807"/>
                </a:cubicBezTo>
                <a:cubicBezTo>
                  <a:pt x="257747" y="169422"/>
                  <a:pt x="186503" y="195739"/>
                  <a:pt x="246185" y="175846"/>
                </a:cubicBezTo>
                <a:cubicBezTo>
                  <a:pt x="278423" y="178777"/>
                  <a:pt x="311960" y="175118"/>
                  <a:pt x="342900" y="184638"/>
                </a:cubicBezTo>
                <a:cubicBezTo>
                  <a:pt x="353000" y="187746"/>
                  <a:pt x="353013" y="203543"/>
                  <a:pt x="360485" y="211015"/>
                </a:cubicBezTo>
                <a:cubicBezTo>
                  <a:pt x="380725" y="231255"/>
                  <a:pt x="395125" y="230666"/>
                  <a:pt x="422031" y="237392"/>
                </a:cubicBezTo>
                <a:cubicBezTo>
                  <a:pt x="424962" y="246184"/>
                  <a:pt x="430823" y="254501"/>
                  <a:pt x="430823" y="263769"/>
                </a:cubicBezTo>
                <a:cubicBezTo>
                  <a:pt x="430823" y="281596"/>
                  <a:pt x="424742" y="298903"/>
                  <a:pt x="422031" y="316523"/>
                </a:cubicBezTo>
                <a:cubicBezTo>
                  <a:pt x="418880" y="337006"/>
                  <a:pt x="416170" y="357554"/>
                  <a:pt x="413239" y="378069"/>
                </a:cubicBezTo>
                <a:cubicBezTo>
                  <a:pt x="416170" y="389792"/>
                  <a:pt x="417271" y="402131"/>
                  <a:pt x="422031" y="413238"/>
                </a:cubicBezTo>
                <a:cubicBezTo>
                  <a:pt x="426194" y="422951"/>
                  <a:pt x="435906" y="429721"/>
                  <a:pt x="439616" y="439615"/>
                </a:cubicBezTo>
                <a:cubicBezTo>
                  <a:pt x="444863" y="453608"/>
                  <a:pt x="444784" y="469079"/>
                  <a:pt x="448408" y="483577"/>
                </a:cubicBezTo>
                <a:cubicBezTo>
                  <a:pt x="450656" y="492568"/>
                  <a:pt x="454269" y="501162"/>
                  <a:pt x="457200" y="509954"/>
                </a:cubicBezTo>
                <a:cubicBezTo>
                  <a:pt x="460131" y="530469"/>
                  <a:pt x="460540" y="551507"/>
                  <a:pt x="465993" y="571500"/>
                </a:cubicBezTo>
                <a:cubicBezTo>
                  <a:pt x="469442" y="584145"/>
                  <a:pt x="482130" y="593643"/>
                  <a:pt x="483577" y="606669"/>
                </a:cubicBezTo>
                <a:cubicBezTo>
                  <a:pt x="483917" y="609728"/>
                  <a:pt x="477614" y="781266"/>
                  <a:pt x="501162" y="844061"/>
                </a:cubicBezTo>
                <a:cubicBezTo>
                  <a:pt x="505764" y="856334"/>
                  <a:pt x="512885" y="867508"/>
                  <a:pt x="518747" y="879231"/>
                </a:cubicBezTo>
                <a:cubicBezTo>
                  <a:pt x="521678" y="911469"/>
                  <a:pt x="525881" y="943617"/>
                  <a:pt x="527539" y="975946"/>
                </a:cubicBezTo>
                <a:cubicBezTo>
                  <a:pt x="531744" y="1057952"/>
                  <a:pt x="531044" y="1140187"/>
                  <a:pt x="536331" y="1222131"/>
                </a:cubicBezTo>
                <a:cubicBezTo>
                  <a:pt x="536928" y="1231379"/>
                  <a:pt x="537582" y="1243120"/>
                  <a:pt x="545123" y="1248507"/>
                </a:cubicBezTo>
                <a:cubicBezTo>
                  <a:pt x="560206" y="1259281"/>
                  <a:pt x="597877" y="1266092"/>
                  <a:pt x="597877" y="1266092"/>
                </a:cubicBezTo>
                <a:cubicBezTo>
                  <a:pt x="609600" y="1263161"/>
                  <a:pt x="621198" y="1259670"/>
                  <a:pt x="633047" y="1257300"/>
                </a:cubicBezTo>
                <a:cubicBezTo>
                  <a:pt x="650528" y="1253804"/>
                  <a:pt x="674855" y="1262579"/>
                  <a:pt x="685800" y="1248507"/>
                </a:cubicBezTo>
                <a:cubicBezTo>
                  <a:pt x="700306" y="1229856"/>
                  <a:pt x="691662" y="1201615"/>
                  <a:pt x="694593" y="1178169"/>
                </a:cubicBezTo>
                <a:cubicBezTo>
                  <a:pt x="697524" y="1125415"/>
                  <a:pt x="698808" y="1072544"/>
                  <a:pt x="703385" y="1019907"/>
                </a:cubicBezTo>
                <a:cubicBezTo>
                  <a:pt x="704680" y="1005019"/>
                  <a:pt x="705993" y="989550"/>
                  <a:pt x="712177" y="975946"/>
                </a:cubicBezTo>
                <a:cubicBezTo>
                  <a:pt x="720923" y="956706"/>
                  <a:pt x="747347" y="923192"/>
                  <a:pt x="747347" y="923192"/>
                </a:cubicBezTo>
                <a:cubicBezTo>
                  <a:pt x="750278" y="914400"/>
                  <a:pt x="753593" y="905726"/>
                  <a:pt x="756139" y="896815"/>
                </a:cubicBezTo>
                <a:cubicBezTo>
                  <a:pt x="759459" y="885196"/>
                  <a:pt x="761459" y="873220"/>
                  <a:pt x="764931" y="861646"/>
                </a:cubicBezTo>
                <a:cubicBezTo>
                  <a:pt x="770257" y="843892"/>
                  <a:pt x="782516" y="808892"/>
                  <a:pt x="782516" y="808892"/>
                </a:cubicBezTo>
                <a:cubicBezTo>
                  <a:pt x="770748" y="702985"/>
                  <a:pt x="768819" y="727997"/>
                  <a:pt x="782516" y="597877"/>
                </a:cubicBezTo>
                <a:cubicBezTo>
                  <a:pt x="786346" y="561489"/>
                  <a:pt x="793016" y="568210"/>
                  <a:pt x="800100" y="536331"/>
                </a:cubicBezTo>
                <a:cubicBezTo>
                  <a:pt x="803967" y="518928"/>
                  <a:pt x="805026" y="500980"/>
                  <a:pt x="808893" y="483577"/>
                </a:cubicBezTo>
                <a:cubicBezTo>
                  <a:pt x="810904" y="474530"/>
                  <a:pt x="815437" y="466191"/>
                  <a:pt x="817685" y="457200"/>
                </a:cubicBezTo>
                <a:cubicBezTo>
                  <a:pt x="821309" y="442702"/>
                  <a:pt x="823546" y="427892"/>
                  <a:pt x="826477" y="413238"/>
                </a:cubicBezTo>
                <a:cubicBezTo>
                  <a:pt x="829408" y="375138"/>
                  <a:pt x="831050" y="336917"/>
                  <a:pt x="835270" y="298938"/>
                </a:cubicBezTo>
                <a:cubicBezTo>
                  <a:pt x="836920" y="284086"/>
                  <a:pt x="841790" y="269747"/>
                  <a:pt x="844062" y="254977"/>
                </a:cubicBezTo>
                <a:cubicBezTo>
                  <a:pt x="869173" y="91750"/>
                  <a:pt x="839544" y="248932"/>
                  <a:pt x="861647" y="149469"/>
                </a:cubicBezTo>
                <a:cubicBezTo>
                  <a:pt x="870715" y="108664"/>
                  <a:pt x="868508" y="107871"/>
                  <a:pt x="879231" y="70338"/>
                </a:cubicBezTo>
                <a:cubicBezTo>
                  <a:pt x="881777" y="61427"/>
                  <a:pt x="881470" y="50514"/>
                  <a:pt x="888023" y="43961"/>
                </a:cubicBezTo>
                <a:cubicBezTo>
                  <a:pt x="894576" y="37408"/>
                  <a:pt x="905608" y="38100"/>
                  <a:pt x="914400" y="35169"/>
                </a:cubicBezTo>
                <a:cubicBezTo>
                  <a:pt x="923192" y="29307"/>
                  <a:pt x="930241" y="18394"/>
                  <a:pt x="940777" y="17584"/>
                </a:cubicBezTo>
                <a:cubicBezTo>
                  <a:pt x="996025" y="13334"/>
                  <a:pt x="1013941" y="21457"/>
                  <a:pt x="1055077" y="35169"/>
                </a:cubicBezTo>
                <a:cubicBezTo>
                  <a:pt x="1063869" y="41031"/>
                  <a:pt x="1072002" y="48028"/>
                  <a:pt x="1081454" y="52754"/>
                </a:cubicBezTo>
                <a:cubicBezTo>
                  <a:pt x="1089743" y="56899"/>
                  <a:pt x="1100120" y="56405"/>
                  <a:pt x="1107831" y="61546"/>
                </a:cubicBezTo>
                <a:cubicBezTo>
                  <a:pt x="1118177" y="68443"/>
                  <a:pt x="1124393" y="80289"/>
                  <a:pt x="1134208" y="87923"/>
                </a:cubicBezTo>
                <a:cubicBezTo>
                  <a:pt x="1150890" y="100898"/>
                  <a:pt x="1170055" y="110411"/>
                  <a:pt x="1186962" y="123092"/>
                </a:cubicBezTo>
                <a:cubicBezTo>
                  <a:pt x="1194926" y="129065"/>
                  <a:pt x="1235653" y="160626"/>
                  <a:pt x="1248508" y="167054"/>
                </a:cubicBezTo>
                <a:cubicBezTo>
                  <a:pt x="1256797" y="171199"/>
                  <a:pt x="1266093" y="172915"/>
                  <a:pt x="1274885" y="175846"/>
                </a:cubicBezTo>
                <a:cubicBezTo>
                  <a:pt x="1321777" y="172915"/>
                  <a:pt x="1368790" y="171509"/>
                  <a:pt x="1415562" y="167054"/>
                </a:cubicBezTo>
                <a:cubicBezTo>
                  <a:pt x="1430439" y="165637"/>
                  <a:pt x="1444579" y="158261"/>
                  <a:pt x="1459523" y="158261"/>
                </a:cubicBezTo>
                <a:cubicBezTo>
                  <a:pt x="1488977" y="158261"/>
                  <a:pt x="1518139" y="164123"/>
                  <a:pt x="1547447" y="167054"/>
                </a:cubicBezTo>
                <a:cubicBezTo>
                  <a:pt x="1588478" y="228599"/>
                  <a:pt x="1565032" y="208084"/>
                  <a:pt x="1608993" y="237392"/>
                </a:cubicBezTo>
                <a:cubicBezTo>
                  <a:pt x="1614854" y="246184"/>
                  <a:pt x="1617616" y="258168"/>
                  <a:pt x="1626577" y="263769"/>
                </a:cubicBezTo>
                <a:cubicBezTo>
                  <a:pt x="1642295" y="273593"/>
                  <a:pt x="1679331" y="281354"/>
                  <a:pt x="1679331" y="281354"/>
                </a:cubicBezTo>
                <a:cubicBezTo>
                  <a:pt x="1691054" y="298938"/>
                  <a:pt x="1711878" y="313136"/>
                  <a:pt x="1714500" y="334107"/>
                </a:cubicBezTo>
                <a:cubicBezTo>
                  <a:pt x="1735766" y="504227"/>
                  <a:pt x="1711943" y="327549"/>
                  <a:pt x="1732085" y="448407"/>
                </a:cubicBezTo>
                <a:cubicBezTo>
                  <a:pt x="1745555" y="529230"/>
                  <a:pt x="1732817" y="485776"/>
                  <a:pt x="1749670" y="536331"/>
                </a:cubicBezTo>
                <a:cubicBezTo>
                  <a:pt x="1752601" y="556846"/>
                  <a:pt x="1754755" y="577488"/>
                  <a:pt x="1758462" y="597877"/>
                </a:cubicBezTo>
                <a:cubicBezTo>
                  <a:pt x="1760624" y="609766"/>
                  <a:pt x="1764633" y="621250"/>
                  <a:pt x="1767254" y="633046"/>
                </a:cubicBezTo>
                <a:cubicBezTo>
                  <a:pt x="1770496" y="647634"/>
                  <a:pt x="1773116" y="662353"/>
                  <a:pt x="1776047" y="677007"/>
                </a:cubicBezTo>
                <a:cubicBezTo>
                  <a:pt x="1773116" y="720969"/>
                  <a:pt x="1771866" y="765075"/>
                  <a:pt x="1767254" y="808892"/>
                </a:cubicBezTo>
                <a:cubicBezTo>
                  <a:pt x="1765989" y="820909"/>
                  <a:pt x="1760171" y="832099"/>
                  <a:pt x="1758462" y="844061"/>
                </a:cubicBezTo>
                <a:cubicBezTo>
                  <a:pt x="1754297" y="873219"/>
                  <a:pt x="1751846" y="902611"/>
                  <a:pt x="1749670" y="931984"/>
                </a:cubicBezTo>
                <a:cubicBezTo>
                  <a:pt x="1745983" y="981757"/>
                  <a:pt x="1743808" y="1031631"/>
                  <a:pt x="1740877" y="1081454"/>
                </a:cubicBezTo>
                <a:cubicBezTo>
                  <a:pt x="1743808" y="1125415"/>
                  <a:pt x="1744804" y="1169549"/>
                  <a:pt x="1749670" y="1213338"/>
                </a:cubicBezTo>
                <a:cubicBezTo>
                  <a:pt x="1750693" y="1222549"/>
                  <a:pt x="1751909" y="1233162"/>
                  <a:pt x="1758462" y="1239715"/>
                </a:cubicBezTo>
                <a:cubicBezTo>
                  <a:pt x="1765015" y="1246268"/>
                  <a:pt x="1776047" y="1245576"/>
                  <a:pt x="1784839" y="1248507"/>
                </a:cubicBezTo>
                <a:cubicBezTo>
                  <a:pt x="1845937" y="1242397"/>
                  <a:pt x="1860126" y="1245265"/>
                  <a:pt x="1907931" y="1230923"/>
                </a:cubicBezTo>
                <a:cubicBezTo>
                  <a:pt x="1944443" y="1219969"/>
                  <a:pt x="1967034" y="1207817"/>
                  <a:pt x="2004647" y="1204546"/>
                </a:cubicBezTo>
                <a:cubicBezTo>
                  <a:pt x="2057283" y="1199969"/>
                  <a:pt x="2110154" y="1198685"/>
                  <a:pt x="2162908" y="1195754"/>
                </a:cubicBezTo>
                <a:cubicBezTo>
                  <a:pt x="2165839" y="1186962"/>
                  <a:pt x="2166559" y="1177088"/>
                  <a:pt x="2171700" y="1169377"/>
                </a:cubicBezTo>
                <a:cubicBezTo>
                  <a:pt x="2196064" y="1132831"/>
                  <a:pt x="2206771" y="1141551"/>
                  <a:pt x="2250831" y="1134207"/>
                </a:cubicBezTo>
                <a:cubicBezTo>
                  <a:pt x="2256693" y="1116623"/>
                  <a:pt x="2266369" y="1099876"/>
                  <a:pt x="2268416" y="1081454"/>
                </a:cubicBezTo>
                <a:cubicBezTo>
                  <a:pt x="2273886" y="1032223"/>
                  <a:pt x="2274803" y="1003147"/>
                  <a:pt x="2286000" y="958361"/>
                </a:cubicBezTo>
                <a:cubicBezTo>
                  <a:pt x="2288248" y="949370"/>
                  <a:pt x="2292247" y="940895"/>
                  <a:pt x="2294793" y="931984"/>
                </a:cubicBezTo>
                <a:cubicBezTo>
                  <a:pt x="2298113" y="920365"/>
                  <a:pt x="2300265" y="908434"/>
                  <a:pt x="2303585" y="896815"/>
                </a:cubicBezTo>
                <a:cubicBezTo>
                  <a:pt x="2306131" y="887904"/>
                  <a:pt x="2309831" y="879349"/>
                  <a:pt x="2312377" y="870438"/>
                </a:cubicBezTo>
                <a:cubicBezTo>
                  <a:pt x="2315697" y="858819"/>
                  <a:pt x="2317850" y="846888"/>
                  <a:pt x="2321170" y="835269"/>
                </a:cubicBezTo>
                <a:cubicBezTo>
                  <a:pt x="2323716" y="826358"/>
                  <a:pt x="2327714" y="817883"/>
                  <a:pt x="2329962" y="808892"/>
                </a:cubicBezTo>
                <a:cubicBezTo>
                  <a:pt x="2333586" y="794394"/>
                  <a:pt x="2335394" y="779492"/>
                  <a:pt x="2338754" y="764931"/>
                </a:cubicBezTo>
                <a:cubicBezTo>
                  <a:pt x="2344188" y="741382"/>
                  <a:pt x="2350477" y="718038"/>
                  <a:pt x="2356339" y="694592"/>
                </a:cubicBezTo>
                <a:cubicBezTo>
                  <a:pt x="2359270" y="682869"/>
                  <a:pt x="2363422" y="671385"/>
                  <a:pt x="2365131" y="659423"/>
                </a:cubicBezTo>
                <a:lnTo>
                  <a:pt x="2373923" y="597877"/>
                </a:lnTo>
                <a:cubicBezTo>
                  <a:pt x="2370030" y="500538"/>
                  <a:pt x="2372343" y="403760"/>
                  <a:pt x="2356339" y="307731"/>
                </a:cubicBezTo>
                <a:cubicBezTo>
                  <a:pt x="2352658" y="285644"/>
                  <a:pt x="2345725" y="267095"/>
                  <a:pt x="2338754" y="246184"/>
                </a:cubicBezTo>
                <a:cubicBezTo>
                  <a:pt x="2339268" y="237452"/>
                  <a:pt x="2333403" y="116211"/>
                  <a:pt x="2356339" y="70338"/>
                </a:cubicBezTo>
                <a:cubicBezTo>
                  <a:pt x="2361065" y="60887"/>
                  <a:pt x="2365971" y="50919"/>
                  <a:pt x="2373923" y="43961"/>
                </a:cubicBezTo>
                <a:cubicBezTo>
                  <a:pt x="2389828" y="30044"/>
                  <a:pt x="2406627" y="15475"/>
                  <a:pt x="2426677" y="8792"/>
                </a:cubicBezTo>
                <a:lnTo>
                  <a:pt x="2453054" y="0"/>
                </a:lnTo>
                <a:cubicBezTo>
                  <a:pt x="2461846" y="5861"/>
                  <a:pt x="2469718" y="13421"/>
                  <a:pt x="2479431" y="17584"/>
                </a:cubicBezTo>
                <a:cubicBezTo>
                  <a:pt x="2490538" y="22344"/>
                  <a:pt x="2503026" y="22905"/>
                  <a:pt x="2514600" y="26377"/>
                </a:cubicBezTo>
                <a:cubicBezTo>
                  <a:pt x="2532354" y="31703"/>
                  <a:pt x="2549769" y="38099"/>
                  <a:pt x="2567354" y="43961"/>
                </a:cubicBezTo>
                <a:lnTo>
                  <a:pt x="2620108" y="61546"/>
                </a:lnTo>
                <a:cubicBezTo>
                  <a:pt x="2645242" y="69924"/>
                  <a:pt x="2654062" y="73612"/>
                  <a:pt x="2681654" y="79131"/>
                </a:cubicBezTo>
                <a:cubicBezTo>
                  <a:pt x="2710720" y="84944"/>
                  <a:pt x="2779008" y="94808"/>
                  <a:pt x="2804747" y="96715"/>
                </a:cubicBezTo>
                <a:cubicBezTo>
                  <a:pt x="2860356" y="100834"/>
                  <a:pt x="2916116" y="102576"/>
                  <a:pt x="2971800" y="105507"/>
                </a:cubicBezTo>
                <a:cubicBezTo>
                  <a:pt x="2989385" y="108438"/>
                  <a:pt x="3007259" y="109976"/>
                  <a:pt x="3024554" y="114300"/>
                </a:cubicBezTo>
                <a:cubicBezTo>
                  <a:pt x="3042536" y="118796"/>
                  <a:pt x="3077308" y="131884"/>
                  <a:pt x="3077308" y="131884"/>
                </a:cubicBezTo>
                <a:cubicBezTo>
                  <a:pt x="3098428" y="145964"/>
                  <a:pt x="3105034" y="153710"/>
                  <a:pt x="3130062" y="158261"/>
                </a:cubicBezTo>
                <a:cubicBezTo>
                  <a:pt x="3153309" y="162488"/>
                  <a:pt x="3200400" y="167054"/>
                  <a:pt x="3200400" y="16705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E510D-2218-4808-A29E-2C412CC4AA84}"/>
              </a:ext>
            </a:extLst>
          </p:cNvPr>
          <p:cNvSpPr txBox="1"/>
          <p:nvPr/>
        </p:nvSpPr>
        <p:spPr>
          <a:xfrm>
            <a:off x="5949065" y="5445369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</a:rPr>
              <a:t>시간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2CA44-87D7-4017-A62C-1EC939C571E9}"/>
              </a:ext>
            </a:extLst>
          </p:cNvPr>
          <p:cNvSpPr txBox="1"/>
          <p:nvPr/>
        </p:nvSpPr>
        <p:spPr>
          <a:xfrm>
            <a:off x="1293341" y="3121223"/>
            <a:ext cx="94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</a:rPr>
              <a:t>유사도</a:t>
            </a:r>
            <a:r>
              <a:rPr lang="en-US" altLang="ko-KR" dirty="0">
                <a:latin typeface="Abadi" panose="020B0604020202020204" pitchFamily="34" charset="0"/>
              </a:rPr>
              <a:t>(%)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57A3B82A-300B-44C5-8F06-5D14CEBE6893}"/>
              </a:ext>
            </a:extLst>
          </p:cNvPr>
          <p:cNvSpPr/>
          <p:nvPr/>
        </p:nvSpPr>
        <p:spPr>
          <a:xfrm>
            <a:off x="4141177" y="3525715"/>
            <a:ext cx="369268" cy="23739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30" name="폭발: 14pt 29">
            <a:extLst>
              <a:ext uri="{FF2B5EF4-FFF2-40B4-BE49-F238E27FC236}">
                <a16:creationId xmlns:a16="http://schemas.microsoft.com/office/drawing/2014/main" id="{9BBD11B7-FE3E-4FD0-AE30-5CA3C5189C17}"/>
              </a:ext>
            </a:extLst>
          </p:cNvPr>
          <p:cNvSpPr/>
          <p:nvPr/>
        </p:nvSpPr>
        <p:spPr>
          <a:xfrm>
            <a:off x="5715000" y="3487617"/>
            <a:ext cx="369268" cy="23739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25A64-A95D-4E8D-89E7-2E88653D278E}"/>
              </a:ext>
            </a:extLst>
          </p:cNvPr>
          <p:cNvSpPr txBox="1"/>
          <p:nvPr/>
        </p:nvSpPr>
        <p:spPr>
          <a:xfrm>
            <a:off x="4546702" y="322404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badi" panose="020B0604020202020204" pitchFamily="34" charset="0"/>
              </a:rPr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164301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527</Words>
  <Application>Microsoft Office PowerPoint</Application>
  <PresentationFormat>화면 슬라이드 쇼(4:3)</PresentationFormat>
  <Paragraphs>118</Paragraphs>
  <Slides>17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Abadi</vt:lpstr>
      <vt:lpstr>Source Sans Pro</vt:lpstr>
      <vt:lpstr>맑은 고딕</vt:lpstr>
      <vt:lpstr>Arial</vt:lpstr>
      <vt:lpstr>Office 테마</vt:lpstr>
      <vt:lpstr>PowerPoint 프레젠테이션</vt:lpstr>
      <vt:lpstr>Contents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Prototype 진행상황(Noise Reduction)</vt:lpstr>
      <vt:lpstr>Prototype 진행상황 (Noise Reduction)</vt:lpstr>
      <vt:lpstr>Prototype 진행상황 (Noise Reduction)</vt:lpstr>
      <vt:lpstr>Prototype 진행상황 (Noise Reduction)</vt:lpstr>
      <vt:lpstr>Prototype 진행상황 (Noise reduction)</vt:lpstr>
      <vt:lpstr>새로운 Noise Reduction 차별화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 matthew</cp:lastModifiedBy>
  <cp:revision>145</cp:revision>
  <dcterms:created xsi:type="dcterms:W3CDTF">2006-10-05T04:04:58Z</dcterms:created>
  <dcterms:modified xsi:type="dcterms:W3CDTF">2021-05-10T17:28:08Z</dcterms:modified>
  <cp:version>1000.0000.01</cp:version>
</cp:coreProperties>
</file>