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97" r:id="rId3"/>
    <p:sldId id="326" r:id="rId4"/>
    <p:sldId id="327" r:id="rId5"/>
    <p:sldId id="310" r:id="rId6"/>
    <p:sldId id="329" r:id="rId7"/>
    <p:sldId id="328" r:id="rId8"/>
    <p:sldId id="325" r:id="rId9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11"/>
      <p:bold r:id="rId12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55">
          <p15:clr>
            <a:srgbClr val="A4A3A4"/>
          </p15:clr>
        </p15:guide>
        <p15:guide id="2" orient="horz" pos="1705">
          <p15:clr>
            <a:srgbClr val="A4A3A4"/>
          </p15:clr>
        </p15:guide>
        <p15:guide id="3" pos="384">
          <p15:clr>
            <a:srgbClr val="A4A3A4"/>
          </p15:clr>
        </p15:guide>
        <p15:guide id="4" pos="10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5712" autoAdjust="0"/>
  </p:normalViewPr>
  <p:slideViewPr>
    <p:cSldViewPr snapToGrid="0">
      <p:cViewPr varScale="1">
        <p:scale>
          <a:sx n="81" d="100"/>
          <a:sy n="81" d="100"/>
        </p:scale>
        <p:origin x="1526" y="67"/>
      </p:cViewPr>
      <p:guideLst>
        <p:guide orient="horz" pos="4155"/>
        <p:guide orient="horz" pos="1705"/>
        <p:guide pos="384"/>
        <p:guide pos="10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69" name="Google Shape;169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 descr="communicative logo"/>
          <p:cNvPicPr preferRelativeResize="0"/>
          <p:nvPr/>
        </p:nvPicPr>
        <p:blipFill rotWithShape="1">
          <a:blip r:embed="rId2">
            <a:alphaModFix/>
          </a:blip>
          <a:srcRect l="71317" t="34869" r="14595" b="43018"/>
          <a:stretch/>
        </p:blipFill>
        <p:spPr>
          <a:xfrm>
            <a:off x="0" y="3370263"/>
            <a:ext cx="3143250" cy="348773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2071670" y="3929066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Malgun Gothic"/>
              <a:buNone/>
              <a:defRPr b="1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72" name="Google Shape;7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 rot="5400000">
            <a:off x="2143125" y="-400050"/>
            <a:ext cx="485775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>
  <p:cSld name="4_제목 슬라이드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제목 슬라이드">
  <p:cSld name="6_제목 슬라이드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357158" y="203200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3" name="Google Shape;2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dirty="0"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dirty="0"/>
          </a:p>
        </p:txBody>
      </p:sp>
      <p:sp>
        <p:nvSpPr>
          <p:cNvPr id="40" name="Google Shape;4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 dirty="0"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 dirty="0"/>
          </a:p>
        </p:txBody>
      </p:sp>
      <p:sp>
        <p:nvSpPr>
          <p:cNvPr id="49" name="Google Shape;49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 dirty="0"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15" name="Google Shape;15;p7" descr="AS"/>
          <p:cNvPicPr preferRelativeResize="0"/>
          <p:nvPr/>
        </p:nvPicPr>
        <p:blipFill rotWithShape="1">
          <a:blip r:embed="rId19">
            <a:alphaModFix/>
          </a:blip>
          <a:srcRect l="1" t="9346" r="-787" b="87311"/>
          <a:stretch/>
        </p:blipFill>
        <p:spPr>
          <a:xfrm>
            <a:off x="0" y="642822"/>
            <a:ext cx="9216000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/>
          <p:nvPr/>
        </p:nvSpPr>
        <p:spPr>
          <a:xfrm>
            <a:off x="670120" y="3068960"/>
            <a:ext cx="7879404" cy="0"/>
          </a:xfrm>
          <a:custGeom>
            <a:avLst/>
            <a:gdLst/>
            <a:ahLst/>
            <a:cxnLst/>
            <a:rect l="l" t="t" r="r" b="b"/>
            <a:pathLst>
              <a:path w="7879404" h="120000" extrusionOk="0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9525" cap="flat" cmpd="sng">
            <a:solidFill>
              <a:srgbClr val="366092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48108-271D-43F3-86C6-0CB8147DF55C}"/>
              </a:ext>
            </a:extLst>
          </p:cNvPr>
          <p:cNvSpPr txBox="1"/>
          <p:nvPr/>
        </p:nvSpPr>
        <p:spPr>
          <a:xfrm>
            <a:off x="1021976" y="1991742"/>
            <a:ext cx="5387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 컴퓨터공학종합설계</a:t>
            </a:r>
            <a:r>
              <a:rPr lang="en-US" altLang="ko-KR" sz="2400" b="1" dirty="0">
                <a:latin typeface="+mj-ea"/>
                <a:ea typeface="+mj-ea"/>
              </a:rPr>
              <a:t>2_03 9</a:t>
            </a:r>
            <a:r>
              <a:rPr lang="ko-KR" altLang="en-US" sz="2400" b="1" dirty="0">
                <a:latin typeface="+mj-ea"/>
                <a:ea typeface="+mj-ea"/>
              </a:rPr>
              <a:t>주차</a:t>
            </a:r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4000" b="1" dirty="0">
                <a:latin typeface="+mj-ea"/>
                <a:ea typeface="+mj-ea"/>
              </a:rPr>
              <a:t>팀별 미팅 </a:t>
            </a:r>
            <a:r>
              <a:rPr lang="en-US" altLang="ko-KR" sz="4000" b="1" dirty="0">
                <a:latin typeface="+mj-ea"/>
                <a:ea typeface="+mj-ea"/>
              </a:rPr>
              <a:t>- Websters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342CB-4BD1-46BA-A68E-7977F53C4AF5}"/>
              </a:ext>
            </a:extLst>
          </p:cNvPr>
          <p:cNvSpPr txBox="1"/>
          <p:nvPr/>
        </p:nvSpPr>
        <p:spPr>
          <a:xfrm>
            <a:off x="4849906" y="4312024"/>
            <a:ext cx="3699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+mn-ea"/>
                <a:ea typeface="+mn-ea"/>
              </a:rPr>
              <a:t>2016110426 </a:t>
            </a:r>
            <a:r>
              <a:rPr lang="ko-KR" altLang="en-US" sz="2000" dirty="0">
                <a:latin typeface="+mn-ea"/>
                <a:ea typeface="+mn-ea"/>
              </a:rPr>
              <a:t>오지훈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2016110441 </a:t>
            </a:r>
            <a:r>
              <a:rPr lang="ko-KR" altLang="en-US" sz="2000" dirty="0" err="1">
                <a:latin typeface="+mn-ea"/>
                <a:ea typeface="+mn-ea"/>
              </a:rPr>
              <a:t>김건오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2018112092 </a:t>
            </a:r>
            <a:r>
              <a:rPr lang="ko-KR" altLang="en-US" sz="2000" dirty="0" err="1">
                <a:latin typeface="+mn-ea"/>
                <a:ea typeface="+mn-ea"/>
              </a:rPr>
              <a:t>누비아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인식 개선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DADE18-84D5-43FC-A3F6-AA68DEDBC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84" y="1987921"/>
            <a:ext cx="4092412" cy="23904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8B04D7-5325-4E83-B273-2728556E7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247" y="1987921"/>
            <a:ext cx="4106969" cy="23853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F94A30-96BD-4022-BD67-684D6ECC99B4}"/>
              </a:ext>
            </a:extLst>
          </p:cNvPr>
          <p:cNvSpPr txBox="1"/>
          <p:nvPr/>
        </p:nvSpPr>
        <p:spPr>
          <a:xfrm>
            <a:off x="439763" y="4707375"/>
            <a:ext cx="6769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크기 차이가 많이 나는 위 두 도형이 유사한 도형으로 인식되는 오류 발생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-&gt;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모양 뿐 아니라 넓이도 비교 요소로 추가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0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인식 개선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465205-C80D-4583-95EC-EFFDA95A8CAD}"/>
              </a:ext>
            </a:extLst>
          </p:cNvPr>
          <p:cNvSpPr/>
          <p:nvPr/>
        </p:nvSpPr>
        <p:spPr>
          <a:xfrm>
            <a:off x="234201" y="1904300"/>
            <a:ext cx="4001547" cy="2776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B0E534-0E83-4206-B92D-675F03B68C96}"/>
              </a:ext>
            </a:extLst>
          </p:cNvPr>
          <p:cNvSpPr/>
          <p:nvPr/>
        </p:nvSpPr>
        <p:spPr>
          <a:xfrm>
            <a:off x="951459" y="2969701"/>
            <a:ext cx="1350628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058521B2-508A-46AF-BF43-765D953EEAA7}"/>
              </a:ext>
            </a:extLst>
          </p:cNvPr>
          <p:cNvSpPr/>
          <p:nvPr/>
        </p:nvSpPr>
        <p:spPr>
          <a:xfrm>
            <a:off x="2767676" y="2214692"/>
            <a:ext cx="755009" cy="755009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9AF843D-FB68-4267-9BB1-A4938CCEC214}"/>
              </a:ext>
            </a:extLst>
          </p:cNvPr>
          <p:cNvSpPr/>
          <p:nvPr/>
        </p:nvSpPr>
        <p:spPr>
          <a:xfrm>
            <a:off x="2625062" y="3431096"/>
            <a:ext cx="1040235" cy="8556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21CD65-576E-4FFC-B76C-9143564D685F}"/>
              </a:ext>
            </a:extLst>
          </p:cNvPr>
          <p:cNvSpPr txBox="1"/>
          <p:nvPr/>
        </p:nvSpPr>
        <p:spPr>
          <a:xfrm>
            <a:off x="817126" y="5010863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/>
              <a:t>기존 방식</a:t>
            </a:r>
            <a:endParaRPr lang="en-US" altLang="ko-KR" sz="1800" dirty="0"/>
          </a:p>
          <a:p>
            <a:pPr algn="ctr"/>
            <a:r>
              <a:rPr lang="ko-KR" altLang="en-US" sz="1800" dirty="0"/>
              <a:t>다른 도형의 개수만 파악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BDD1DD-F27F-4F59-B222-4E6654DD0E88}"/>
              </a:ext>
            </a:extLst>
          </p:cNvPr>
          <p:cNvSpPr/>
          <p:nvPr/>
        </p:nvSpPr>
        <p:spPr>
          <a:xfrm>
            <a:off x="4835562" y="2709642"/>
            <a:ext cx="1350628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3ABB7E28-176D-43DC-953D-B72EB7557FEE}"/>
              </a:ext>
            </a:extLst>
          </p:cNvPr>
          <p:cNvSpPr/>
          <p:nvPr/>
        </p:nvSpPr>
        <p:spPr>
          <a:xfrm>
            <a:off x="6457546" y="2487578"/>
            <a:ext cx="755009" cy="755009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E51ED84-64A5-46F0-87C6-8ED8EE278B64}"/>
              </a:ext>
            </a:extLst>
          </p:cNvPr>
          <p:cNvSpPr/>
          <p:nvPr/>
        </p:nvSpPr>
        <p:spPr>
          <a:xfrm>
            <a:off x="7414535" y="2521134"/>
            <a:ext cx="1040235" cy="8556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8C6E5E-5C9B-41F5-96BA-F75946EA1207}"/>
              </a:ext>
            </a:extLst>
          </p:cNvPr>
          <p:cNvSpPr txBox="1"/>
          <p:nvPr/>
        </p:nvSpPr>
        <p:spPr>
          <a:xfrm>
            <a:off x="5226336" y="3551157"/>
            <a:ext cx="3026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100         +           50        +           60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BDE7B3-1DB4-4516-A472-DD38EA52CFE0}"/>
              </a:ext>
            </a:extLst>
          </p:cNvPr>
          <p:cNvSpPr txBox="1"/>
          <p:nvPr/>
        </p:nvSpPr>
        <p:spPr>
          <a:xfrm>
            <a:off x="4868065" y="5112151"/>
            <a:ext cx="3743332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도형들의 면적의 합도 요소로 추가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45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인식 개선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98A6223-9993-40D0-A83E-52BDB2902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2" t="10564" b="6306"/>
          <a:stretch/>
        </p:blipFill>
        <p:spPr>
          <a:xfrm>
            <a:off x="5176557" y="2064137"/>
            <a:ext cx="3670881" cy="272972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F4855AE-B419-464B-8072-FCFBFAE34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9" y="1997279"/>
            <a:ext cx="3851297" cy="286344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753280-D0FB-46B6-A54D-B2828C1FDD23}"/>
              </a:ext>
            </a:extLst>
          </p:cNvPr>
          <p:cNvSpPr txBox="1"/>
          <p:nvPr/>
        </p:nvSpPr>
        <p:spPr>
          <a:xfrm>
            <a:off x="1167061" y="5212592"/>
            <a:ext cx="680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latin typeface="+mn-ea"/>
                <a:ea typeface="+mn-ea"/>
              </a:rPr>
              <a:t>기존 그래프보다 슬라이드 전환 시점이 더 두드러지게 나타난다</a:t>
            </a:r>
            <a:r>
              <a:rPr lang="en-US" altLang="ko-KR" sz="1800" dirty="0">
                <a:latin typeface="+mn-ea"/>
                <a:ea typeface="+mn-ea"/>
              </a:rPr>
              <a:t>.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832DAFA-EABB-47A3-BB28-8AD2C9E1D2E5}"/>
              </a:ext>
            </a:extLst>
          </p:cNvPr>
          <p:cNvSpPr/>
          <p:nvPr/>
        </p:nvSpPr>
        <p:spPr>
          <a:xfrm>
            <a:off x="4243853" y="3311192"/>
            <a:ext cx="703357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Transcribe </a:t>
            </a:r>
            <a:r>
              <a:rPr lang="ko-KR" altLang="en-US" dirty="0"/>
              <a:t>실시간 사용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4469773-A52E-40BE-986D-F917465FF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36325"/>
            <a:ext cx="8229600" cy="315415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Node JS + </a:t>
            </a:r>
            <a:r>
              <a:rPr lang="en-US" altLang="ko-KR" sz="1800" dirty="0" err="1"/>
              <a:t>Websocket</a:t>
            </a:r>
            <a:r>
              <a:rPr lang="en-US" altLang="ko-KR" sz="1800" dirty="0"/>
              <a:t> </a:t>
            </a:r>
            <a:r>
              <a:rPr lang="ko-KR" altLang="en-US" sz="1800" dirty="0"/>
              <a:t>사용</a:t>
            </a:r>
            <a:endParaRPr lang="en-US" altLang="ko-KR" sz="1400" dirty="0"/>
          </a:p>
          <a:p>
            <a:endParaRPr lang="en-US" altLang="ko-KR" dirty="0"/>
          </a:p>
          <a:p>
            <a:r>
              <a:rPr lang="en-US" altLang="ko-KR" sz="1800" dirty="0"/>
              <a:t>AWS Transcribe </a:t>
            </a:r>
            <a:r>
              <a:rPr lang="ko-KR" altLang="en-US" sz="1800" dirty="0"/>
              <a:t>설정</a:t>
            </a:r>
            <a:r>
              <a:rPr lang="en-US" altLang="ko-KR" sz="1800" dirty="0"/>
              <a:t>: </a:t>
            </a:r>
            <a:r>
              <a:rPr lang="ko-KR" altLang="en-US" sz="1800" dirty="0"/>
              <a:t>언어 </a:t>
            </a:r>
            <a:r>
              <a:rPr lang="en-US" altLang="ko-KR" sz="1800" dirty="0"/>
              <a:t>ko-KR, </a:t>
            </a:r>
            <a:r>
              <a:rPr lang="ko-KR" altLang="en-US" sz="1800" dirty="0" err="1"/>
              <a:t>리전</a:t>
            </a:r>
            <a:r>
              <a:rPr lang="ko-KR" altLang="en-US" sz="1800" dirty="0"/>
              <a:t> </a:t>
            </a:r>
            <a:r>
              <a:rPr lang="en-US" altLang="ko-KR" sz="1800" dirty="0"/>
              <a:t>ap-northeast-2(</a:t>
            </a:r>
            <a:r>
              <a:rPr lang="ko-KR" altLang="en-US" sz="1800" dirty="0"/>
              <a:t>서울</a:t>
            </a:r>
            <a:r>
              <a:rPr lang="en-US" altLang="ko-KR" sz="1800" dirty="0"/>
              <a:t>)</a:t>
            </a:r>
          </a:p>
          <a:p>
            <a:endParaRPr lang="en-US" altLang="ko-KR" sz="1800" dirty="0"/>
          </a:p>
          <a:p>
            <a:r>
              <a:rPr lang="ko-KR" altLang="en-US" sz="1800" dirty="0"/>
              <a:t>참고자료</a:t>
            </a:r>
            <a:endParaRPr lang="en-US" altLang="ko-KR" sz="1800" dirty="0"/>
          </a:p>
          <a:p>
            <a:pPr marL="76200" indent="0">
              <a:buNone/>
            </a:pPr>
            <a:r>
              <a:rPr lang="en-US" altLang="ko-KR" sz="1800" dirty="0"/>
              <a:t>https://github.com/amazon-archives/amazon-transcribe-websocket-static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51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Transcribe </a:t>
            </a:r>
            <a:r>
              <a:rPr lang="ko-KR" altLang="en-US" dirty="0"/>
              <a:t>실시간 사용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4469773-A52E-40BE-986D-F917465FF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36325"/>
            <a:ext cx="8229600" cy="315415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Java</a:t>
            </a:r>
            <a:r>
              <a:rPr lang="ko-KR" altLang="en-US" sz="1800" dirty="0"/>
              <a:t> 사용에서 </a:t>
            </a:r>
            <a:r>
              <a:rPr lang="en-US" altLang="ko-KR" sz="1800" dirty="0"/>
              <a:t>Node JS </a:t>
            </a:r>
            <a:r>
              <a:rPr lang="ko-KR" altLang="en-US" sz="1800" dirty="0"/>
              <a:t>사용으로 전환 이유</a:t>
            </a:r>
            <a:r>
              <a:rPr lang="en-US" altLang="ko-KR" sz="1800" dirty="0"/>
              <a:t>?</a:t>
            </a:r>
          </a:p>
          <a:p>
            <a:pPr lvl="1"/>
            <a:r>
              <a:rPr lang="en-US" altLang="ko-KR" sz="1400" dirty="0"/>
              <a:t>Java</a:t>
            </a:r>
            <a:r>
              <a:rPr lang="ko-KR" altLang="en-US" sz="1400" dirty="0"/>
              <a:t>로 만든 프로그램보다 사용 및 테스트하기 간편</a:t>
            </a:r>
            <a:endParaRPr lang="en-US" altLang="ko-KR" sz="1400" dirty="0"/>
          </a:p>
          <a:p>
            <a:pPr lvl="1"/>
            <a:r>
              <a:rPr lang="en-US" altLang="ko-KR" sz="1400" dirty="0"/>
              <a:t>Node JS</a:t>
            </a:r>
            <a:r>
              <a:rPr lang="ko-KR" altLang="en-US" sz="1400" dirty="0"/>
              <a:t>는 비동기 방식 처리에 특화 </a:t>
            </a:r>
            <a:r>
              <a:rPr lang="en-US" altLang="ko-KR" sz="1400" dirty="0"/>
              <a:t>-&gt; </a:t>
            </a:r>
            <a:r>
              <a:rPr lang="ko-KR" altLang="en-US" sz="1400" dirty="0"/>
              <a:t>스트리밍 서비스를 진행할 때 유리</a:t>
            </a:r>
            <a:endParaRPr lang="en-US" altLang="ko-KR" sz="1400" dirty="0"/>
          </a:p>
          <a:p>
            <a:pPr lvl="1"/>
            <a:r>
              <a:rPr lang="en-US" altLang="ko-KR" sz="1400" dirty="0"/>
              <a:t>WebRTC</a:t>
            </a:r>
            <a:r>
              <a:rPr lang="ko-KR" altLang="en-US" sz="1400" dirty="0"/>
              <a:t>와 연동하기에 유리하다는 판단</a:t>
            </a:r>
            <a:endParaRPr lang="en-US" altLang="ko-KR" sz="1400" dirty="0"/>
          </a:p>
          <a:p>
            <a:pPr lvl="2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30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Transcribe </a:t>
            </a:r>
            <a:r>
              <a:rPr lang="ko-KR" altLang="en-US" dirty="0"/>
              <a:t>실시간 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E3723D-FB5C-4344-8863-5B69C3B89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43" y="2006878"/>
            <a:ext cx="7598004" cy="1831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256C52-E2B0-411E-8E28-C83E4BD31FA4}"/>
              </a:ext>
            </a:extLst>
          </p:cNvPr>
          <p:cNvSpPr txBox="1"/>
          <p:nvPr/>
        </p:nvSpPr>
        <p:spPr>
          <a:xfrm>
            <a:off x="612743" y="3985181"/>
            <a:ext cx="533671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기존 참고자료</a:t>
            </a:r>
            <a:r>
              <a:rPr lang="en-US" altLang="ko-KR" sz="1800" dirty="0">
                <a:latin typeface="+mn-ea"/>
                <a:ea typeface="+mn-ea"/>
              </a:rPr>
              <a:t>: </a:t>
            </a:r>
            <a:r>
              <a:rPr lang="ko-KR" altLang="en-US" sz="1800" dirty="0">
                <a:latin typeface="+mn-ea"/>
                <a:ea typeface="+mn-ea"/>
              </a:rPr>
              <a:t>영어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스페인어 등 지원</a:t>
            </a:r>
            <a:endParaRPr lang="en-US" altLang="ko-KR" sz="1800" dirty="0">
              <a:latin typeface="+mn-ea"/>
              <a:ea typeface="+mn-ea"/>
            </a:endParaRPr>
          </a:p>
          <a:p>
            <a:r>
              <a:rPr lang="en-US" altLang="ko-KR" sz="1800" dirty="0">
                <a:latin typeface="+mn-ea"/>
                <a:ea typeface="+mn-ea"/>
              </a:rPr>
              <a:t>-&gt; </a:t>
            </a:r>
            <a:r>
              <a:rPr lang="ko-KR" altLang="en-US" sz="1800" dirty="0">
                <a:latin typeface="+mn-ea"/>
                <a:ea typeface="+mn-ea"/>
              </a:rPr>
              <a:t>한국어 인식 추가</a:t>
            </a:r>
            <a:endParaRPr lang="en-US" altLang="ko-KR" sz="1800" dirty="0">
              <a:latin typeface="+mn-ea"/>
              <a:ea typeface="+mn-ea"/>
            </a:endParaRPr>
          </a:p>
          <a:p>
            <a:endParaRPr lang="en-US" altLang="ko-KR" sz="1800" dirty="0">
              <a:latin typeface="+mn-ea"/>
              <a:ea typeface="+mn-ea"/>
            </a:endParaRPr>
          </a:p>
          <a:p>
            <a:r>
              <a:rPr lang="ko-KR" altLang="en-US" sz="1600" dirty="0">
                <a:latin typeface="+mn-ea"/>
                <a:ea typeface="+mn-ea"/>
              </a:rPr>
              <a:t>사용자의 마이크 권한을 받아서 마이크 입력을 인식하고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ko-KR" altLang="en-US" sz="1600" dirty="0">
                <a:latin typeface="+mn-ea"/>
                <a:ea typeface="+mn-ea"/>
              </a:rPr>
              <a:t>입력 받은 음성을 </a:t>
            </a:r>
            <a:r>
              <a:rPr lang="en-US" altLang="ko-KR" sz="1600" dirty="0">
                <a:latin typeface="+mn-ea"/>
                <a:ea typeface="+mn-ea"/>
              </a:rPr>
              <a:t>AWS Transcribe</a:t>
            </a:r>
            <a:r>
              <a:rPr lang="ko-KR" altLang="en-US" sz="1600" dirty="0">
                <a:latin typeface="+mn-ea"/>
                <a:ea typeface="+mn-ea"/>
              </a:rPr>
              <a:t>로 전송하여 텍스트화</a:t>
            </a:r>
          </a:p>
        </p:txBody>
      </p:sp>
    </p:spTree>
    <p:extLst>
      <p:ext uri="{BB962C8B-B14F-4D97-AF65-F5344CB8AC3E}">
        <p14:creationId xmlns:p14="http://schemas.microsoft.com/office/powerpoint/2010/main" val="26207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차후 과제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D54AA3C-8C21-46A0-81DD-13CFAD644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247851"/>
            <a:ext cx="8229600" cy="308772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AWS Transcribe </a:t>
            </a:r>
            <a:r>
              <a:rPr lang="ko-KR" altLang="en-US" sz="1800" dirty="0"/>
              <a:t>테스트</a:t>
            </a:r>
            <a:endParaRPr lang="en-US" altLang="ko-KR" sz="1800" dirty="0"/>
          </a:p>
          <a:p>
            <a:pPr lvl="1"/>
            <a:r>
              <a:rPr lang="ko-KR" altLang="en-US" sz="1400" dirty="0"/>
              <a:t>본인 마이크 입력이 아닌 다른 사람과 통신 중 상대방의 음성 입력을</a:t>
            </a:r>
            <a:endParaRPr lang="en-US" altLang="ko-KR" sz="1400" dirty="0"/>
          </a:p>
          <a:p>
            <a:pPr marL="558800" lvl="1" indent="0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텍스트로 변환하는 테스트 진행</a:t>
            </a:r>
            <a:endParaRPr lang="en-US" altLang="ko-KR" sz="1400" dirty="0"/>
          </a:p>
          <a:p>
            <a:pPr lvl="1"/>
            <a:endParaRPr lang="en-US" altLang="ko-KR" sz="1800" dirty="0"/>
          </a:p>
          <a:p>
            <a:r>
              <a:rPr lang="ko-KR" altLang="en-US" sz="1800" dirty="0"/>
              <a:t>북마크 생성 기능 추가 테스트</a:t>
            </a:r>
            <a:endParaRPr lang="en-US" altLang="ko-KR" sz="1800" dirty="0"/>
          </a:p>
          <a:p>
            <a:pPr lvl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 면적 기반 인식을 추가한 북마크 생성 기능을 바탕으로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58800" lvl="1" indent="0"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 많은 테스트 수행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552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3276</TotalTime>
  <Words>211</Words>
  <Application>Microsoft Office PowerPoint</Application>
  <PresentationFormat>화면 슬라이드 쇼(4:3)</PresentationFormat>
  <Paragraphs>42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맑은 고딕</vt:lpstr>
      <vt:lpstr>맑은 고딕</vt:lpstr>
      <vt:lpstr>Office 테마</vt:lpstr>
      <vt:lpstr>PowerPoint 프레젠테이션</vt:lpstr>
      <vt:lpstr>화면 인식 개선</vt:lpstr>
      <vt:lpstr>화면 인식 개선</vt:lpstr>
      <vt:lpstr>화면 인식 개선</vt:lpstr>
      <vt:lpstr>AWS Transcribe 실시간 사용</vt:lpstr>
      <vt:lpstr>AWS Transcribe 실시간 사용</vt:lpstr>
      <vt:lpstr>AWS Transcribe 실시간 사용</vt:lpstr>
      <vt:lpstr>차후 과제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오지훈</cp:lastModifiedBy>
  <cp:revision>118</cp:revision>
  <dcterms:created xsi:type="dcterms:W3CDTF">2006-10-05T04:04:58Z</dcterms:created>
  <dcterms:modified xsi:type="dcterms:W3CDTF">2021-10-27T06:56:19Z</dcterms:modified>
  <cp:version>1000.0000.01</cp:version>
</cp:coreProperties>
</file>