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2"/>
  </p:notesMasterIdLst>
  <p:sldIdLst>
    <p:sldId id="256" r:id="rId2"/>
    <p:sldId id="257" r:id="rId3"/>
    <p:sldId id="297" r:id="rId4"/>
    <p:sldId id="298" r:id="rId5"/>
    <p:sldId id="266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5" r:id="rId29"/>
    <p:sldId id="296" r:id="rId30"/>
    <p:sldId id="271" r:id="rId31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33"/>
      <p:bold r:id="rId34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5">
          <p15:clr>
            <a:srgbClr val="A4A3A4"/>
          </p15:clr>
        </p15:guide>
        <p15:guide id="2" orient="horz" pos="1705">
          <p15:clr>
            <a:srgbClr val="A4A3A4"/>
          </p15:clr>
        </p15:guide>
        <p15:guide id="3" pos="384">
          <p15:clr>
            <a:srgbClr val="A4A3A4"/>
          </p15:clr>
        </p15:guide>
        <p15:guide id="4" pos="1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5712" autoAdjust="0"/>
  </p:normalViewPr>
  <p:slideViewPr>
    <p:cSldViewPr snapToGrid="0">
      <p:cViewPr varScale="1">
        <p:scale>
          <a:sx n="109" d="100"/>
          <a:sy n="109" d="100"/>
        </p:scale>
        <p:origin x="1710" y="102"/>
      </p:cViewPr>
      <p:guideLst>
        <p:guide orient="horz" pos="4155"/>
        <p:guide orient="horz" pos="1705"/>
        <p:guide pos="384"/>
        <p:guide pos="1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6" name="Google Shape;176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 descr="communicative logo"/>
          <p:cNvPicPr preferRelativeResize="0"/>
          <p:nvPr/>
        </p:nvPicPr>
        <p:blipFill rotWithShape="1">
          <a:blip r:embed="rId2">
            <a:alphaModFix/>
          </a:blip>
          <a:srcRect l="71317" t="34869" r="14595" b="43018"/>
          <a:stretch/>
        </p:blipFill>
        <p:spPr>
          <a:xfrm>
            <a:off x="0" y="3370263"/>
            <a:ext cx="3143250" cy="34877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2071670" y="392906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Malgun Gothic"/>
              <a:buNone/>
              <a:defRPr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 rot="5400000">
            <a:off x="2143125" y="-400050"/>
            <a:ext cx="48577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57158" y="203200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" name="Google Shape;15;p7" descr="AS"/>
          <p:cNvPicPr preferRelativeResize="0"/>
          <p:nvPr/>
        </p:nvPicPr>
        <p:blipFill rotWithShape="1">
          <a:blip r:embed="rId19">
            <a:alphaModFix/>
          </a:blip>
          <a:srcRect l="1" t="9346" r="-787" b="87311"/>
          <a:stretch/>
        </p:blipFill>
        <p:spPr>
          <a:xfrm>
            <a:off x="0" y="642822"/>
            <a:ext cx="9216000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torage/pricing" TargetMode="External"/><Relationship Id="rId2" Type="http://schemas.openxmlformats.org/officeDocument/2006/relationships/hyperlink" Target="https://cloud.google.com/speech-to-text/docs/async-recogniz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loud.google.com/speech-to-text/docs/reference/rest/v1/operations#resource-oper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peech-to-text/docs/endless-streaming-tutorial" TargetMode="External"/><Relationship Id="rId2" Type="http://schemas.openxmlformats.org/officeDocument/2006/relationships/hyperlink" Target="https://cloud.google.com/speech-to-text/docs/streaming-recogniz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speech-to-text/docs/multi-channel" TargetMode="External"/><Relationship Id="rId5" Type="http://schemas.openxmlformats.org/officeDocument/2006/relationships/hyperlink" Target="https://cloud.google.com/speech-to-text/docs/multiple-voices" TargetMode="External"/><Relationship Id="rId4" Type="http://schemas.openxmlformats.org/officeDocument/2006/relationships/hyperlink" Target="https://cloud.google.com/speech-to-text/docs/languag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peech-to-text/prici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cognitive-services/speech-service/overview#try-the-speech-service-for-fre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cognitive-services/speech-service/batch-transcrip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azure/cognitive-services/speech-service/multi-device-convers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azure/cognitive-services/speech-service/conversation-transcrip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gnitive-services/speech-service/faq-stt" TargetMode="External"/><Relationship Id="rId2" Type="http://schemas.openxmlformats.org/officeDocument/2006/relationships/hyperlink" Target="https://docs.microsoft.com/en-us/azure/cognitive-services/speech-service/language-suppor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cognitive-services/speech-services/" TargetMode="External"/><Relationship Id="rId2" Type="http://schemas.openxmlformats.org/officeDocument/2006/relationships/hyperlink" Target="https://docs.microsoft.com/en-us/azure/cognitive-services/speech-service/speech-services-quotas-and-limi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cognitive-services/speech-service/overview#try-the-speech-service-for-fre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cognitive-services/speech-services/" TargetMode="External"/><Relationship Id="rId2" Type="http://schemas.openxmlformats.org/officeDocument/2006/relationships/hyperlink" Target="https://docs.aws.amazon.com/transcribe/latest/dg/what-is-transcrib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transcribe/latest/dg/streaming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transcribe/latest/dg/diarization.html" TargetMode="External"/><Relationship Id="rId2" Type="http://schemas.openxmlformats.org/officeDocument/2006/relationships/hyperlink" Target="https://docs.aws.amazon.com/transcribe/latest/dg/what-is-transcrib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ws.amazon.com/transcribe/latest/dg/limits-guidelines.html" TargetMode="External"/><Relationship Id="rId4" Type="http://schemas.openxmlformats.org/officeDocument/2006/relationships/hyperlink" Target="https://docs.aws.amazon.com/transcribe/latest/dg/channel-id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ws.amazon.com/ko/transcribe/pricin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speech-to-text/docs/basics?hl=ko#async-respon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670120" y="3068960"/>
            <a:ext cx="7879404" cy="0"/>
          </a:xfrm>
          <a:custGeom>
            <a:avLst/>
            <a:gdLst/>
            <a:ahLst/>
            <a:cxnLst/>
            <a:rect l="l" t="t" r="r" b="b"/>
            <a:pathLst>
              <a:path w="7879404" h="120000" extrusionOk="0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9525" cap="flat" cmpd="sng">
            <a:solidFill>
              <a:srgbClr val="366092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48108-271D-43F3-86C6-0CB8147DF55C}"/>
              </a:ext>
            </a:extLst>
          </p:cNvPr>
          <p:cNvSpPr txBox="1"/>
          <p:nvPr/>
        </p:nvSpPr>
        <p:spPr>
          <a:xfrm>
            <a:off x="1021976" y="1991742"/>
            <a:ext cx="5387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 컴퓨터공학종합설계</a:t>
            </a:r>
            <a:r>
              <a:rPr lang="en-US" altLang="ko-KR" sz="2400" b="1" dirty="0">
                <a:latin typeface="+mj-ea"/>
                <a:ea typeface="+mj-ea"/>
              </a:rPr>
              <a:t>1_03 8</a:t>
            </a:r>
            <a:r>
              <a:rPr lang="ko-KR" altLang="en-US" sz="2400" b="1" dirty="0">
                <a:latin typeface="+mj-ea"/>
                <a:ea typeface="+mj-ea"/>
              </a:rPr>
              <a:t>주차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4000" b="1" dirty="0">
                <a:latin typeface="+mj-ea"/>
                <a:ea typeface="+mj-ea"/>
              </a:rPr>
              <a:t>팀별 미팅 </a:t>
            </a:r>
            <a:r>
              <a:rPr lang="en-US" altLang="ko-KR" sz="4000" b="1" dirty="0">
                <a:latin typeface="+mj-ea"/>
                <a:ea typeface="+mj-ea"/>
              </a:rPr>
              <a:t>- Websters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42CB-4BD1-46BA-A68E-7977F53C4AF5}"/>
              </a:ext>
            </a:extLst>
          </p:cNvPr>
          <p:cNvSpPr txBox="1"/>
          <p:nvPr/>
        </p:nvSpPr>
        <p:spPr>
          <a:xfrm>
            <a:off x="4849906" y="4312024"/>
            <a:ext cx="369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n-ea"/>
                <a:ea typeface="+mn-ea"/>
              </a:rPr>
              <a:t>2016110426 </a:t>
            </a:r>
            <a:r>
              <a:rPr lang="ko-KR" altLang="en-US" sz="2000" dirty="0">
                <a:latin typeface="+mn-ea"/>
                <a:ea typeface="+mn-ea"/>
              </a:rPr>
              <a:t>오지훈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2016110441 </a:t>
            </a:r>
            <a:r>
              <a:rPr lang="ko-KR" altLang="en-US" sz="2000" dirty="0" err="1">
                <a:latin typeface="+mn-ea"/>
                <a:ea typeface="+mn-ea"/>
              </a:rPr>
              <a:t>김건오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2016112106 </a:t>
            </a:r>
            <a:r>
              <a:rPr lang="ko-KR" altLang="en-US" sz="2000" dirty="0">
                <a:latin typeface="+mn-ea"/>
                <a:ea typeface="+mn-ea"/>
              </a:rPr>
              <a:t>김태용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2018112092 </a:t>
            </a:r>
            <a:r>
              <a:rPr lang="ko-KR" altLang="en-US" sz="2000" dirty="0" err="1">
                <a:latin typeface="+mn-ea"/>
                <a:ea typeface="+mn-ea"/>
              </a:rPr>
              <a:t>누비아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6AD45-0251-4644-BA62-69ECE850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Google Cloud Speech To Text </a:t>
            </a:r>
            <a:r>
              <a:rPr lang="ko-KR" altLang="en-US" sz="3200" dirty="0"/>
              <a:t>방법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3CB78-2BE6-4107-85EA-8DE0A03F93B6}"/>
              </a:ext>
            </a:extLst>
          </p:cNvPr>
          <p:cNvSpPr txBox="1"/>
          <p:nvPr/>
        </p:nvSpPr>
        <p:spPr>
          <a:xfrm>
            <a:off x="1710529" y="6179460"/>
            <a:ext cx="554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비동기 방식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2"/>
              </a:rPr>
              <a:t>https://cloud.google.com/speech-to-text/docs/async-recognize</a:t>
            </a:r>
            <a:endParaRPr lang="en-US" altLang="ko-KR" sz="1200" dirty="0"/>
          </a:p>
          <a:p>
            <a:r>
              <a:rPr lang="ko-KR" altLang="en-US" sz="1200" dirty="0"/>
              <a:t>스토리지 가격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https://cloud.google.com/storage/pricing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2F889-19C8-4614-A091-799169AC13FA}"/>
              </a:ext>
            </a:extLst>
          </p:cNvPr>
          <p:cNvSpPr txBox="1"/>
          <p:nvPr/>
        </p:nvSpPr>
        <p:spPr>
          <a:xfrm>
            <a:off x="679508" y="1140903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녹화된 음성 파일 </a:t>
            </a:r>
            <a:r>
              <a:rPr lang="en-US" altLang="ko-KR" dirty="0"/>
              <a:t>(</a:t>
            </a:r>
            <a:r>
              <a:rPr lang="ko-KR" altLang="en-US" dirty="0"/>
              <a:t>비동기 방식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C2C473-B778-45E1-A716-242E3736E751}"/>
              </a:ext>
            </a:extLst>
          </p:cNvPr>
          <p:cNvSpPr txBox="1"/>
          <p:nvPr/>
        </p:nvSpPr>
        <p:spPr>
          <a:xfrm>
            <a:off x="698656" y="1994699"/>
            <a:ext cx="6628738" cy="13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최대 </a:t>
            </a:r>
            <a:r>
              <a:rPr lang="en-US" altLang="ko-KR" dirty="0"/>
              <a:t>480</a:t>
            </a:r>
            <a:r>
              <a:rPr lang="ko-KR" altLang="en-US" dirty="0"/>
              <a:t>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분 초과 오디오 파일은 </a:t>
            </a:r>
            <a:r>
              <a:rPr lang="en-US" altLang="ko-KR" dirty="0"/>
              <a:t>Google Cloud Storage </a:t>
            </a:r>
            <a:r>
              <a:rPr lang="ko-KR" altLang="en-US" dirty="0"/>
              <a:t>버킷에서 보내야 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변환된 결과 </a:t>
            </a:r>
            <a:r>
              <a:rPr lang="en-US" altLang="ko-KR" b="0" i="0" dirty="0" err="1">
                <a:effectLst/>
                <a:latin typeface="Roboto"/>
                <a:hlinkClick r:id="rId4"/>
              </a:rPr>
              <a:t>google.longrunning.Operations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 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/>
              </a:rPr>
              <a:t>메서드를 사용해 검색 가능합니다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/>
              </a:rPr>
              <a:t>.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7D544F8-E425-4346-9086-E9B651903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87" y="4094368"/>
            <a:ext cx="7424256" cy="19298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3C3950-845F-48CF-99D4-2764C7587566}"/>
              </a:ext>
            </a:extLst>
          </p:cNvPr>
          <p:cNvSpPr txBox="1"/>
          <p:nvPr/>
        </p:nvSpPr>
        <p:spPr>
          <a:xfrm>
            <a:off x="3461435" y="3695486"/>
            <a:ext cx="222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Cloud</a:t>
            </a:r>
            <a:r>
              <a:rPr lang="ko-KR" altLang="en-US" dirty="0"/>
              <a:t> </a:t>
            </a:r>
            <a:r>
              <a:rPr lang="en-US" altLang="ko-KR" dirty="0"/>
              <a:t>Storage</a:t>
            </a:r>
            <a:r>
              <a:rPr lang="ko-KR" altLang="en-US" dirty="0"/>
              <a:t> 가격</a:t>
            </a:r>
          </a:p>
        </p:txBody>
      </p:sp>
    </p:spTree>
    <p:extLst>
      <p:ext uri="{BB962C8B-B14F-4D97-AF65-F5344CB8AC3E}">
        <p14:creationId xmlns:p14="http://schemas.microsoft.com/office/powerpoint/2010/main" val="413807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6AD45-0251-4644-BA62-69ECE850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Google Cloud Speech To Text </a:t>
            </a:r>
            <a:r>
              <a:rPr lang="ko-KR" altLang="en-US" sz="3200" dirty="0"/>
              <a:t>방법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0B830-47BD-4AEC-AF33-6C8A60BEAFD2}"/>
              </a:ext>
            </a:extLst>
          </p:cNvPr>
          <p:cNvSpPr txBox="1"/>
          <p:nvPr/>
        </p:nvSpPr>
        <p:spPr>
          <a:xfrm>
            <a:off x="1314070" y="3049401"/>
            <a:ext cx="610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스트리밍 방식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2"/>
              </a:rPr>
              <a:t>https://cloud.google.com/speech-to-text/docs/streaming-recognize</a:t>
            </a:r>
            <a:endParaRPr lang="en-US" altLang="ko-KR" sz="1200" dirty="0"/>
          </a:p>
          <a:p>
            <a:r>
              <a:rPr lang="ko-KR" altLang="en-US" sz="1200" dirty="0"/>
              <a:t>지속 연결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https://cloud.google.com/speech-to-text/docs/endless-streaming-tutorial</a:t>
            </a:r>
            <a:r>
              <a:rPr lang="en-US" altLang="ko-KR" sz="12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3911C-BA4C-4FDF-B0EF-44991CFC7238}"/>
              </a:ext>
            </a:extLst>
          </p:cNvPr>
          <p:cNvSpPr txBox="1"/>
          <p:nvPr/>
        </p:nvSpPr>
        <p:spPr>
          <a:xfrm>
            <a:off x="670716" y="1256818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실시간 음성 파일 </a:t>
            </a:r>
            <a:r>
              <a:rPr lang="en-US" altLang="ko-KR" dirty="0"/>
              <a:t>(</a:t>
            </a:r>
            <a:r>
              <a:rPr lang="ko-KR" altLang="en-US" dirty="0"/>
              <a:t>동기 방식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FDEE4-18D9-4D43-8F43-291076197BAE}"/>
              </a:ext>
            </a:extLst>
          </p:cNvPr>
          <p:cNvSpPr txBox="1"/>
          <p:nvPr/>
        </p:nvSpPr>
        <p:spPr>
          <a:xfrm>
            <a:off x="831039" y="1889611"/>
            <a:ext cx="5754399" cy="10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gRPC</a:t>
            </a:r>
            <a:r>
              <a:rPr lang="ko-KR" altLang="en-US" dirty="0"/>
              <a:t>만 사용 가능합니다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중간 및 최종 인식 결과를 실시간으로 받을 수 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분까지 한번에 인식 가능</a:t>
            </a:r>
            <a:r>
              <a:rPr lang="en-US" altLang="ko-KR" dirty="0"/>
              <a:t>, </a:t>
            </a:r>
            <a:r>
              <a:rPr lang="ko-KR" altLang="en-US" dirty="0"/>
              <a:t>초과시 추가 조치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E2359-2270-4754-8373-465A20F20162}"/>
              </a:ext>
            </a:extLst>
          </p:cNvPr>
          <p:cNvSpPr txBox="1"/>
          <p:nvPr/>
        </p:nvSpPr>
        <p:spPr>
          <a:xfrm>
            <a:off x="687494" y="4346476"/>
            <a:ext cx="73222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125</a:t>
            </a:r>
            <a:r>
              <a:rPr lang="ko-KR" altLang="en-US" dirty="0"/>
              <a:t>개가 넘는 언어 지원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멀티 채널 인식 가능 </a:t>
            </a:r>
            <a:r>
              <a:rPr lang="en-US" altLang="ko-KR" dirty="0"/>
              <a:t>( </a:t>
            </a:r>
            <a:r>
              <a:rPr lang="ko-KR" altLang="en-US" dirty="0"/>
              <a:t>화자가</a:t>
            </a:r>
            <a:r>
              <a:rPr lang="en-US" altLang="ko-KR" dirty="0"/>
              <a:t> </a:t>
            </a:r>
            <a:r>
              <a:rPr lang="ko-KR" altLang="en-US" dirty="0" err="1"/>
              <a:t>여러명일</a:t>
            </a:r>
            <a:r>
              <a:rPr lang="ko-KR" altLang="en-US" dirty="0"/>
              <a:t> 경우 각각의 채널로 음성 전송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하지만 </a:t>
            </a:r>
            <a:r>
              <a:rPr lang="en-US" altLang="ko-KR" dirty="0"/>
              <a:t>2</a:t>
            </a:r>
            <a:r>
              <a:rPr lang="ko-KR" altLang="en-US" dirty="0"/>
              <a:t>개의 채널의 보내면 각각의 채널이 처리한 음성 길이의 합만큼 가격 측정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베타 기능으로 언어 자동 감지</a:t>
            </a:r>
            <a:r>
              <a:rPr lang="en-US" altLang="ko-KR" dirty="0"/>
              <a:t>, </a:t>
            </a:r>
            <a:r>
              <a:rPr lang="ko-KR" altLang="en-US" dirty="0"/>
              <a:t>자동 구두점</a:t>
            </a:r>
            <a:r>
              <a:rPr lang="en-US" altLang="ko-KR" dirty="0"/>
              <a:t>, </a:t>
            </a:r>
            <a:r>
              <a:rPr lang="ko-KR" altLang="en-US" dirty="0"/>
              <a:t>화자 분할 기능 제공합니다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( </a:t>
            </a:r>
            <a:r>
              <a:rPr lang="ko-KR" altLang="en-US" dirty="0"/>
              <a:t>일부 언어만 가능 화자 분할 한국어 사용 불가 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5CAE3-1B4F-4A85-B563-04B0A5A7D000}"/>
              </a:ext>
            </a:extLst>
          </p:cNvPr>
          <p:cNvSpPr txBox="1"/>
          <p:nvPr/>
        </p:nvSpPr>
        <p:spPr>
          <a:xfrm>
            <a:off x="670716" y="37760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9F045-D416-4932-B8D6-240E74D687D2}"/>
              </a:ext>
            </a:extLst>
          </p:cNvPr>
          <p:cNvSpPr txBox="1"/>
          <p:nvPr/>
        </p:nvSpPr>
        <p:spPr>
          <a:xfrm>
            <a:off x="1584264" y="6211669"/>
            <a:ext cx="5528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베타 기능 언어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4"/>
              </a:rPr>
              <a:t>https://cloud.google.com/speech-to-text/docs/languages</a:t>
            </a:r>
            <a:r>
              <a:rPr lang="en-US" altLang="ko-KR" sz="1200" dirty="0"/>
              <a:t>   </a:t>
            </a:r>
          </a:p>
          <a:p>
            <a:r>
              <a:rPr lang="ko-KR" altLang="en-US" sz="1200" dirty="0"/>
              <a:t>화자 구분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5"/>
              </a:rPr>
              <a:t>https://cloud.google.com/speech-to-text/docs/multiple-voices</a:t>
            </a:r>
            <a:r>
              <a:rPr lang="en-US" altLang="ko-KR" sz="1200" dirty="0"/>
              <a:t> </a:t>
            </a:r>
          </a:p>
          <a:p>
            <a:r>
              <a:rPr lang="ko-KR" altLang="en-US" sz="1200" dirty="0"/>
              <a:t>멀티 채널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6"/>
              </a:rPr>
              <a:t>https://cloud.google.com/speech-to-text/docs/multi-channel</a:t>
            </a:r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051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6AD45-0251-4644-BA62-69ECE850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Google Cloud Speech To Text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F3292-D8AD-48E5-AAEC-FB6DE2A8CB31}"/>
              </a:ext>
            </a:extLst>
          </p:cNvPr>
          <p:cNvSpPr txBox="1"/>
          <p:nvPr/>
        </p:nvSpPr>
        <p:spPr>
          <a:xfrm>
            <a:off x="679508" y="11409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이용가격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61F3AF-5B07-48DD-B5EC-4AA1B2751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8" y="1706766"/>
            <a:ext cx="8191500" cy="180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7AC057-E6ED-444D-B362-B4D5844170F9}"/>
              </a:ext>
            </a:extLst>
          </p:cNvPr>
          <p:cNvSpPr txBox="1"/>
          <p:nvPr/>
        </p:nvSpPr>
        <p:spPr>
          <a:xfrm>
            <a:off x="679508" y="3703522"/>
            <a:ext cx="73214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초 단위로 올려서 측정합니다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7</a:t>
            </a:r>
            <a:r>
              <a:rPr lang="ko-KR" altLang="en-US" dirty="0"/>
              <a:t>초 </a:t>
            </a:r>
            <a:r>
              <a:rPr lang="en-US" altLang="ko-KR" dirty="0"/>
              <a:t>3</a:t>
            </a:r>
            <a:r>
              <a:rPr lang="ko-KR" altLang="en-US" dirty="0"/>
              <a:t>번 요청 </a:t>
            </a:r>
            <a:r>
              <a:rPr lang="en-US" altLang="ko-KR" dirty="0"/>
              <a:t>-&gt; 45</a:t>
            </a:r>
            <a:r>
              <a:rPr lang="ko-KR" altLang="en-US" dirty="0"/>
              <a:t>초 사용요금 </a:t>
            </a:r>
            <a:r>
              <a:rPr lang="en-US" altLang="ko-KR" dirty="0"/>
              <a:t>3</a:t>
            </a:r>
            <a:r>
              <a:rPr lang="ko-KR" altLang="en-US" dirty="0"/>
              <a:t>번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고급 모델 </a:t>
            </a:r>
            <a:r>
              <a:rPr lang="en-US" altLang="ko-KR" dirty="0"/>
              <a:t>: </a:t>
            </a:r>
            <a:r>
              <a:rPr lang="ko-KR" altLang="en-US" dirty="0"/>
              <a:t>여러 명의 화자나 동영상에서의 음성 인식률이 좋은 모델 사용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로깅 </a:t>
            </a:r>
            <a:r>
              <a:rPr lang="en-US" altLang="ko-KR" dirty="0"/>
              <a:t>:  </a:t>
            </a:r>
            <a:r>
              <a:rPr lang="ko-KR" altLang="en-US" dirty="0"/>
              <a:t>사용한 오디오 데이터를 </a:t>
            </a:r>
            <a:r>
              <a:rPr lang="en-US" altLang="ko-KR" dirty="0"/>
              <a:t>Google</a:t>
            </a:r>
            <a:r>
              <a:rPr lang="ko-KR" altLang="en-US" dirty="0"/>
              <a:t>이 수집합니다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73F73-06DB-42AC-AA70-257AAA3F4293}"/>
              </a:ext>
            </a:extLst>
          </p:cNvPr>
          <p:cNvSpPr txBox="1"/>
          <p:nvPr/>
        </p:nvSpPr>
        <p:spPr>
          <a:xfrm>
            <a:off x="2597748" y="6179460"/>
            <a:ext cx="4369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가격 책정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https://cloud.google.com/speech-to-text/pricing</a:t>
            </a:r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13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6AD45-0251-4644-BA62-69ECE850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Microsoft Cloud Speech To Text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4CCE74F-54DE-4603-B809-A3BF11DA0254}"/>
              </a:ext>
            </a:extLst>
          </p:cNvPr>
          <p:cNvSpPr/>
          <p:nvPr/>
        </p:nvSpPr>
        <p:spPr>
          <a:xfrm>
            <a:off x="2331116" y="1866549"/>
            <a:ext cx="841485" cy="6711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 time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E0BAEDF-2647-43BA-B352-7CC1ACEF006B}"/>
              </a:ext>
            </a:extLst>
          </p:cNvPr>
          <p:cNvSpPr/>
          <p:nvPr/>
        </p:nvSpPr>
        <p:spPr>
          <a:xfrm>
            <a:off x="4076263" y="1866547"/>
            <a:ext cx="772025" cy="6711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Batch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5C84549-367A-4FA6-9501-9F1E760E8125}"/>
              </a:ext>
            </a:extLst>
          </p:cNvPr>
          <p:cNvSpPr/>
          <p:nvPr/>
        </p:nvSpPr>
        <p:spPr>
          <a:xfrm>
            <a:off x="5742555" y="1866547"/>
            <a:ext cx="909897" cy="6711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EDC126-BA81-4BA0-AD19-D5BECC89C613}"/>
              </a:ext>
            </a:extLst>
          </p:cNvPr>
          <p:cNvSpPr/>
          <p:nvPr/>
        </p:nvSpPr>
        <p:spPr>
          <a:xfrm>
            <a:off x="1773248" y="3099730"/>
            <a:ext cx="1670503" cy="6123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짧은 음성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A46B3D-93A9-441F-B5C8-52D2EF49511F}"/>
              </a:ext>
            </a:extLst>
          </p:cNvPr>
          <p:cNvSpPr/>
          <p:nvPr/>
        </p:nvSpPr>
        <p:spPr>
          <a:xfrm>
            <a:off x="3655953" y="3099730"/>
            <a:ext cx="1532613" cy="6123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녹화된 영상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2F884C8-52ED-4511-AEC6-41E9435D82E0}"/>
              </a:ext>
            </a:extLst>
          </p:cNvPr>
          <p:cNvSpPr/>
          <p:nvPr/>
        </p:nvSpPr>
        <p:spPr>
          <a:xfrm>
            <a:off x="5362255" y="3099729"/>
            <a:ext cx="1592072" cy="6123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 음성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FA7EB28-43DE-4F17-82C4-67B6DFE588F0}"/>
              </a:ext>
            </a:extLst>
          </p:cNvPr>
          <p:cNvSpPr/>
          <p:nvPr/>
        </p:nvSpPr>
        <p:spPr>
          <a:xfrm>
            <a:off x="439631" y="1975603"/>
            <a:ext cx="1127391" cy="4530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인식 모드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6D7030C-4B5B-4B12-85C7-4FB98180D45C}"/>
              </a:ext>
            </a:extLst>
          </p:cNvPr>
          <p:cNvSpPr/>
          <p:nvPr/>
        </p:nvSpPr>
        <p:spPr>
          <a:xfrm>
            <a:off x="412601" y="3171694"/>
            <a:ext cx="1139274" cy="4530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인식 대상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14ADA19-9A95-406A-BB74-3AC7AEB15527}"/>
              </a:ext>
            </a:extLst>
          </p:cNvPr>
          <p:cNvSpPr/>
          <p:nvPr/>
        </p:nvSpPr>
        <p:spPr>
          <a:xfrm>
            <a:off x="1773248" y="4183308"/>
            <a:ext cx="1670503" cy="6123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REST, SDK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C3EA54-07DD-4E43-B61A-7AEA6EA1B016}"/>
              </a:ext>
            </a:extLst>
          </p:cNvPr>
          <p:cNvSpPr/>
          <p:nvPr/>
        </p:nvSpPr>
        <p:spPr>
          <a:xfrm>
            <a:off x="3655953" y="4183308"/>
            <a:ext cx="1532613" cy="6123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REST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AD49E94-57F3-4D70-B1CF-CF5CFF55DCDD}"/>
              </a:ext>
            </a:extLst>
          </p:cNvPr>
          <p:cNvSpPr/>
          <p:nvPr/>
        </p:nvSpPr>
        <p:spPr>
          <a:xfrm>
            <a:off x="5362255" y="4183307"/>
            <a:ext cx="1592072" cy="6123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SDK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F8AEB90-CFC1-45E4-AFAF-7BF05555FE79}"/>
              </a:ext>
            </a:extLst>
          </p:cNvPr>
          <p:cNvSpPr/>
          <p:nvPr/>
        </p:nvSpPr>
        <p:spPr>
          <a:xfrm>
            <a:off x="412601" y="4262267"/>
            <a:ext cx="1139273" cy="4530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연결 방법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BD27B99-790F-4B1C-8DF0-F299167FFA31}"/>
              </a:ext>
            </a:extLst>
          </p:cNvPr>
          <p:cNvSpPr/>
          <p:nvPr/>
        </p:nvSpPr>
        <p:spPr>
          <a:xfrm>
            <a:off x="3655953" y="5419288"/>
            <a:ext cx="1532613" cy="6123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녹화된 음성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B886B3E-1256-4FBC-8586-3B54FB38B5E8}"/>
              </a:ext>
            </a:extLst>
          </p:cNvPr>
          <p:cNvSpPr/>
          <p:nvPr/>
        </p:nvSpPr>
        <p:spPr>
          <a:xfrm>
            <a:off x="5362255" y="5419288"/>
            <a:ext cx="1592072" cy="6123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 음성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246229-E6A5-40E8-B60D-ED4E67934C5D}"/>
              </a:ext>
            </a:extLst>
          </p:cNvPr>
          <p:cNvSpPr txBox="1"/>
          <p:nvPr/>
        </p:nvSpPr>
        <p:spPr>
          <a:xfrm>
            <a:off x="224551" y="6364365"/>
            <a:ext cx="904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기본 설명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2"/>
              </a:rPr>
              <a:t>https://docs.microsoft.com/en-us/azure/cognitive-services/speech-service/overview#try-the-speech-service-for-free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2C9A6E-4F1C-4EEE-B1E9-492BE7DBBBE2}"/>
              </a:ext>
            </a:extLst>
          </p:cNvPr>
          <p:cNvSpPr/>
          <p:nvPr/>
        </p:nvSpPr>
        <p:spPr>
          <a:xfrm>
            <a:off x="355508" y="5419288"/>
            <a:ext cx="1437857" cy="6123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예상 사용 대상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00A98F7-F6F5-46C9-802B-8EE8E1C1E1BF}"/>
              </a:ext>
            </a:extLst>
          </p:cNvPr>
          <p:cNvSpPr/>
          <p:nvPr/>
        </p:nvSpPr>
        <p:spPr>
          <a:xfrm>
            <a:off x="7286326" y="1866547"/>
            <a:ext cx="1474402" cy="6711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Conversation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6454025-06A9-4DAF-AFD8-D6CBABE9B480}"/>
              </a:ext>
            </a:extLst>
          </p:cNvPr>
          <p:cNvSpPr/>
          <p:nvPr/>
        </p:nvSpPr>
        <p:spPr>
          <a:xfrm>
            <a:off x="7156274" y="3099729"/>
            <a:ext cx="1592072" cy="6123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 음성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59FE91D-FC60-406F-8029-023377FDA509}"/>
              </a:ext>
            </a:extLst>
          </p:cNvPr>
          <p:cNvSpPr/>
          <p:nvPr/>
        </p:nvSpPr>
        <p:spPr>
          <a:xfrm>
            <a:off x="7156274" y="4183307"/>
            <a:ext cx="1592072" cy="6123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SDK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8EA1BAB-8AF3-4450-9663-36E4BFC5FE0C}"/>
              </a:ext>
            </a:extLst>
          </p:cNvPr>
          <p:cNvSpPr/>
          <p:nvPr/>
        </p:nvSpPr>
        <p:spPr>
          <a:xfrm>
            <a:off x="7156274" y="5419288"/>
            <a:ext cx="1592072" cy="6123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 음성</a:t>
            </a:r>
          </a:p>
        </p:txBody>
      </p:sp>
    </p:spTree>
    <p:extLst>
      <p:ext uri="{BB962C8B-B14F-4D97-AF65-F5344CB8AC3E}">
        <p14:creationId xmlns:p14="http://schemas.microsoft.com/office/powerpoint/2010/main" val="35464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6AD45-0251-4644-BA62-69ECE850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Microsoft Cloud Speech To Text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9355C6-4FC2-4ED5-9065-931B7263879C}"/>
              </a:ext>
            </a:extLst>
          </p:cNvPr>
          <p:cNvSpPr txBox="1"/>
          <p:nvPr/>
        </p:nvSpPr>
        <p:spPr>
          <a:xfrm>
            <a:off x="772415" y="6017118"/>
            <a:ext cx="758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Batch</a:t>
            </a:r>
            <a:r>
              <a:rPr lang="ko-KR" altLang="en-US" sz="1200" dirty="0"/>
              <a:t> 방식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2"/>
              </a:rPr>
              <a:t>https://docs.microsoft.com/en-us/azure/cognitive-services/speech-service/batch-transcription</a:t>
            </a:r>
            <a:r>
              <a:rPr lang="en-US" altLang="ko-KR" sz="12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47AA02-302E-4B0F-89BD-F72B2CE55E8E}"/>
              </a:ext>
            </a:extLst>
          </p:cNvPr>
          <p:cNvSpPr txBox="1"/>
          <p:nvPr/>
        </p:nvSpPr>
        <p:spPr>
          <a:xfrm>
            <a:off x="679508" y="1317072"/>
            <a:ext cx="130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Batch </a:t>
            </a:r>
            <a:r>
              <a:rPr lang="ko-KR" altLang="en-US" dirty="0"/>
              <a:t>방식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565955-91EA-4899-B41B-72930997177B}"/>
              </a:ext>
            </a:extLst>
          </p:cNvPr>
          <p:cNvSpPr txBox="1"/>
          <p:nvPr/>
        </p:nvSpPr>
        <p:spPr>
          <a:xfrm>
            <a:off x="679507" y="2407640"/>
            <a:ext cx="68818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큰 크기의 음성을 비동기적으로 인식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유료 계정에서만 사용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공개된 </a:t>
            </a:r>
            <a:r>
              <a:rPr lang="en-US" altLang="ko-KR" dirty="0"/>
              <a:t>URI </a:t>
            </a:r>
            <a:r>
              <a:rPr lang="ko-KR" altLang="en-US" dirty="0"/>
              <a:t>나 </a:t>
            </a:r>
            <a:r>
              <a:rPr lang="en-US" altLang="ko-KR" dirty="0"/>
              <a:t>Azure Blob storage</a:t>
            </a:r>
            <a:r>
              <a:rPr lang="ko-KR" altLang="en-US" dirty="0"/>
              <a:t>의 </a:t>
            </a:r>
            <a:r>
              <a:rPr lang="en-US" altLang="ko-KR" dirty="0"/>
              <a:t>SAS URI </a:t>
            </a:r>
            <a:r>
              <a:rPr lang="ko-KR" altLang="en-US" dirty="0"/>
              <a:t>를 통해 음성 파일을 읽습니다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  storage</a:t>
            </a:r>
            <a:r>
              <a:rPr lang="ko-KR" altLang="en-US" dirty="0"/>
              <a:t> 이용료 추가 발생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명까지 화자 구분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811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6AD45-0251-4644-BA62-69ECE850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Microsoft Cloud Speech To Text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25B81-0247-425E-8486-7A93290CF45B}"/>
              </a:ext>
            </a:extLst>
          </p:cNvPr>
          <p:cNvSpPr txBox="1"/>
          <p:nvPr/>
        </p:nvSpPr>
        <p:spPr>
          <a:xfrm>
            <a:off x="522728" y="6121898"/>
            <a:ext cx="855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Multi device</a:t>
            </a:r>
            <a:r>
              <a:rPr lang="ko-KR" altLang="en-US" sz="1200" dirty="0"/>
              <a:t> 방식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2"/>
              </a:rPr>
              <a:t>https://docs.microsoft.com/en-us/azure/cognitive-services/speech-service/multi-device-conversation</a:t>
            </a:r>
            <a:r>
              <a:rPr lang="en-US" altLang="ko-KR" sz="12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6E53E-E6B5-4F1E-899F-11A3F29AC3CE}"/>
              </a:ext>
            </a:extLst>
          </p:cNvPr>
          <p:cNvSpPr txBox="1"/>
          <p:nvPr/>
        </p:nvSpPr>
        <p:spPr>
          <a:xfrm>
            <a:off x="468494" y="1317072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 Device </a:t>
            </a:r>
            <a:r>
              <a:rPr lang="ko-KR" altLang="en-US" dirty="0"/>
              <a:t>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CCDEE-12EA-405E-8B12-3E5CD9F0F5D6}"/>
              </a:ext>
            </a:extLst>
          </p:cNvPr>
          <p:cNvSpPr txBox="1"/>
          <p:nvPr/>
        </p:nvSpPr>
        <p:spPr>
          <a:xfrm>
            <a:off x="99215" y="2407640"/>
            <a:ext cx="38661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 화자들의 음성을 받아 인식한 </a:t>
            </a:r>
            <a:r>
              <a:rPr lang="en-US" altLang="ko-KR" dirty="0"/>
              <a:t>text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모든 참가자에게 전달하는 방식입니다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SDK</a:t>
            </a:r>
            <a:r>
              <a:rPr lang="ko-KR" altLang="en-US" dirty="0"/>
              <a:t>로만 연결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명확히 참가자 구분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음성 번역 후 텍스트화 가능합니다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대화의 호스트가 필요 하고 최대 </a:t>
            </a:r>
            <a:r>
              <a:rPr lang="en-US" altLang="ko-KR" dirty="0"/>
              <a:t>10</a:t>
            </a:r>
            <a:r>
              <a:rPr lang="ko-KR" altLang="en-US" dirty="0"/>
              <a:t>명까지</a:t>
            </a:r>
            <a:endParaRPr lang="en-US" altLang="ko-KR" dirty="0"/>
          </a:p>
          <a:p>
            <a:r>
              <a:rPr lang="ko-KR" altLang="en-US" dirty="0"/>
              <a:t>음성 동시 인식</a:t>
            </a:r>
            <a:r>
              <a:rPr lang="en-US" altLang="ko-KR" dirty="0"/>
              <a:t>, 100</a:t>
            </a:r>
            <a:r>
              <a:rPr lang="ko-KR" altLang="en-US" dirty="0"/>
              <a:t>명까지 참가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344273-47CA-45AE-A0A6-4972F28C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968" y="2152166"/>
            <a:ext cx="5372691" cy="301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1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6AD45-0251-4644-BA62-69ECE850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Microsoft Cloud Speech To Text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362FD-9D96-4AC1-9C98-19FE1C20DE9F}"/>
              </a:ext>
            </a:extLst>
          </p:cNvPr>
          <p:cNvSpPr txBox="1"/>
          <p:nvPr/>
        </p:nvSpPr>
        <p:spPr>
          <a:xfrm>
            <a:off x="728454" y="6371987"/>
            <a:ext cx="8599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conversation</a:t>
            </a:r>
            <a:r>
              <a:rPr lang="ko-KR" altLang="en-US" sz="1200" dirty="0"/>
              <a:t> 방식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2"/>
              </a:rPr>
              <a:t>https://docs.microsoft.com/en-us/azure/cognitive-services/speech-service/conversation-transcription</a:t>
            </a:r>
            <a:r>
              <a:rPr lang="en-US" altLang="ko-KR" sz="12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3879E-8712-4D50-BCC1-1F06C7E037A4}"/>
              </a:ext>
            </a:extLst>
          </p:cNvPr>
          <p:cNvSpPr txBox="1"/>
          <p:nvPr/>
        </p:nvSpPr>
        <p:spPr>
          <a:xfrm>
            <a:off x="679508" y="1026927"/>
            <a:ext cx="20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Conversation </a:t>
            </a:r>
            <a:r>
              <a:rPr lang="ko-KR" altLang="en-US" dirty="0"/>
              <a:t>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A50E7-8C4B-4A37-B425-EBD1B56C6787}"/>
              </a:ext>
            </a:extLst>
          </p:cNvPr>
          <p:cNvSpPr txBox="1"/>
          <p:nvPr/>
        </p:nvSpPr>
        <p:spPr>
          <a:xfrm>
            <a:off x="679508" y="1538417"/>
            <a:ext cx="41441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SDK</a:t>
            </a:r>
            <a:r>
              <a:rPr lang="ko-KR" altLang="en-US" dirty="0"/>
              <a:t>로만 연결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여러 명의 음성을 멀티 채널로 하나로 보낸</a:t>
            </a:r>
            <a:r>
              <a:rPr lang="en-US" altLang="ko-KR" dirty="0"/>
              <a:t> </a:t>
            </a:r>
            <a:r>
              <a:rPr lang="ko-KR" altLang="en-US" dirty="0"/>
              <a:t>후 실시간 인식</a:t>
            </a:r>
            <a:r>
              <a:rPr lang="en-US" altLang="ko-KR" dirty="0"/>
              <a:t> </a:t>
            </a:r>
            <a:r>
              <a:rPr lang="ko-KR" altLang="en-US" dirty="0"/>
              <a:t>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유저 이름을 미리 등록하거나 음성 샘플을 보내면 </a:t>
            </a:r>
            <a:r>
              <a:rPr lang="ko-KR" altLang="en-US" dirty="0" err="1"/>
              <a:t>유저별</a:t>
            </a:r>
            <a:r>
              <a:rPr lang="ko-KR" altLang="en-US" dirty="0"/>
              <a:t> 구별 가능합니다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1818CB-1AA9-44D8-A7A3-ACEFB87E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8" y="3281013"/>
            <a:ext cx="7044393" cy="29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96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6AD45-0251-4644-BA62-69ECE850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Microsoft Cloud Speech To Text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E7FB6-A71E-4051-A082-2891D2E235E4}"/>
              </a:ext>
            </a:extLst>
          </p:cNvPr>
          <p:cNvSpPr txBox="1"/>
          <p:nvPr/>
        </p:nvSpPr>
        <p:spPr>
          <a:xfrm>
            <a:off x="429935" y="2030136"/>
            <a:ext cx="8353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다양한 언어 지원합니다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일부 언어 자동 감지 가능합니다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한국어</a:t>
            </a:r>
            <a:r>
              <a:rPr lang="en-US" altLang="ko-KR" dirty="0"/>
              <a:t>,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일본어 등등</a:t>
            </a:r>
            <a:r>
              <a:rPr lang="en-US" altLang="ko-KR" dirty="0"/>
              <a:t>  )</a:t>
            </a:r>
          </a:p>
          <a:p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언어 인식 모델 커스텀화 가능합니다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번역</a:t>
            </a:r>
            <a:r>
              <a:rPr lang="en-US" altLang="ko-KR" dirty="0"/>
              <a:t>, TTS </a:t>
            </a:r>
            <a:r>
              <a:rPr lang="ko-KR" altLang="en-US" dirty="0"/>
              <a:t>서비스 함께 사용 가능합니다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채널을 분리된 파일로 요청 시 각각 요금 계산이 되지만 한 파일로 </a:t>
            </a:r>
            <a:r>
              <a:rPr lang="en-US" altLang="ko-KR" dirty="0"/>
              <a:t>multiplexed </a:t>
            </a:r>
            <a:r>
              <a:rPr lang="ko-KR" altLang="en-US" dirty="0"/>
              <a:t>된 상태로 요청 시 파일의 길이로만 요금 부과됩니다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F5BF5-2560-4665-BF83-64C366F0FF40}"/>
              </a:ext>
            </a:extLst>
          </p:cNvPr>
          <p:cNvSpPr txBox="1"/>
          <p:nvPr/>
        </p:nvSpPr>
        <p:spPr>
          <a:xfrm>
            <a:off x="413157" y="14596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6B265-6BDA-404E-A3BF-6BB362C55DCF}"/>
              </a:ext>
            </a:extLst>
          </p:cNvPr>
          <p:cNvSpPr txBox="1"/>
          <p:nvPr/>
        </p:nvSpPr>
        <p:spPr>
          <a:xfrm>
            <a:off x="736322" y="5863696"/>
            <a:ext cx="786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 가능 언어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2"/>
              </a:rPr>
              <a:t>https://docs.microsoft.com/en-us/azure/cognitive-services/speech-service/language-support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 err="1"/>
              <a:t>QnA</a:t>
            </a:r>
            <a:r>
              <a:rPr lang="en-US" altLang="ko-KR" sz="1200" dirty="0"/>
              <a:t> ( </a:t>
            </a:r>
            <a:r>
              <a:rPr lang="ko-KR" altLang="en-US" sz="1200" dirty="0"/>
              <a:t>멀티 채널 </a:t>
            </a:r>
            <a:r>
              <a:rPr lang="en-US" altLang="ko-KR" sz="1200" dirty="0"/>
              <a:t>) : </a:t>
            </a:r>
            <a:r>
              <a:rPr lang="en-US" altLang="ko-KR" sz="1200" dirty="0">
                <a:hlinkClick r:id="rId3"/>
              </a:rPr>
              <a:t>https://docs.microsoft.com/en-us/azure/cognitive-services/speech-service/faq-stt</a:t>
            </a:r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0620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6AD45-0251-4644-BA62-69ECE850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Microsoft Cloud Speech To Text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6FB704-33C4-460D-92A6-9D52CF073FF0}"/>
              </a:ext>
            </a:extLst>
          </p:cNvPr>
          <p:cNvSpPr txBox="1"/>
          <p:nvPr/>
        </p:nvSpPr>
        <p:spPr>
          <a:xfrm>
            <a:off x="280467" y="14596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F5955-5DEF-4AFF-BD60-2CE1D4E20B0B}"/>
              </a:ext>
            </a:extLst>
          </p:cNvPr>
          <p:cNvSpPr txBox="1"/>
          <p:nvPr/>
        </p:nvSpPr>
        <p:spPr>
          <a:xfrm>
            <a:off x="301376" y="6168492"/>
            <a:ext cx="8581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 한도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2"/>
              </a:rPr>
              <a:t>https://docs.microsoft.com/en-us/azure/cognitive-services/speech-service/speech-services-quotas-and-limits</a:t>
            </a:r>
            <a:r>
              <a:rPr lang="en-US" altLang="ko-KR" sz="1200" dirty="0"/>
              <a:t> </a:t>
            </a:r>
          </a:p>
          <a:p>
            <a:r>
              <a:rPr lang="ko-KR" altLang="en-US" sz="1200" dirty="0"/>
              <a:t>가격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https://azure.microsoft.com/en-us/pricing/details/cognitive-services/speech-services/</a:t>
            </a:r>
            <a:r>
              <a:rPr lang="en-US" altLang="ko-KR" sz="12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A87656-7CBB-470C-8083-CEB525038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68" y="1956920"/>
            <a:ext cx="8731648" cy="1776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E532FF-CBF2-411F-8281-8FB6F44C4646}"/>
              </a:ext>
            </a:extLst>
          </p:cNvPr>
          <p:cNvSpPr txBox="1"/>
          <p:nvPr/>
        </p:nvSpPr>
        <p:spPr>
          <a:xfrm>
            <a:off x="292745" y="4227086"/>
            <a:ext cx="68711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최대 </a:t>
            </a:r>
            <a:r>
              <a:rPr lang="en-US" altLang="ko-KR" dirty="0"/>
              <a:t>100</a:t>
            </a:r>
            <a:r>
              <a:rPr lang="ko-KR" altLang="en-US" dirty="0"/>
              <a:t>개의 기본 모델</a:t>
            </a:r>
            <a:r>
              <a:rPr lang="en-US" altLang="ko-KR" dirty="0"/>
              <a:t>, 20</a:t>
            </a:r>
            <a:r>
              <a:rPr lang="ko-KR" altLang="en-US" dirty="0"/>
              <a:t>개의 </a:t>
            </a:r>
            <a:r>
              <a:rPr lang="en-US" altLang="ko-KR" dirty="0"/>
              <a:t>custom </a:t>
            </a:r>
            <a:r>
              <a:rPr lang="ko-KR" altLang="en-US" dirty="0"/>
              <a:t>모델 동시 요청 가능</a:t>
            </a:r>
            <a:endParaRPr lang="en-US" altLang="ko-KR" dirty="0"/>
          </a:p>
          <a:p>
            <a:r>
              <a:rPr lang="ko-KR" altLang="en-US" dirty="0"/>
              <a:t>초 단위로 측정</a:t>
            </a:r>
            <a:endParaRPr lang="en-US" altLang="ko-KR" dirty="0"/>
          </a:p>
          <a:p>
            <a:r>
              <a:rPr lang="en-US" altLang="ko-KR" dirty="0"/>
              <a:t>Standard ( </a:t>
            </a:r>
            <a:r>
              <a:rPr lang="ko-KR" altLang="en-US" dirty="0"/>
              <a:t>기본 방식</a:t>
            </a:r>
            <a:r>
              <a:rPr lang="en-US" altLang="ko-KR" dirty="0"/>
              <a:t>, batch </a:t>
            </a:r>
            <a:r>
              <a:rPr lang="ko-KR" altLang="en-US" dirty="0"/>
              <a:t>방식</a:t>
            </a:r>
            <a:r>
              <a:rPr lang="en-US" altLang="ko-KR" dirty="0"/>
              <a:t> ) :  </a:t>
            </a:r>
            <a:r>
              <a:rPr lang="ko-KR" altLang="en-US" dirty="0"/>
              <a:t>시간 당 </a:t>
            </a:r>
            <a:r>
              <a:rPr lang="en-US" altLang="ko-KR" dirty="0"/>
              <a:t>1124.65 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en-US" altLang="ko-KR" dirty="0"/>
              <a:t>Custom : </a:t>
            </a:r>
            <a:r>
              <a:rPr lang="ko-KR" altLang="en-US" dirty="0"/>
              <a:t>시간 당 </a:t>
            </a:r>
            <a:r>
              <a:rPr lang="en-US" altLang="ko-KR" dirty="0"/>
              <a:t>1574.51 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en-US" altLang="ko-KR" dirty="0"/>
              <a:t>Conversation ( multi-device, conversation ) : </a:t>
            </a:r>
            <a:r>
              <a:rPr lang="ko-KR" altLang="en-US" dirty="0"/>
              <a:t>시간 당 </a:t>
            </a:r>
            <a:r>
              <a:rPr lang="en-US" altLang="ko-KR" dirty="0"/>
              <a:t>2361.77 </a:t>
            </a:r>
            <a:r>
              <a:rPr lang="ko-KR" altLang="en-US" dirty="0"/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1937819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6AD45-0251-4644-BA62-69ECE850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Transcribe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EDDE07-9ECD-4014-B6A2-FFAE4CA8C3A0}"/>
              </a:ext>
            </a:extLst>
          </p:cNvPr>
          <p:cNvSpPr/>
          <p:nvPr/>
        </p:nvSpPr>
        <p:spPr>
          <a:xfrm>
            <a:off x="3707372" y="1866547"/>
            <a:ext cx="1288411" cy="6711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streaming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29165C6-270F-4CD7-9822-A5584D0AB0EA}"/>
              </a:ext>
            </a:extLst>
          </p:cNvPr>
          <p:cNvSpPr/>
          <p:nvPr/>
        </p:nvSpPr>
        <p:spPr>
          <a:xfrm>
            <a:off x="6891497" y="1866547"/>
            <a:ext cx="853260" cy="6711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Batch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9A28DE-3116-4C4A-BC4D-141E830B1D02}"/>
              </a:ext>
            </a:extLst>
          </p:cNvPr>
          <p:cNvSpPr/>
          <p:nvPr/>
        </p:nvSpPr>
        <p:spPr>
          <a:xfrm>
            <a:off x="3418457" y="3099730"/>
            <a:ext cx="1846279" cy="6123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음성 스트림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D95A3F-9728-4105-93F1-0093EAC235A4}"/>
              </a:ext>
            </a:extLst>
          </p:cNvPr>
          <p:cNvSpPr/>
          <p:nvPr/>
        </p:nvSpPr>
        <p:spPr>
          <a:xfrm>
            <a:off x="6471187" y="3099730"/>
            <a:ext cx="1693880" cy="6123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r>
              <a:rPr lang="ko-KR" altLang="en-US" sz="1600" dirty="0"/>
              <a:t>시간 </a:t>
            </a:r>
            <a:r>
              <a:rPr lang="en-US" altLang="ko-KR" sz="1600" dirty="0"/>
              <a:t>2GB </a:t>
            </a:r>
            <a:r>
              <a:rPr lang="ko-KR" altLang="en-US" sz="1600" dirty="0"/>
              <a:t>이하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35F777-2CA2-4BB9-A5F3-FC30D4DF4D0C}"/>
              </a:ext>
            </a:extLst>
          </p:cNvPr>
          <p:cNvSpPr/>
          <p:nvPr/>
        </p:nvSpPr>
        <p:spPr>
          <a:xfrm>
            <a:off x="720985" y="1975603"/>
            <a:ext cx="1127391" cy="4530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인식 모드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7C10AC4-0BBF-48F8-9F3F-4E15D1C98536}"/>
              </a:ext>
            </a:extLst>
          </p:cNvPr>
          <p:cNvSpPr/>
          <p:nvPr/>
        </p:nvSpPr>
        <p:spPr>
          <a:xfrm>
            <a:off x="693955" y="3171694"/>
            <a:ext cx="1139274" cy="4530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인식 대상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497138E-CB1A-47B6-8365-8304D7AD48EF}"/>
              </a:ext>
            </a:extLst>
          </p:cNvPr>
          <p:cNvSpPr/>
          <p:nvPr/>
        </p:nvSpPr>
        <p:spPr>
          <a:xfrm>
            <a:off x="3418457" y="4183308"/>
            <a:ext cx="1846279" cy="6123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HTTP2,</a:t>
            </a:r>
          </a:p>
          <a:p>
            <a:pPr algn="ctr"/>
            <a:r>
              <a:rPr lang="en-US" altLang="ko-KR" sz="1600" dirty="0"/>
              <a:t>WebSocket</a:t>
            </a:r>
            <a:endParaRPr lang="ko-KR" altLang="en-US" sz="16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A0A2D0-684A-414D-BDE1-65FAEABF7042}"/>
              </a:ext>
            </a:extLst>
          </p:cNvPr>
          <p:cNvSpPr/>
          <p:nvPr/>
        </p:nvSpPr>
        <p:spPr>
          <a:xfrm>
            <a:off x="6471187" y="4183308"/>
            <a:ext cx="1693880" cy="6123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AWS Console, API, AWS CLI</a:t>
            </a:r>
            <a:endParaRPr lang="ko-KR" altLang="en-US" sz="16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C1692D4-2181-47BA-8583-EEA63443F33A}"/>
              </a:ext>
            </a:extLst>
          </p:cNvPr>
          <p:cNvSpPr/>
          <p:nvPr/>
        </p:nvSpPr>
        <p:spPr>
          <a:xfrm>
            <a:off x="693955" y="4262267"/>
            <a:ext cx="1139273" cy="4530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연결 방법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6B6F699-9EA1-49D3-A965-44684ACF6182}"/>
              </a:ext>
            </a:extLst>
          </p:cNvPr>
          <p:cNvSpPr/>
          <p:nvPr/>
        </p:nvSpPr>
        <p:spPr>
          <a:xfrm>
            <a:off x="6471187" y="5419288"/>
            <a:ext cx="1693880" cy="6123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녹화된 음성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14EFE-645B-42BC-843F-2FC4CF685C9D}"/>
              </a:ext>
            </a:extLst>
          </p:cNvPr>
          <p:cNvSpPr txBox="1"/>
          <p:nvPr/>
        </p:nvSpPr>
        <p:spPr>
          <a:xfrm>
            <a:off x="357158" y="6371361"/>
            <a:ext cx="904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기본 설명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2"/>
              </a:rPr>
              <a:t>https://docs.microsoft.com/en-us/azure/cognitive-services/speech-service/overview#try-the-speech-service-for-free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A29D6C-7245-4D81-B46B-28F84B97F412}"/>
              </a:ext>
            </a:extLst>
          </p:cNvPr>
          <p:cNvSpPr/>
          <p:nvPr/>
        </p:nvSpPr>
        <p:spPr>
          <a:xfrm>
            <a:off x="636862" y="5419288"/>
            <a:ext cx="1437857" cy="6123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예상 사용 대상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0E12A84-C92A-42DC-92CB-FB5E1B35DAD9}"/>
              </a:ext>
            </a:extLst>
          </p:cNvPr>
          <p:cNvSpPr/>
          <p:nvPr/>
        </p:nvSpPr>
        <p:spPr>
          <a:xfrm>
            <a:off x="3418457" y="5419288"/>
            <a:ext cx="1759595" cy="6123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 음성</a:t>
            </a:r>
          </a:p>
        </p:txBody>
      </p:sp>
    </p:spTree>
    <p:extLst>
      <p:ext uri="{BB962C8B-B14F-4D97-AF65-F5344CB8AC3E}">
        <p14:creationId xmlns:p14="http://schemas.microsoft.com/office/powerpoint/2010/main" val="390314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4D420C-9F4B-4C26-B8ED-C86FEDC5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110A4-7B7B-4C3A-9ED2-3A398C9B04F3}"/>
              </a:ext>
            </a:extLst>
          </p:cNvPr>
          <p:cNvSpPr txBox="1"/>
          <p:nvPr/>
        </p:nvSpPr>
        <p:spPr>
          <a:xfrm>
            <a:off x="431515" y="1232899"/>
            <a:ext cx="873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01 </a:t>
            </a:r>
          </a:p>
          <a:p>
            <a:endParaRPr lang="en-US" altLang="ko-KR" sz="1800" b="1" dirty="0"/>
          </a:p>
          <a:p>
            <a:r>
              <a:rPr lang="en-US" altLang="ko-KR" sz="1800" b="1" dirty="0"/>
              <a:t>02</a:t>
            </a:r>
          </a:p>
          <a:p>
            <a:endParaRPr lang="en-US" altLang="ko-KR" sz="1800" b="1" dirty="0"/>
          </a:p>
          <a:p>
            <a:r>
              <a:rPr lang="en-US" altLang="ko-KR" sz="1800" b="1" dirty="0"/>
              <a:t>03</a:t>
            </a:r>
          </a:p>
          <a:p>
            <a:endParaRPr lang="en-US" altLang="ko-KR" sz="1800" b="1" dirty="0"/>
          </a:p>
          <a:p>
            <a:r>
              <a:rPr lang="en-US" altLang="ko-KR" sz="1800" b="1" dirty="0"/>
              <a:t>04</a:t>
            </a:r>
          </a:p>
          <a:p>
            <a:endParaRPr lang="en-US" altLang="ko-KR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25BBC-99BE-405B-AF9C-B3DA08C6F215}"/>
              </a:ext>
            </a:extLst>
          </p:cNvPr>
          <p:cNvSpPr txBox="1"/>
          <p:nvPr/>
        </p:nvSpPr>
        <p:spPr>
          <a:xfrm>
            <a:off x="868166" y="1232899"/>
            <a:ext cx="61028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프로젝트 방향성 확립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API</a:t>
            </a:r>
            <a:r>
              <a:rPr lang="ko-KR" altLang="en-US" sz="1800" dirty="0"/>
              <a:t>조사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인덱싱 방법과 검색방법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인덱싱 방법과 검색방법으로 인해 기대할 수 있는 결과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6AD45-0251-4644-BA62-69ECE850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Transcribe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7389DC-4A74-4AD4-BD24-80D90D32BE1F}"/>
              </a:ext>
            </a:extLst>
          </p:cNvPr>
          <p:cNvSpPr txBox="1"/>
          <p:nvPr/>
        </p:nvSpPr>
        <p:spPr>
          <a:xfrm>
            <a:off x="1899801" y="6016897"/>
            <a:ext cx="6617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언어 목록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2"/>
              </a:rPr>
              <a:t>https://docs.aws.amazon.com/transcribe/latest/dg/what-is-transcribe.html</a:t>
            </a:r>
            <a:r>
              <a:rPr lang="en-US" altLang="ko-KR" sz="1200" dirty="0"/>
              <a:t> </a:t>
            </a:r>
          </a:p>
          <a:p>
            <a:r>
              <a:rPr lang="ko-KR" altLang="en-US" sz="1200" dirty="0"/>
              <a:t>가격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https://azure.microsoft.com/en-us/pricing/details/cognitive-services/speech-services/</a:t>
            </a:r>
            <a:r>
              <a:rPr lang="en-US" altLang="ko-KR" sz="12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00B819-0EB4-4209-AC4E-7DDAA0404A31}"/>
              </a:ext>
            </a:extLst>
          </p:cNvPr>
          <p:cNvSpPr txBox="1"/>
          <p:nvPr/>
        </p:nvSpPr>
        <p:spPr>
          <a:xfrm>
            <a:off x="679508" y="1375794"/>
            <a:ext cx="130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Batch </a:t>
            </a:r>
            <a:r>
              <a:rPr lang="ko-KR" altLang="en-US" dirty="0"/>
              <a:t>모드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A3E322-AF44-4F94-8909-3C04E91CADD2}"/>
              </a:ext>
            </a:extLst>
          </p:cNvPr>
          <p:cNvSpPr txBox="1"/>
          <p:nvPr/>
        </p:nvSpPr>
        <p:spPr>
          <a:xfrm>
            <a:off x="679508" y="2332139"/>
            <a:ext cx="50081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AWS Console, API, AWS CLI </a:t>
            </a:r>
            <a:r>
              <a:rPr lang="ko-KR" altLang="en-US" dirty="0"/>
              <a:t>로 연결 가능합니다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30</a:t>
            </a:r>
            <a:r>
              <a:rPr lang="ko-KR" altLang="en-US" dirty="0"/>
              <a:t>여개</a:t>
            </a:r>
            <a:r>
              <a:rPr lang="en-US" altLang="ko-KR" dirty="0"/>
              <a:t>(</a:t>
            </a:r>
            <a:r>
              <a:rPr lang="ko-KR" altLang="en-US" dirty="0"/>
              <a:t>한국어 포함</a:t>
            </a:r>
            <a:r>
              <a:rPr lang="en-US" altLang="ko-KR" dirty="0"/>
              <a:t>) </a:t>
            </a:r>
            <a:r>
              <a:rPr lang="ko-KR" altLang="en-US" dirty="0"/>
              <a:t>언어를 인식합니다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사용할 파일이 </a:t>
            </a:r>
            <a:r>
              <a:rPr lang="en-US" altLang="ko-KR" dirty="0"/>
              <a:t>S3 bucket</a:t>
            </a:r>
            <a:r>
              <a:rPr lang="ko-KR" altLang="en-US" dirty="0"/>
              <a:t>에 있어야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추가 비용 발생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시간 이하 </a:t>
            </a:r>
            <a:r>
              <a:rPr lang="en-US" altLang="ko-KR" dirty="0"/>
              <a:t>2gb</a:t>
            </a:r>
            <a:r>
              <a:rPr lang="ko-KR" altLang="en-US" dirty="0"/>
              <a:t> 이하 음성 이어야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multichannel </a:t>
            </a:r>
            <a:r>
              <a:rPr lang="ko-KR" altLang="en-US" dirty="0"/>
              <a:t>인식합니다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확장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동시 최대 </a:t>
            </a:r>
            <a:r>
              <a:rPr lang="en-US" altLang="ko-KR" dirty="0"/>
              <a:t>100</a:t>
            </a:r>
            <a:r>
              <a:rPr lang="ko-KR" altLang="en-US" dirty="0"/>
              <a:t>개 요청 가능합니다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확장가능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866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6AD45-0251-4644-BA62-69ECE850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Transcribe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B19F3-84C6-40A0-9BE1-6A6601482C1D}"/>
              </a:ext>
            </a:extLst>
          </p:cNvPr>
          <p:cNvSpPr txBox="1"/>
          <p:nvPr/>
        </p:nvSpPr>
        <p:spPr>
          <a:xfrm>
            <a:off x="1899801" y="6016897"/>
            <a:ext cx="6018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Streaming </a:t>
            </a:r>
            <a:r>
              <a:rPr lang="ko-KR" altLang="en-US" sz="1200" dirty="0"/>
              <a:t>모드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2"/>
              </a:rPr>
              <a:t>https://docs.aws.amazon.com/transcribe/latest/dg/streaming.html</a:t>
            </a:r>
            <a:r>
              <a:rPr lang="en-US" altLang="ko-KR" sz="12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14A35-CE5F-4257-927C-C908A6954A48}"/>
              </a:ext>
            </a:extLst>
          </p:cNvPr>
          <p:cNvSpPr txBox="1"/>
          <p:nvPr/>
        </p:nvSpPr>
        <p:spPr>
          <a:xfrm>
            <a:off x="679508" y="1375794"/>
            <a:ext cx="177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Streaming </a:t>
            </a:r>
            <a:r>
              <a:rPr lang="ko-KR" altLang="en-US" dirty="0"/>
              <a:t>모드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C9BD4-9BD4-4627-931F-B3831CED03E1}"/>
              </a:ext>
            </a:extLst>
          </p:cNvPr>
          <p:cNvSpPr txBox="1"/>
          <p:nvPr/>
        </p:nvSpPr>
        <p:spPr>
          <a:xfrm>
            <a:off x="679508" y="2413337"/>
            <a:ext cx="53864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HTTP/2 </a:t>
            </a:r>
            <a:r>
              <a:rPr lang="ko-KR" altLang="en-US" dirty="0"/>
              <a:t>또는 </a:t>
            </a:r>
            <a:r>
              <a:rPr lang="en-US" altLang="ko-KR" dirty="0"/>
              <a:t>WebSocket</a:t>
            </a:r>
            <a:r>
              <a:rPr lang="ko-KR" altLang="en-US" dirty="0"/>
              <a:t> 연결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12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한국어 포함</a:t>
            </a:r>
            <a:r>
              <a:rPr lang="en-US" altLang="ko-KR" dirty="0"/>
              <a:t>) </a:t>
            </a:r>
            <a:r>
              <a:rPr lang="ko-KR" altLang="en-US" dirty="0"/>
              <a:t>언어를 인식합니다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2</a:t>
            </a:r>
            <a:r>
              <a:rPr lang="ko-KR" altLang="en-US" dirty="0"/>
              <a:t>개의 채널까지 동시 작업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multichannel </a:t>
            </a:r>
            <a:r>
              <a:rPr lang="ko-KR" altLang="en-US" dirty="0"/>
              <a:t>인식합니다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확장가능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동시 최대 </a:t>
            </a:r>
            <a:r>
              <a:rPr lang="en-US" altLang="ko-KR" dirty="0"/>
              <a:t>HTTP 5</a:t>
            </a:r>
            <a:r>
              <a:rPr lang="ko-KR" altLang="en-US" dirty="0"/>
              <a:t>개</a:t>
            </a:r>
            <a:r>
              <a:rPr lang="en-US" altLang="ko-KR" dirty="0"/>
              <a:t>, WebSocket 5</a:t>
            </a:r>
            <a:r>
              <a:rPr lang="ko-KR" altLang="en-US" dirty="0"/>
              <a:t>개 요청 가능합니다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확장가능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104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6AD45-0251-4644-BA62-69ECE850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Transcribe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FAF29-ABBE-48DA-A9B8-CD20507E6B3B}"/>
              </a:ext>
            </a:extLst>
          </p:cNvPr>
          <p:cNvSpPr txBox="1"/>
          <p:nvPr/>
        </p:nvSpPr>
        <p:spPr>
          <a:xfrm>
            <a:off x="1474059" y="5756839"/>
            <a:ext cx="617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언어 목록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2"/>
              </a:rPr>
              <a:t>https://docs.aws.amazon.com/transcribe/latest/dg/what-is-transcribe.html</a:t>
            </a:r>
            <a:r>
              <a:rPr lang="en-US" altLang="ko-KR" sz="1200" dirty="0"/>
              <a:t> </a:t>
            </a:r>
          </a:p>
          <a:p>
            <a:r>
              <a:rPr lang="ko-KR" altLang="en-US" sz="1200" dirty="0"/>
              <a:t>언어 인식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https://docs.aws.amazon.com/transcribe/latest/dg/diarization.html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Multi channel : </a:t>
            </a:r>
            <a:r>
              <a:rPr lang="en-US" altLang="ko-KR" sz="1200" dirty="0">
                <a:hlinkClick r:id="rId4"/>
              </a:rPr>
              <a:t>https://docs.aws.amazon.com/transcribe/latest/dg/channel-id.html</a:t>
            </a:r>
            <a:r>
              <a:rPr lang="en-US" altLang="ko-KR" sz="1200" dirty="0"/>
              <a:t> </a:t>
            </a:r>
          </a:p>
          <a:p>
            <a:r>
              <a:rPr lang="ko-KR" altLang="en-US" sz="1200" dirty="0"/>
              <a:t>제한 사항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5"/>
              </a:rPr>
              <a:t>https://docs.aws.amazon.com/transcribe/latest/dg/limits-guidelines.html</a:t>
            </a:r>
            <a:r>
              <a:rPr lang="en-US" altLang="ko-KR" sz="12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B4387-06E1-4351-9658-1CA5850CD51D}"/>
              </a:ext>
            </a:extLst>
          </p:cNvPr>
          <p:cNvSpPr txBox="1"/>
          <p:nvPr/>
        </p:nvSpPr>
        <p:spPr>
          <a:xfrm>
            <a:off x="679508" y="13757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5A810-C887-4C71-B343-9DC8D5DC52EB}"/>
              </a:ext>
            </a:extLst>
          </p:cNvPr>
          <p:cNvSpPr txBox="1"/>
          <p:nvPr/>
        </p:nvSpPr>
        <p:spPr>
          <a:xfrm>
            <a:off x="906011" y="2265028"/>
            <a:ext cx="8106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Batch 30</a:t>
            </a:r>
            <a:r>
              <a:rPr lang="ko-KR" altLang="en-US" dirty="0"/>
              <a:t>여개</a:t>
            </a:r>
            <a:r>
              <a:rPr lang="en-US" altLang="ko-KR" dirty="0"/>
              <a:t>(</a:t>
            </a:r>
            <a:r>
              <a:rPr lang="ko-KR" altLang="en-US" dirty="0"/>
              <a:t>한국어 포함</a:t>
            </a:r>
            <a:r>
              <a:rPr lang="en-US" altLang="ko-KR" dirty="0"/>
              <a:t>) </a:t>
            </a:r>
            <a:r>
              <a:rPr lang="ko-KR" altLang="en-US" dirty="0"/>
              <a:t>스트리밍 오디오 </a:t>
            </a:r>
            <a:r>
              <a:rPr lang="en-US" altLang="ko-KR" dirty="0"/>
              <a:t>12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한국어 포함</a:t>
            </a:r>
            <a:r>
              <a:rPr lang="en-US" altLang="ko-KR" dirty="0"/>
              <a:t>) </a:t>
            </a:r>
            <a:r>
              <a:rPr lang="ko-KR" altLang="en-US" dirty="0"/>
              <a:t>로 지원 언어가 비교적 적습니다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Batch </a:t>
            </a:r>
            <a:r>
              <a:rPr lang="ko-KR" altLang="en-US" dirty="0"/>
              <a:t>모드 사용 가능한 모든 언어 자동인식 가능합니다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금지 단어 필터 가능합니다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Batch, stream </a:t>
            </a:r>
            <a:r>
              <a:rPr lang="ko-KR" altLang="en-US" dirty="0"/>
              <a:t>모두 화자 구별 가능합니다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차이</a:t>
            </a:r>
            <a:r>
              <a:rPr lang="en-US" altLang="ko-KR" dirty="0"/>
              <a:t> </a:t>
            </a:r>
            <a:r>
              <a:rPr lang="ko-KR" altLang="en-US" dirty="0"/>
              <a:t>구별만 가능</a:t>
            </a:r>
            <a:r>
              <a:rPr lang="en-US" altLang="ko-K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06722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6AD45-0251-4644-BA62-69ECE850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Transcribe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527A2-2A35-4EDA-AEBF-73600CC16807}"/>
              </a:ext>
            </a:extLst>
          </p:cNvPr>
          <p:cNvSpPr txBox="1"/>
          <p:nvPr/>
        </p:nvSpPr>
        <p:spPr>
          <a:xfrm>
            <a:off x="2159859" y="5756839"/>
            <a:ext cx="3953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가격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2"/>
              </a:rPr>
              <a:t>https://aws.amazon.com/ko/transcribe/pricing/</a:t>
            </a:r>
            <a:r>
              <a:rPr lang="en-US" altLang="ko-KR" sz="12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3F075-0F8A-4460-A0AE-A8C92D2D1715}"/>
              </a:ext>
            </a:extLst>
          </p:cNvPr>
          <p:cNvSpPr txBox="1"/>
          <p:nvPr/>
        </p:nvSpPr>
        <p:spPr>
          <a:xfrm>
            <a:off x="679508" y="13757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C6D9D-7902-4984-8432-5EB6F7EDCE45}"/>
              </a:ext>
            </a:extLst>
          </p:cNvPr>
          <p:cNvSpPr txBox="1"/>
          <p:nvPr/>
        </p:nvSpPr>
        <p:spPr>
          <a:xfrm>
            <a:off x="813732" y="4696192"/>
            <a:ext cx="2529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초 단위로 측정</a:t>
            </a:r>
            <a:endParaRPr lang="en-US" altLang="ko-KR" dirty="0"/>
          </a:p>
          <a:p>
            <a:r>
              <a:rPr lang="ko-KR" altLang="en-US" dirty="0"/>
              <a:t>요청당 최소 금액 </a:t>
            </a:r>
            <a:r>
              <a:rPr lang="en-US" altLang="ko-KR" dirty="0"/>
              <a:t>15</a:t>
            </a:r>
            <a:r>
              <a:rPr lang="ko-KR" altLang="en-US" dirty="0"/>
              <a:t>초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7EBBE2-772D-433F-BE22-434BB281A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54" y="2019455"/>
            <a:ext cx="7698865" cy="226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51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4CBA9-F6B9-4FAC-9243-DA038BF5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방법의 향상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7C988-13C5-42EE-B11D-0E94B3BEA106}"/>
              </a:ext>
            </a:extLst>
          </p:cNvPr>
          <p:cNvSpPr txBox="1"/>
          <p:nvPr/>
        </p:nvSpPr>
        <p:spPr>
          <a:xfrm>
            <a:off x="571500" y="1503485"/>
            <a:ext cx="73591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 방법의 향상을 위하여 아래와 같이 진행합니다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입력이 된 자막을 자연어의 논리식으로 변형을 진행 해 줍니다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형태소로 분석을 진행합니다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한 문장 씩 영상시간과 같이 저장을 하고</a:t>
            </a:r>
            <a:r>
              <a:rPr lang="en-US" altLang="ko-KR" dirty="0"/>
              <a:t>, </a:t>
            </a:r>
            <a:r>
              <a:rPr lang="ko-KR" altLang="en-US" dirty="0"/>
              <a:t>한 문장을 나누는 기준은 형태소로 분석한 문장에서 </a:t>
            </a:r>
            <a:r>
              <a:rPr lang="en-US" altLang="ko-KR" dirty="0"/>
              <a:t>Verb</a:t>
            </a:r>
            <a:r>
              <a:rPr lang="ko-KR" altLang="en-US" dirty="0"/>
              <a:t>까지로 한 문장으로 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인덱싱을 하기 위하여 한 문장으로 나뉘어진 자막을 분산 실시간 텍스트 인덱싱 시스템을 이용합니다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명사들을 </a:t>
            </a:r>
            <a:r>
              <a:rPr lang="en-US" altLang="ko-KR" dirty="0"/>
              <a:t>key word</a:t>
            </a:r>
            <a:r>
              <a:rPr lang="ko-KR" altLang="en-US" dirty="0"/>
              <a:t>로 생각하여 </a:t>
            </a:r>
            <a:r>
              <a:rPr lang="en-US" altLang="ko-KR" dirty="0"/>
              <a:t>TF-IDF, Boost, URL-depth 3</a:t>
            </a:r>
            <a:r>
              <a:rPr lang="ko-KR" altLang="en-US" dirty="0"/>
              <a:t>가지 알고리즘을 이용하 여 </a:t>
            </a:r>
            <a:r>
              <a:rPr lang="en-US" altLang="ko-KR" dirty="0"/>
              <a:t>key word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를 결정 하여 검색 속도를 향상시킵니다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562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FBD8EDF-B23E-4E19-8657-05449D1C15C1}"/>
              </a:ext>
            </a:extLst>
          </p:cNvPr>
          <p:cNvSpPr/>
          <p:nvPr/>
        </p:nvSpPr>
        <p:spPr>
          <a:xfrm rot="8740835">
            <a:off x="3389220" y="3351470"/>
            <a:ext cx="1831365" cy="24401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9A9448-A938-4AF9-AFC5-3364E48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방법의 구체화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554A80-20BC-4B0D-A621-C1090FF3E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19" y="1344123"/>
            <a:ext cx="3390900" cy="600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D39F5B-5D77-47AD-9FD2-8C8C6A83CDC7}"/>
              </a:ext>
            </a:extLst>
          </p:cNvPr>
          <p:cNvSpPr txBox="1"/>
          <p:nvPr/>
        </p:nvSpPr>
        <p:spPr>
          <a:xfrm>
            <a:off x="625719" y="5240859"/>
            <a:ext cx="80977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Reference : Searching System Using Advanced Search of Search Engine, </a:t>
            </a:r>
            <a:r>
              <a:rPr lang="en-US" altLang="ko-KR" dirty="0" err="1"/>
              <a:t>Daehong</a:t>
            </a:r>
            <a:r>
              <a:rPr lang="en-US" altLang="ko-KR" dirty="0"/>
              <a:t> Lee, </a:t>
            </a:r>
            <a:r>
              <a:rPr lang="en-US" altLang="ko-KR" dirty="0" err="1"/>
              <a:t>Hansuk</a:t>
            </a:r>
            <a:r>
              <a:rPr lang="en-US" altLang="ko-KR" dirty="0"/>
              <a:t> Yu, </a:t>
            </a:r>
            <a:r>
              <a:rPr lang="en-US" altLang="ko-KR" dirty="0" err="1"/>
              <a:t>Sangwon</a:t>
            </a:r>
            <a:r>
              <a:rPr lang="en-US" altLang="ko-KR" dirty="0"/>
              <a:t> Park Information Communications Engineering, </a:t>
            </a:r>
            <a:r>
              <a:rPr lang="en-US" altLang="ko-KR" dirty="0" err="1"/>
              <a:t>Hankuk</a:t>
            </a:r>
            <a:r>
              <a:rPr lang="en-US" altLang="ko-KR" dirty="0"/>
              <a:t> University of Foreign Studies </a:t>
            </a:r>
          </a:p>
          <a:p>
            <a:endParaRPr lang="en-US" altLang="ko-KR" dirty="0"/>
          </a:p>
          <a:p>
            <a:r>
              <a:rPr lang="en-US" altLang="ko-KR" dirty="0"/>
              <a:t>Reference : A Search Engine Based on Vector Space Model of User Tailored Keyword Weight, </a:t>
            </a:r>
            <a:r>
              <a:rPr lang="en-US" altLang="ko-KR" dirty="0" err="1"/>
              <a:t>JinWoo</a:t>
            </a:r>
            <a:r>
              <a:rPr lang="en-US" altLang="ko-KR" dirty="0"/>
              <a:t> ParkO1, </a:t>
            </a:r>
            <a:r>
              <a:rPr lang="en-US" altLang="ko-KR" dirty="0" err="1"/>
              <a:t>SeongMin</a:t>
            </a:r>
            <a:r>
              <a:rPr lang="en-US" altLang="ko-KR" dirty="0"/>
              <a:t> Kwon1, </a:t>
            </a:r>
            <a:r>
              <a:rPr lang="en-US" altLang="ko-KR" dirty="0" err="1"/>
              <a:t>SangWon</a:t>
            </a:r>
            <a:r>
              <a:rPr lang="en-US" altLang="ko-KR" dirty="0"/>
              <a:t> Yeo2, </a:t>
            </a:r>
            <a:r>
              <a:rPr lang="en-US" altLang="ko-KR" dirty="0" err="1"/>
              <a:t>ChanJu</a:t>
            </a:r>
            <a:r>
              <a:rPr lang="en-US" altLang="ko-KR" dirty="0"/>
              <a:t> Na2, </a:t>
            </a:r>
            <a:r>
              <a:rPr lang="en-US" altLang="ko-KR" dirty="0" err="1"/>
              <a:t>MinHo</a:t>
            </a:r>
            <a:r>
              <a:rPr lang="en-US" altLang="ko-KR" dirty="0"/>
              <a:t> Bae1, </a:t>
            </a:r>
            <a:r>
              <a:rPr lang="en-US" altLang="ko-KR" dirty="0" err="1"/>
              <a:t>Sangyoon</a:t>
            </a:r>
            <a:r>
              <a:rPr lang="en-US" altLang="ko-KR" dirty="0"/>
              <a:t> Oh2 1Information and Computer Engineering, </a:t>
            </a:r>
            <a:r>
              <a:rPr lang="en-US" altLang="ko-KR" dirty="0" err="1"/>
              <a:t>Ajou</a:t>
            </a:r>
            <a:r>
              <a:rPr lang="en-US" altLang="ko-KR" dirty="0"/>
              <a:t> University, 2Software Convergence Technology, </a:t>
            </a:r>
            <a:r>
              <a:rPr lang="en-US" altLang="ko-KR" dirty="0" err="1"/>
              <a:t>Ajou</a:t>
            </a:r>
            <a:r>
              <a:rPr lang="en-US" altLang="ko-KR" dirty="0"/>
              <a:t> University 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CA39052-7B38-45F5-87BA-B21291CA9BBE}"/>
              </a:ext>
            </a:extLst>
          </p:cNvPr>
          <p:cNvSpPr/>
          <p:nvPr/>
        </p:nvSpPr>
        <p:spPr>
          <a:xfrm>
            <a:off x="1011115" y="2155230"/>
            <a:ext cx="2039816" cy="694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자막 원본</a:t>
            </a:r>
            <a:r>
              <a:rPr lang="en-US" altLang="ko-KR" dirty="0"/>
              <a:t>(</a:t>
            </a:r>
            <a:r>
              <a:rPr lang="ko-KR" altLang="en-US" dirty="0"/>
              <a:t>자연어</a:t>
            </a:r>
            <a:r>
              <a:rPr lang="en-US" altLang="ko-KR" dirty="0"/>
              <a:t>) </a:t>
            </a:r>
            <a:r>
              <a:rPr lang="ko-KR" altLang="en-US" dirty="0"/>
              <a:t>입력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456D8E-AEE4-4FA7-8FBC-D7153C6C78B6}"/>
              </a:ext>
            </a:extLst>
          </p:cNvPr>
          <p:cNvSpPr/>
          <p:nvPr/>
        </p:nvSpPr>
        <p:spPr>
          <a:xfrm>
            <a:off x="5638800" y="2137632"/>
            <a:ext cx="2039816" cy="694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논리식 변형</a:t>
            </a:r>
            <a:r>
              <a:rPr lang="en-US" altLang="ko-KR" dirty="0"/>
              <a:t>(</a:t>
            </a:r>
            <a:r>
              <a:rPr lang="ko-KR" altLang="en-US" dirty="0"/>
              <a:t>불린 연산자를 사용하기 위해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6924C31-1D96-4AFD-A747-AB726CB7C79C}"/>
              </a:ext>
            </a:extLst>
          </p:cNvPr>
          <p:cNvSpPr/>
          <p:nvPr/>
        </p:nvSpPr>
        <p:spPr>
          <a:xfrm>
            <a:off x="1058010" y="4211577"/>
            <a:ext cx="2039816" cy="694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형태소 분석</a:t>
            </a:r>
            <a:r>
              <a:rPr lang="en-US" altLang="ko-KR" dirty="0"/>
              <a:t>(POS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Speech)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2910A7-5777-4183-B564-006657BC174F}"/>
              </a:ext>
            </a:extLst>
          </p:cNvPr>
          <p:cNvSpPr/>
          <p:nvPr/>
        </p:nvSpPr>
        <p:spPr>
          <a:xfrm>
            <a:off x="5687159" y="4571766"/>
            <a:ext cx="2039816" cy="694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분산 실시간 텍스트 인덱싱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48D2C1-BD0A-480E-9D41-980096995619}"/>
              </a:ext>
            </a:extLst>
          </p:cNvPr>
          <p:cNvSpPr txBox="1"/>
          <p:nvPr/>
        </p:nvSpPr>
        <p:spPr>
          <a:xfrm>
            <a:off x="4390292" y="1303362"/>
            <a:ext cx="4821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 </a:t>
            </a:r>
            <a:r>
              <a:rPr lang="ko-KR" altLang="en-US" dirty="0"/>
              <a:t>“인 </a:t>
            </a:r>
            <a:r>
              <a:rPr lang="ko-KR" altLang="en-US" dirty="0" err="1"/>
              <a:t>스타그램에서</a:t>
            </a:r>
            <a:r>
              <a:rPr lang="ko-KR" altLang="en-US" dirty="0"/>
              <a:t> </a:t>
            </a:r>
            <a:r>
              <a:rPr lang="en-US" altLang="ko-KR" dirty="0"/>
              <a:t>AND </a:t>
            </a:r>
            <a:r>
              <a:rPr lang="ko-KR" altLang="en-US" dirty="0"/>
              <a:t>치킨 </a:t>
            </a:r>
            <a:r>
              <a:rPr lang="en-US" altLang="ko-KR" dirty="0"/>
              <a:t>AND </a:t>
            </a:r>
            <a:r>
              <a:rPr lang="ko-KR" altLang="en-US" dirty="0"/>
              <a:t>중 </a:t>
            </a:r>
            <a:r>
              <a:rPr lang="en-US" altLang="ko-KR" dirty="0"/>
              <a:t>AND </a:t>
            </a:r>
            <a:r>
              <a:rPr lang="ko-KR" altLang="en-US" dirty="0"/>
              <a:t>간장을 </a:t>
            </a:r>
            <a:r>
              <a:rPr lang="en-US" altLang="ko-KR" dirty="0"/>
              <a:t>AND </a:t>
            </a:r>
            <a:r>
              <a:rPr lang="ko-KR" altLang="en-US" dirty="0"/>
              <a:t>제 외하고 </a:t>
            </a:r>
            <a:r>
              <a:rPr lang="en-US" altLang="ko-KR" dirty="0"/>
              <a:t>AND </a:t>
            </a:r>
            <a:r>
              <a:rPr lang="ko-KR" altLang="en-US" dirty="0" err="1"/>
              <a:t>후라이드</a:t>
            </a:r>
            <a:r>
              <a:rPr lang="ko-KR" altLang="en-US" dirty="0"/>
              <a:t> </a:t>
            </a:r>
            <a:r>
              <a:rPr lang="en-US" altLang="ko-KR" dirty="0"/>
              <a:t>AND </a:t>
            </a:r>
            <a:r>
              <a:rPr lang="ko-KR" altLang="en-US" dirty="0"/>
              <a:t>혹은 </a:t>
            </a:r>
            <a:r>
              <a:rPr lang="en-US" altLang="ko-KR" dirty="0"/>
              <a:t>AND </a:t>
            </a:r>
            <a:r>
              <a:rPr lang="ko-KR" altLang="en-US" dirty="0"/>
              <a:t>양념은 </a:t>
            </a:r>
            <a:r>
              <a:rPr lang="en-US" altLang="ko-KR" dirty="0"/>
              <a:t>AND </a:t>
            </a:r>
            <a:r>
              <a:rPr lang="ko-KR" altLang="en-US" dirty="0"/>
              <a:t>해 </a:t>
            </a:r>
            <a:r>
              <a:rPr lang="ko-KR" altLang="en-US" dirty="0" err="1"/>
              <a:t>시태그된</a:t>
            </a:r>
            <a:r>
              <a:rPr lang="ko-KR" altLang="en-US" dirty="0"/>
              <a:t> </a:t>
            </a:r>
            <a:r>
              <a:rPr lang="en-US" altLang="ko-KR" dirty="0"/>
              <a:t>AND </a:t>
            </a:r>
            <a:r>
              <a:rPr lang="ko-KR" altLang="en-US" dirty="0"/>
              <a:t>것으로 </a:t>
            </a:r>
            <a:r>
              <a:rPr lang="en-US" altLang="ko-KR" dirty="0"/>
              <a:t>AND </a:t>
            </a:r>
            <a:r>
              <a:rPr lang="ko-KR" altLang="en-US" dirty="0"/>
              <a:t>찾아줘”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0A61F0-874B-4486-BA24-CA42D2DA7285}"/>
              </a:ext>
            </a:extLst>
          </p:cNvPr>
          <p:cNvSpPr txBox="1"/>
          <p:nvPr/>
        </p:nvSpPr>
        <p:spPr>
          <a:xfrm>
            <a:off x="-108832" y="3156966"/>
            <a:ext cx="4821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 </a:t>
            </a:r>
            <a:r>
              <a:rPr lang="ko-KR" altLang="en-US" dirty="0"/>
              <a:t>인스타그램</a:t>
            </a:r>
            <a:r>
              <a:rPr lang="en-US" altLang="ko-KR" dirty="0"/>
              <a:t>(Noun)/</a:t>
            </a:r>
            <a:r>
              <a:rPr lang="ko-KR" altLang="en-US" dirty="0"/>
              <a:t>에서</a:t>
            </a:r>
            <a:r>
              <a:rPr lang="en-US" altLang="ko-KR" dirty="0"/>
              <a:t>(</a:t>
            </a:r>
            <a:r>
              <a:rPr lang="en-US" altLang="ko-KR" dirty="0" err="1"/>
              <a:t>Josa</a:t>
            </a:r>
            <a:r>
              <a:rPr lang="en-US" altLang="ko-KR" dirty="0"/>
              <a:t>)/</a:t>
            </a:r>
            <a:r>
              <a:rPr lang="ko-KR" altLang="en-US" dirty="0"/>
              <a:t>치킨</a:t>
            </a:r>
            <a:r>
              <a:rPr lang="en-US" altLang="ko-KR" dirty="0"/>
              <a:t>(Noun)/</a:t>
            </a:r>
            <a:r>
              <a:rPr lang="ko-KR" altLang="en-US" dirty="0"/>
              <a:t>중</a:t>
            </a:r>
            <a:r>
              <a:rPr lang="en-US" altLang="ko-KR" dirty="0"/>
              <a:t>(N </a:t>
            </a:r>
            <a:r>
              <a:rPr lang="en-US" altLang="ko-KR" dirty="0" err="1"/>
              <a:t>oun</a:t>
            </a:r>
            <a:r>
              <a:rPr lang="en-US" altLang="ko-KR" dirty="0"/>
              <a:t>)/</a:t>
            </a:r>
            <a:r>
              <a:rPr lang="ko-KR" altLang="en-US" dirty="0"/>
              <a:t>간장</a:t>
            </a:r>
            <a:r>
              <a:rPr lang="en-US" altLang="ko-KR" dirty="0"/>
              <a:t>(Noun)/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en-US" altLang="ko-KR" dirty="0" err="1"/>
              <a:t>Josa</a:t>
            </a:r>
            <a:r>
              <a:rPr lang="en-US" altLang="ko-KR" dirty="0"/>
              <a:t>)/</a:t>
            </a:r>
            <a:r>
              <a:rPr lang="ko-KR" altLang="en-US" dirty="0"/>
              <a:t>제외</a:t>
            </a:r>
            <a:r>
              <a:rPr lang="en-US" altLang="ko-KR" dirty="0"/>
              <a:t>(Noun)/</a:t>
            </a:r>
            <a:r>
              <a:rPr lang="ko-KR" altLang="en-US" dirty="0"/>
              <a:t>하고</a:t>
            </a:r>
            <a:r>
              <a:rPr lang="en-US" altLang="ko-KR" dirty="0"/>
              <a:t>(</a:t>
            </a:r>
            <a:r>
              <a:rPr lang="en-US" altLang="ko-KR" dirty="0" err="1"/>
              <a:t>Josa</a:t>
            </a:r>
            <a:r>
              <a:rPr lang="en-US" altLang="ko-KR" dirty="0"/>
              <a:t>)/</a:t>
            </a:r>
            <a:r>
              <a:rPr lang="ko-KR" altLang="en-US" dirty="0"/>
              <a:t>양념 </a:t>
            </a:r>
            <a:r>
              <a:rPr lang="en-US" altLang="ko-KR" dirty="0"/>
              <a:t>(Noun)/</a:t>
            </a:r>
            <a:r>
              <a:rPr lang="ko-KR" altLang="en-US" dirty="0"/>
              <a:t>혹은</a:t>
            </a:r>
            <a:r>
              <a:rPr lang="en-US" altLang="ko-KR" dirty="0"/>
              <a:t>(Adverb)/</a:t>
            </a:r>
            <a:r>
              <a:rPr lang="ko-KR" altLang="en-US" dirty="0" err="1"/>
              <a:t>후라이드</a:t>
            </a:r>
            <a:r>
              <a:rPr lang="en-US" altLang="ko-KR" dirty="0"/>
              <a:t>(Noun)/</a:t>
            </a:r>
            <a:r>
              <a:rPr lang="ko-KR" altLang="en-US" dirty="0"/>
              <a:t>가</a:t>
            </a:r>
            <a:r>
              <a:rPr lang="en-US" altLang="ko-KR" dirty="0"/>
              <a:t>(</a:t>
            </a:r>
            <a:r>
              <a:rPr lang="en-US" altLang="ko-KR" dirty="0" err="1"/>
              <a:t>Josa</a:t>
            </a:r>
            <a:r>
              <a:rPr lang="en-US" altLang="ko-KR" dirty="0"/>
              <a:t>)/</a:t>
            </a:r>
            <a:r>
              <a:rPr lang="ko-KR" altLang="en-US" dirty="0"/>
              <a:t>해시태그 </a:t>
            </a:r>
            <a:r>
              <a:rPr lang="en-US" altLang="ko-KR" dirty="0"/>
              <a:t>(Noun)/</a:t>
            </a:r>
            <a:r>
              <a:rPr lang="ko-KR" altLang="en-US" dirty="0"/>
              <a:t>된</a:t>
            </a:r>
            <a:r>
              <a:rPr lang="en-US" altLang="ko-KR" dirty="0"/>
              <a:t>(Verb)/</a:t>
            </a:r>
            <a:r>
              <a:rPr lang="ko-KR" altLang="en-US" dirty="0"/>
              <a:t>것</a:t>
            </a:r>
            <a:r>
              <a:rPr lang="en-US" altLang="ko-KR" dirty="0"/>
              <a:t>(Noun)/</a:t>
            </a:r>
            <a:r>
              <a:rPr lang="ko-KR" altLang="en-US" dirty="0"/>
              <a:t>으로</a:t>
            </a:r>
            <a:r>
              <a:rPr lang="en-US" altLang="ko-KR" dirty="0"/>
              <a:t>(</a:t>
            </a:r>
            <a:r>
              <a:rPr lang="en-US" altLang="ko-KR" dirty="0" err="1"/>
              <a:t>Josa</a:t>
            </a:r>
            <a:r>
              <a:rPr lang="en-US" altLang="ko-KR" dirty="0"/>
              <a:t>)/</a:t>
            </a:r>
            <a:r>
              <a:rPr lang="ko-KR" altLang="en-US" dirty="0"/>
              <a:t>찾아줘</a:t>
            </a:r>
            <a:r>
              <a:rPr lang="en-US" altLang="ko-KR" dirty="0"/>
              <a:t>(Verb)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F71D87-F98C-4CF0-8303-9654E9655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585" y="2963504"/>
            <a:ext cx="1607161" cy="1488281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14952ED-6EE8-4A02-8BB4-F46EF307D517}"/>
              </a:ext>
            </a:extLst>
          </p:cNvPr>
          <p:cNvSpPr/>
          <p:nvPr/>
        </p:nvSpPr>
        <p:spPr>
          <a:xfrm>
            <a:off x="3522784" y="2356338"/>
            <a:ext cx="1644162" cy="24401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527DE95-5A0C-4622-906E-C8A55426012A}"/>
              </a:ext>
            </a:extLst>
          </p:cNvPr>
          <p:cNvSpPr/>
          <p:nvPr/>
        </p:nvSpPr>
        <p:spPr>
          <a:xfrm>
            <a:off x="3522784" y="4479741"/>
            <a:ext cx="1644162" cy="24401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908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12F55-9D44-4AD8-B9FC-82DC51FC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방법의 구체화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AC3D90-BB33-45DB-A006-0D0BE7D50128}"/>
              </a:ext>
            </a:extLst>
          </p:cNvPr>
          <p:cNvSpPr/>
          <p:nvPr/>
        </p:nvSpPr>
        <p:spPr>
          <a:xfrm>
            <a:off x="562707" y="1179283"/>
            <a:ext cx="2039816" cy="694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</a:t>
            </a:r>
            <a:r>
              <a:rPr lang="ko-KR" altLang="en-US" dirty="0"/>
              <a:t> </a:t>
            </a:r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weight </a:t>
            </a:r>
            <a:r>
              <a:rPr lang="ko-KR" altLang="en-US" dirty="0"/>
              <a:t>값 부여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173F3-1409-4D23-AB74-9C470FEAC10A}"/>
              </a:ext>
            </a:extLst>
          </p:cNvPr>
          <p:cNvSpPr txBox="1"/>
          <p:nvPr/>
        </p:nvSpPr>
        <p:spPr>
          <a:xfrm>
            <a:off x="562707" y="2048607"/>
            <a:ext cx="79394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○</a:t>
            </a:r>
            <a:r>
              <a:rPr lang="en-US" altLang="ko-KR" dirty="0"/>
              <a:t> Index </a:t>
            </a:r>
            <a:r>
              <a:rPr lang="ko-KR" altLang="en-US" dirty="0"/>
              <a:t>과정 시 최종 </a:t>
            </a:r>
            <a:r>
              <a:rPr lang="en-US" altLang="ko-KR" dirty="0"/>
              <a:t>score </a:t>
            </a:r>
            <a:r>
              <a:rPr lang="ko-KR" altLang="en-US" dirty="0"/>
              <a:t>식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 </a:t>
            </a:r>
            <a:r>
              <a:rPr lang="en-US" altLang="ko-KR" dirty="0"/>
              <a:t>word</a:t>
            </a:r>
            <a:r>
              <a:rPr lang="ko-KR" altLang="en-US" dirty="0"/>
              <a:t>마다 </a:t>
            </a:r>
            <a:r>
              <a:rPr lang="en-US" altLang="ko-KR" dirty="0" err="1"/>
              <a:t>tf-idf</a:t>
            </a:r>
            <a:r>
              <a:rPr lang="en-US" altLang="ko-KR" dirty="0"/>
              <a:t> ,boost, </a:t>
            </a:r>
            <a:r>
              <a:rPr lang="en-US" altLang="ko-KR" dirty="0" err="1"/>
              <a:t>url</a:t>
            </a:r>
            <a:r>
              <a:rPr lang="en-US" altLang="ko-KR" dirty="0"/>
              <a:t> depth</a:t>
            </a:r>
            <a:r>
              <a:rPr lang="ko-KR" altLang="en-US" dirty="0"/>
              <a:t>를 적용한다</a:t>
            </a:r>
            <a:r>
              <a:rPr lang="en-US" altLang="ko-KR" dirty="0"/>
              <a:t>. boost</a:t>
            </a:r>
            <a:r>
              <a:rPr lang="ko-KR" altLang="en-US" dirty="0"/>
              <a:t>는 모든 자막의 </a:t>
            </a:r>
            <a:r>
              <a:rPr lang="en-US" altLang="ko-KR" dirty="0"/>
              <a:t>key word</a:t>
            </a:r>
            <a:r>
              <a:rPr lang="ko-KR" altLang="en-US" dirty="0"/>
              <a:t>의 출현 빈도수가  어느정도 인지를 확인하여 가중치를 부여합니다</a:t>
            </a:r>
            <a:r>
              <a:rPr lang="en-US" altLang="ko-KR" dirty="0"/>
              <a:t>. </a:t>
            </a:r>
            <a:r>
              <a:rPr lang="en-US" altLang="ko-KR" dirty="0" err="1"/>
              <a:t>url</a:t>
            </a:r>
            <a:r>
              <a:rPr lang="en-US" altLang="ko-KR" dirty="0"/>
              <a:t>-depth(</a:t>
            </a:r>
            <a:r>
              <a:rPr lang="ko-KR" altLang="en-US" dirty="0"/>
              <a:t>모든 </a:t>
            </a:r>
            <a:r>
              <a:rPr lang="en-US" altLang="ko-KR" dirty="0"/>
              <a:t>key word</a:t>
            </a:r>
            <a:r>
              <a:rPr lang="ko-KR" altLang="en-US" dirty="0"/>
              <a:t>의 수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n</a:t>
            </a:r>
            <a:r>
              <a:rPr lang="ko-KR" altLang="en-US" dirty="0" err="1"/>
              <a:t>이라하면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에 </a:t>
            </a:r>
            <a:r>
              <a:rPr lang="en-US" altLang="ko-KR" dirty="0"/>
              <a:t>1/n</a:t>
            </a:r>
            <a:r>
              <a:rPr lang="ko-KR" altLang="en-US" dirty="0"/>
              <a:t>을 곱 하여 가중치를 계산합니다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가중치를 계산하여 </a:t>
            </a:r>
            <a:r>
              <a:rPr lang="en-US" altLang="ko-KR" dirty="0"/>
              <a:t>vector</a:t>
            </a:r>
            <a:r>
              <a:rPr lang="ko-KR" altLang="en-US" dirty="0"/>
              <a:t>에 저장을 하게 된다면 검색할 때 더욱 빠른 결과 값을 도출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966A19-EED4-4B4B-91D2-E21CE8E07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23" y="2535466"/>
            <a:ext cx="28860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16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EE828-2428-4392-B2A1-45B3A4C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기대되는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F08FB-B443-453D-8FDC-14266FC3B572}"/>
              </a:ext>
            </a:extLst>
          </p:cNvPr>
          <p:cNvSpPr txBox="1"/>
          <p:nvPr/>
        </p:nvSpPr>
        <p:spPr>
          <a:xfrm>
            <a:off x="641838" y="1485900"/>
            <a:ext cx="7860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Searching System Using Advanced Search of Search Engine</a:t>
            </a:r>
            <a:r>
              <a:rPr lang="ko-KR" altLang="en-US" dirty="0"/>
              <a:t>논문의 결과를 인용하여 키워드로 검색했을 때와 자연어를 논리식으로 변환하여 검색했을 때 정확도 비교 결과입니다</a:t>
            </a:r>
            <a:r>
              <a:rPr lang="en-US" altLang="ko-KR" dirty="0"/>
              <a:t>. </a:t>
            </a:r>
            <a:r>
              <a:rPr lang="ko-KR" altLang="en-US" dirty="0"/>
              <a:t>기본 키워드로만 검색하였을 때 보다 논리식으로 변환하여 </a:t>
            </a:r>
            <a:r>
              <a:rPr lang="ko-KR" altLang="en-US"/>
              <a:t>검색했을 때 </a:t>
            </a:r>
            <a:r>
              <a:rPr lang="en-US" altLang="ko-KR" dirty="0"/>
              <a:t>230%</a:t>
            </a:r>
            <a:r>
              <a:rPr lang="ko-KR" altLang="en-US" dirty="0"/>
              <a:t>향상된 성능을 보였다고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2C466E-32D5-4488-91E7-8C807D8A6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8" y="2590434"/>
            <a:ext cx="58007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34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EE828-2428-4392-B2A1-45B3A4C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기대되는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F08FB-B443-453D-8FDC-14266FC3B572}"/>
              </a:ext>
            </a:extLst>
          </p:cNvPr>
          <p:cNvSpPr txBox="1"/>
          <p:nvPr/>
        </p:nvSpPr>
        <p:spPr>
          <a:xfrm>
            <a:off x="641838" y="1485900"/>
            <a:ext cx="78603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다음은 저희가 진행하는 주제와 비슷한 연구인 </a:t>
            </a:r>
            <a:r>
              <a:rPr lang="en-US" altLang="ko-KR" dirty="0"/>
              <a:t>“</a:t>
            </a:r>
            <a:r>
              <a:rPr lang="ko-KR" altLang="en-US" dirty="0"/>
              <a:t>자막 추출에 의한 비디오 검색 시스템의 설계 및 구현</a:t>
            </a:r>
            <a:r>
              <a:rPr lang="en-US" altLang="ko-KR" dirty="0"/>
              <a:t>＂</a:t>
            </a:r>
            <a:r>
              <a:rPr lang="ko-KR" altLang="en-US" dirty="0"/>
              <a:t>의 결과입니다</a:t>
            </a:r>
            <a:r>
              <a:rPr lang="en-US" altLang="ko-KR" dirty="0"/>
              <a:t>.  </a:t>
            </a:r>
            <a:r>
              <a:rPr lang="ko-KR" altLang="en-US" dirty="0"/>
              <a:t>자막 문자 추출을 가장 주의 깊게 본다면</a:t>
            </a:r>
            <a:r>
              <a:rPr lang="en-US" altLang="ko-KR" dirty="0"/>
              <a:t>, </a:t>
            </a:r>
            <a:r>
              <a:rPr lang="en-US" altLang="ko-KR" dirty="0" err="1"/>
              <a:t>Nt</a:t>
            </a:r>
            <a:r>
              <a:rPr lang="ko-KR" altLang="en-US" dirty="0"/>
              <a:t>는 데이터에 존재하는 자막</a:t>
            </a:r>
            <a:r>
              <a:rPr lang="en-US" altLang="ko-KR" dirty="0"/>
              <a:t>, Nd </a:t>
            </a:r>
            <a:r>
              <a:rPr lang="ko-KR" altLang="en-US" dirty="0"/>
              <a:t>는 사람이 식별할 수 있는 문자의 개수이며</a:t>
            </a:r>
            <a:r>
              <a:rPr lang="en-US" altLang="ko-KR" dirty="0"/>
              <a:t>, Ne</a:t>
            </a:r>
            <a:r>
              <a:rPr lang="ko-KR" altLang="en-US" dirty="0"/>
              <a:t>는 사람이 식별할 수 없는 문자의 개수 입니다</a:t>
            </a:r>
            <a:r>
              <a:rPr lang="en-US" altLang="ko-KR" dirty="0"/>
              <a:t>. “</a:t>
            </a:r>
            <a:r>
              <a:rPr lang="ko-KR" altLang="en-US" dirty="0"/>
              <a:t>자막 추출에 의한 비디오 검색 시스템의 설계 및 구현</a:t>
            </a:r>
            <a:r>
              <a:rPr lang="en-US" altLang="ko-KR" dirty="0"/>
              <a:t>”</a:t>
            </a:r>
            <a:r>
              <a:rPr lang="ko-KR" altLang="en-US" dirty="0"/>
              <a:t>은 단지 자막을 데이터화 시키는 것이 목표가 아니라 실험 결과가 다소 부족하다고 판단하였습니다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8E32D7-A1B0-481E-A0EE-7590A205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76" y="3191608"/>
            <a:ext cx="64865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92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2C09AFC-F984-496A-B8FF-87B77DFE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57" y="1429708"/>
            <a:ext cx="3329721" cy="31180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28EE828-2428-4392-B2A1-45B3A4C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기대되는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F08FB-B443-453D-8FDC-14266FC3B572}"/>
              </a:ext>
            </a:extLst>
          </p:cNvPr>
          <p:cNvSpPr txBox="1"/>
          <p:nvPr/>
        </p:nvSpPr>
        <p:spPr>
          <a:xfrm>
            <a:off x="641838" y="5020407"/>
            <a:ext cx="7860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따라서 자연어를 논리식으로 변형</a:t>
            </a:r>
            <a:r>
              <a:rPr lang="en-US" altLang="ko-KR" dirty="0"/>
              <a:t>, </a:t>
            </a:r>
            <a:r>
              <a:rPr lang="ko-KR" altLang="en-US" dirty="0"/>
              <a:t>형태소로 나누기</a:t>
            </a:r>
            <a:r>
              <a:rPr lang="en-US" altLang="ko-KR" dirty="0"/>
              <a:t>, </a:t>
            </a:r>
            <a:r>
              <a:rPr lang="ko-KR" altLang="en-US" dirty="0"/>
              <a:t>분산 실시간 텍스트 인덱싱 시스템 이용</a:t>
            </a:r>
            <a:r>
              <a:rPr lang="en-US" altLang="ko-KR" dirty="0"/>
              <a:t>, key word</a:t>
            </a:r>
            <a:r>
              <a:rPr lang="ko-KR" altLang="en-US" dirty="0"/>
              <a:t>가중치 설정을 통하여 검색속도 향상과 자연어를 논리식으로 변형으로 정확한 검색 결과와 웹에서의 가용성을 높일 수 있다고 기대합니다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06FE6-6F23-49BD-B955-E4C16FD9ADEF}"/>
              </a:ext>
            </a:extLst>
          </p:cNvPr>
          <p:cNvSpPr txBox="1"/>
          <p:nvPr/>
        </p:nvSpPr>
        <p:spPr>
          <a:xfrm>
            <a:off x="5486400" y="1795104"/>
            <a:ext cx="1758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 속도 향상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웹에서의 가용성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214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방향성 확립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B24C6-F071-4D36-A2F4-88C8B24F414A}"/>
              </a:ext>
            </a:extLst>
          </p:cNvPr>
          <p:cNvSpPr txBox="1"/>
          <p:nvPr/>
        </p:nvSpPr>
        <p:spPr>
          <a:xfrm>
            <a:off x="668215" y="1565031"/>
            <a:ext cx="6682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회의를 통하여 기존 기술 들과의 차별화를 진행하기위해 고민해 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ABA1E0-849E-4101-B0C6-452B1941E6DF}"/>
              </a:ext>
            </a:extLst>
          </p:cNvPr>
          <p:cNvSpPr/>
          <p:nvPr/>
        </p:nvSpPr>
        <p:spPr>
          <a:xfrm>
            <a:off x="800100" y="2211265"/>
            <a:ext cx="2215662" cy="11561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음성인식 언어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>
                <a:solidFill>
                  <a:schemeClr val="tx1"/>
                </a:solidFill>
              </a:rPr>
              <a:t>국가별</a:t>
            </a:r>
            <a:r>
              <a:rPr lang="en-US" altLang="ko-KR" sz="1800" dirty="0">
                <a:solidFill>
                  <a:schemeClr val="tx1"/>
                </a:solidFill>
              </a:rPr>
              <a:t>) </a:t>
            </a:r>
            <a:r>
              <a:rPr lang="ko-KR" altLang="en-US" sz="1800" dirty="0">
                <a:solidFill>
                  <a:schemeClr val="tx1"/>
                </a:solidFill>
              </a:rPr>
              <a:t>자동지정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573A17F-4A5B-43B2-8A3B-07479BA61D18}"/>
              </a:ext>
            </a:extLst>
          </p:cNvPr>
          <p:cNvSpPr/>
          <p:nvPr/>
        </p:nvSpPr>
        <p:spPr>
          <a:xfrm>
            <a:off x="800098" y="4629104"/>
            <a:ext cx="2215662" cy="11561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화자 인식을 통한 화자 별 스크립트 분리</a:t>
            </a:r>
            <a:endParaRPr lang="ko-KR" altLang="en-US" sz="18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D44FBF9-B478-43AB-B1C1-F74C088DACAA}"/>
              </a:ext>
            </a:extLst>
          </p:cNvPr>
          <p:cNvSpPr/>
          <p:nvPr/>
        </p:nvSpPr>
        <p:spPr>
          <a:xfrm>
            <a:off x="3534510" y="2382668"/>
            <a:ext cx="975946" cy="7209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B6280-AD3C-4D6F-9934-52AAE1A36C25}"/>
              </a:ext>
            </a:extLst>
          </p:cNvPr>
          <p:cNvSpPr txBox="1"/>
          <p:nvPr/>
        </p:nvSpPr>
        <p:spPr>
          <a:xfrm>
            <a:off x="4835769" y="2211265"/>
            <a:ext cx="3903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 국어 이상 섞어서 회의 및 수업을 진행할 수 있기 때문에 조사결과 </a:t>
            </a:r>
            <a:r>
              <a:rPr lang="en-US" altLang="ko-KR" dirty="0"/>
              <a:t>API</a:t>
            </a:r>
            <a:r>
              <a:rPr lang="ko-KR" altLang="en-US" dirty="0"/>
              <a:t>들의 음성인식 언어 자동지정의 장단점 이 존재했습니다</a:t>
            </a:r>
            <a:r>
              <a:rPr lang="en-US" altLang="ko-KR" dirty="0"/>
              <a:t>. </a:t>
            </a:r>
            <a:r>
              <a:rPr lang="ko-KR" altLang="en-US" dirty="0"/>
              <a:t>따라서 자동지정 방식을 고안했습니다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CA368EC-8409-4F6C-B38A-2C07A0AAEAC2}"/>
              </a:ext>
            </a:extLst>
          </p:cNvPr>
          <p:cNvSpPr/>
          <p:nvPr/>
        </p:nvSpPr>
        <p:spPr>
          <a:xfrm>
            <a:off x="3534510" y="4769965"/>
            <a:ext cx="975946" cy="7209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51795-E1E7-49D9-BF20-A0389493830C}"/>
              </a:ext>
            </a:extLst>
          </p:cNvPr>
          <p:cNvSpPr txBox="1"/>
          <p:nvPr/>
        </p:nvSpPr>
        <p:spPr>
          <a:xfrm>
            <a:off x="4835769" y="3613497"/>
            <a:ext cx="4202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기술들은 회의록 스크립트가 작성되더라도 화자 별로 스크립트를 구분해서 회의록이 제작되는 부분이 없거나 부족하기 때문에 이 부분에서 차별 점을 두자는 의견이 나왔습니다</a:t>
            </a:r>
            <a:r>
              <a:rPr lang="en-US" altLang="ko-KR" dirty="0"/>
              <a:t>. </a:t>
            </a:r>
            <a:r>
              <a:rPr lang="ko-KR" altLang="en-US" dirty="0"/>
              <a:t>이를 해결하기 위해 주의집중 기반 합성 곱 오토 인코더 기술</a:t>
            </a:r>
            <a:r>
              <a:rPr lang="en-US" altLang="ko-KR" dirty="0"/>
              <a:t>, Sound A color about Distinguishing Voices Characteristic, 3D convolutional speaker recognition </a:t>
            </a:r>
            <a:r>
              <a:rPr lang="ko-KR" altLang="en-US" dirty="0"/>
              <a:t>기술을 적용하되</a:t>
            </a:r>
            <a:r>
              <a:rPr lang="en-US" altLang="ko-KR" dirty="0"/>
              <a:t>, </a:t>
            </a:r>
            <a:r>
              <a:rPr lang="ko-KR" altLang="en-US" dirty="0"/>
              <a:t>학습 데이터를 최적화 시켜서 정확성을 향상시키는 것을 목표로 하는 방향과</a:t>
            </a:r>
            <a:r>
              <a:rPr lang="en-US" altLang="ko-KR" dirty="0"/>
              <a:t>, </a:t>
            </a:r>
            <a:r>
              <a:rPr lang="en-US" altLang="ko-KR" dirty="0" err="1"/>
              <a:t>webrtc</a:t>
            </a:r>
            <a:r>
              <a:rPr lang="en-US" altLang="ko-KR" dirty="0"/>
              <a:t> </a:t>
            </a:r>
            <a:r>
              <a:rPr lang="ko-KR" altLang="en-US" dirty="0"/>
              <a:t>기술을 활용하여 중앙 서버에서 들어오는 음성들을 화자 별로 분리하여 음성 인식 </a:t>
            </a:r>
            <a:r>
              <a:rPr lang="en-US" altLang="ko-KR" dirty="0"/>
              <a:t>API</a:t>
            </a:r>
            <a:r>
              <a:rPr lang="ko-KR" altLang="en-US" dirty="0"/>
              <a:t>에 전송해서</a:t>
            </a:r>
            <a:r>
              <a:rPr lang="en-US" altLang="ko-KR" dirty="0"/>
              <a:t>, </a:t>
            </a:r>
            <a:r>
              <a:rPr lang="ko-KR" altLang="en-US" dirty="0"/>
              <a:t>화자 별 음성 파일을 따로 </a:t>
            </a:r>
            <a:r>
              <a:rPr lang="ko-KR" altLang="en-US" dirty="0" err="1"/>
              <a:t>따로</a:t>
            </a:r>
            <a:r>
              <a:rPr lang="ko-KR" altLang="en-US" dirty="0"/>
              <a:t> 구분해서 회의록을 작성하는 방향 중 하나를 적용하기로 결정했습니다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108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D3E00C-DD68-47FB-81CA-002512F431DF}"/>
              </a:ext>
            </a:extLst>
          </p:cNvPr>
          <p:cNvSpPr txBox="1"/>
          <p:nvPr/>
        </p:nvSpPr>
        <p:spPr>
          <a:xfrm>
            <a:off x="1332185" y="3192517"/>
            <a:ext cx="6053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Thank</a:t>
            </a:r>
            <a:r>
              <a:rPr lang="ko-KR" altLang="en-US" sz="6000" dirty="0"/>
              <a:t> </a:t>
            </a:r>
            <a:r>
              <a:rPr lang="en-US" altLang="ko-KR" sz="6000" dirty="0"/>
              <a:t>You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728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C507D-FB55-49D2-B4BE-F1928D69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방향성 확립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A5BEB3-F216-4A1E-9D27-21214DE32846}"/>
              </a:ext>
            </a:extLst>
          </p:cNvPr>
          <p:cNvSpPr/>
          <p:nvPr/>
        </p:nvSpPr>
        <p:spPr>
          <a:xfrm>
            <a:off x="800098" y="2863272"/>
            <a:ext cx="2215662" cy="11561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회의록 작성 이후의 관리의 차별화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0C159E6-157B-4422-919B-102F7571D339}"/>
              </a:ext>
            </a:extLst>
          </p:cNvPr>
          <p:cNvSpPr/>
          <p:nvPr/>
        </p:nvSpPr>
        <p:spPr>
          <a:xfrm>
            <a:off x="3560887" y="3019782"/>
            <a:ext cx="975946" cy="7209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8CB341-EA6F-4022-9F48-65C01F76C549}"/>
              </a:ext>
            </a:extLst>
          </p:cNvPr>
          <p:cNvSpPr txBox="1"/>
          <p:nvPr/>
        </p:nvSpPr>
        <p:spPr>
          <a:xfrm>
            <a:off x="5081960" y="1779373"/>
            <a:ext cx="39301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기존에 시중에 발표된 플랫폼들은 영상 및 음성 회의 내용을 스크립트화 하는 것에 지나지 않았는데</a:t>
            </a:r>
            <a:r>
              <a:rPr lang="en-US" altLang="ko-KR" dirty="0"/>
              <a:t>, </a:t>
            </a:r>
            <a:r>
              <a:rPr lang="ko-KR" altLang="en-US" dirty="0"/>
              <a:t>작성 이후의 관리 과정에서 차별화를 둡니다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관리 과정과 검색에서의 차별화는 자연어 상태인 영상 및 음성 회의 내용을 논리식으로 변형을 합니다</a:t>
            </a:r>
            <a:r>
              <a:rPr lang="en-US" altLang="ko-KR" dirty="0"/>
              <a:t>. </a:t>
            </a:r>
            <a:r>
              <a:rPr lang="ko-KR" altLang="en-US" dirty="0"/>
              <a:t>더 정확한 검색을 할 수 있도록 해주며</a:t>
            </a:r>
            <a:r>
              <a:rPr lang="en-US" altLang="ko-KR" dirty="0"/>
              <a:t>, </a:t>
            </a:r>
            <a:r>
              <a:rPr lang="ko-KR" altLang="en-US" dirty="0"/>
              <a:t>더 나아가 웹에서의 가용성을 높여 주기 때문입니다</a:t>
            </a:r>
            <a:r>
              <a:rPr lang="en-US" altLang="ko-KR" dirty="0"/>
              <a:t>. </a:t>
            </a:r>
            <a:r>
              <a:rPr lang="ko-KR" altLang="en-US" dirty="0"/>
              <a:t>그리고 형태소로 나누어 중요한 </a:t>
            </a:r>
            <a:r>
              <a:rPr lang="en-US" altLang="ko-KR" dirty="0"/>
              <a:t>key word</a:t>
            </a:r>
            <a:r>
              <a:rPr lang="ko-KR" altLang="en-US" dirty="0"/>
              <a:t>와 그렇지 않은 단어들을 나누어 </a:t>
            </a:r>
            <a:r>
              <a:rPr lang="en-US" altLang="ko-KR" dirty="0"/>
              <a:t>TF-IDF, Boost, URL-depth</a:t>
            </a:r>
            <a:r>
              <a:rPr lang="ko-KR" altLang="en-US" dirty="0"/>
              <a:t>의 알고리즘을 이용하여 </a:t>
            </a:r>
            <a:r>
              <a:rPr lang="en-US" altLang="ko-KR" dirty="0"/>
              <a:t>key word</a:t>
            </a:r>
            <a:r>
              <a:rPr lang="ko-KR" altLang="en-US" dirty="0"/>
              <a:t>에 가중치를 부가하여 검색속도를 향상시킵니다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검색이 된 자막을 통하여 해당 영상부분의 장면으로 넘어 갈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75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AE1E-E0CB-4EB3-A1A2-D06D5F45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조사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D1A06-D1DE-46AE-8C9D-3207397DF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API</a:t>
            </a:r>
            <a:r>
              <a:rPr lang="ko-KR" altLang="en-US" sz="1800" dirty="0"/>
              <a:t>의 장단점과 공통점</a:t>
            </a:r>
            <a:endParaRPr lang="en-US" altLang="ko-KR" sz="1800" dirty="0"/>
          </a:p>
          <a:p>
            <a:pPr marL="76200" indent="0">
              <a:buNone/>
            </a:pPr>
            <a:endParaRPr lang="en-US" altLang="ko-KR" sz="1800" dirty="0"/>
          </a:p>
          <a:p>
            <a:r>
              <a:rPr lang="en-US" altLang="ko-KR" sz="1800" dirty="0"/>
              <a:t>API</a:t>
            </a:r>
            <a:r>
              <a:rPr lang="ko-KR" altLang="en-US" sz="1800" dirty="0"/>
              <a:t>당 금액과 음성 화자 인식</a:t>
            </a:r>
            <a:endParaRPr lang="en-US" altLang="ko-KR" sz="1800" dirty="0"/>
          </a:p>
          <a:p>
            <a:pPr marL="7620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음성인식 언어</a:t>
            </a:r>
            <a:r>
              <a:rPr lang="en-US" altLang="ko-KR" sz="1800" dirty="0"/>
              <a:t>(</a:t>
            </a:r>
            <a:r>
              <a:rPr lang="ko-KR" altLang="en-US" sz="1800" dirty="0"/>
              <a:t>국가별</a:t>
            </a:r>
            <a:r>
              <a:rPr lang="en-US" altLang="ko-KR" sz="1800" dirty="0"/>
              <a:t>) </a:t>
            </a:r>
            <a:r>
              <a:rPr lang="ko-KR" altLang="en-US" sz="1800" dirty="0"/>
              <a:t>지정방법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Google Cloud Speech To Text </a:t>
            </a:r>
            <a:r>
              <a:rPr lang="ko-KR" altLang="en-US" sz="1800" dirty="0"/>
              <a:t>방법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Microsoft Cloud Speech To Text </a:t>
            </a:r>
            <a:r>
              <a:rPr lang="ko-KR" altLang="en-US" sz="1800" dirty="0"/>
              <a:t>방법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AWS Transcribe </a:t>
            </a:r>
            <a:r>
              <a:rPr lang="ko-KR" altLang="en-US" sz="1800" dirty="0"/>
              <a:t>방법</a:t>
            </a: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4515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0D629-9CBD-4696-96EA-AB848124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API</a:t>
            </a:r>
            <a:r>
              <a:rPr lang="ko-KR" altLang="en-US" sz="3200" dirty="0"/>
              <a:t>의 장단점과 공통점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0977447-8249-4B46-B1A7-27B6A417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579481"/>
              </p:ext>
            </p:extLst>
          </p:nvPr>
        </p:nvGraphicFramePr>
        <p:xfrm>
          <a:off x="137486" y="2199341"/>
          <a:ext cx="8869027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1">
                  <a:extLst>
                    <a:ext uri="{9D8B030D-6E8A-4147-A177-3AD203B41FA5}">
                      <a16:colId xmlns:a16="http://schemas.microsoft.com/office/drawing/2014/main" val="3002959972"/>
                    </a:ext>
                  </a:extLst>
                </a:gridCol>
                <a:gridCol w="2611339">
                  <a:extLst>
                    <a:ext uri="{9D8B030D-6E8A-4147-A177-3AD203B41FA5}">
                      <a16:colId xmlns:a16="http://schemas.microsoft.com/office/drawing/2014/main" val="3486405449"/>
                    </a:ext>
                  </a:extLst>
                </a:gridCol>
                <a:gridCol w="2510004">
                  <a:extLst>
                    <a:ext uri="{9D8B030D-6E8A-4147-A177-3AD203B41FA5}">
                      <a16:colId xmlns:a16="http://schemas.microsoft.com/office/drawing/2014/main" val="1041772091"/>
                    </a:ext>
                  </a:extLst>
                </a:gridCol>
                <a:gridCol w="2541183">
                  <a:extLst>
                    <a:ext uri="{9D8B030D-6E8A-4147-A177-3AD203B41FA5}">
                      <a16:colId xmlns:a16="http://schemas.microsoft.com/office/drawing/2014/main" val="3815145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Google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Microsoft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Amazon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25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Logging</a:t>
                      </a:r>
                      <a:r>
                        <a:rPr lang="ko-KR" altLang="en-US" sz="1400" dirty="0"/>
                        <a:t>시 싼 가격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번역 서비스 활용 편의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Multi Channel </a:t>
                      </a:r>
                      <a:r>
                        <a:rPr lang="ko-KR" altLang="en-US" sz="1400" dirty="0"/>
                        <a:t>사용 편리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6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r>
                        <a:rPr lang="ko-KR" altLang="en-US" sz="1400" dirty="0"/>
                        <a:t>초 단위로 가격 측정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Multi Channel </a:t>
                      </a:r>
                      <a:r>
                        <a:rPr lang="ko-KR" altLang="en-US" sz="1400" dirty="0"/>
                        <a:t>사용시 비용 급증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복잡한 사용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적은 언어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86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공통점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음성 오디오는 </a:t>
                      </a:r>
                      <a:r>
                        <a:rPr lang="en-US" altLang="ko-KR" sz="1400" dirty="0"/>
                        <a:t>API</a:t>
                      </a:r>
                      <a:r>
                        <a:rPr lang="ko-KR" altLang="en-US" sz="1400" dirty="0"/>
                        <a:t>에서 따로 저장되지 않습니다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ko-KR" altLang="en-US" sz="1400" dirty="0"/>
                        <a:t>녹화된 음성 파일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실시간 모두 분석 가능하지만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서로 다른 방식으로 분석됩니다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r>
                        <a:rPr lang="ko-KR" altLang="en-US" sz="1400" dirty="0"/>
                        <a:t>녹화된 음성 파일은 자사의 </a:t>
                      </a:r>
                      <a:r>
                        <a:rPr lang="en-US" altLang="ko-KR" sz="1400" dirty="0"/>
                        <a:t>Cloud Storage</a:t>
                      </a:r>
                      <a:r>
                        <a:rPr lang="ko-KR" altLang="en-US" sz="1400" dirty="0"/>
                        <a:t>를 사용해야합니다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녹음된 큰 크기의 음성 </a:t>
                      </a:r>
                      <a:r>
                        <a:rPr lang="ko-KR" altLang="en-US" sz="1400" dirty="0" err="1"/>
                        <a:t>인식시</a:t>
                      </a:r>
                      <a:r>
                        <a:rPr lang="ko-KR" altLang="en-US" sz="1400" dirty="0"/>
                        <a:t> 자사의 </a:t>
                      </a:r>
                      <a:r>
                        <a:rPr lang="en-US" altLang="ko-KR" sz="1400" dirty="0"/>
                        <a:t>storage </a:t>
                      </a:r>
                      <a:r>
                        <a:rPr lang="ko-KR" altLang="en-US" sz="1400" dirty="0"/>
                        <a:t>사용해야합니다</a:t>
                      </a:r>
                      <a:r>
                        <a:rPr lang="en-US" altLang="ko-KR" sz="1400" dirty="0"/>
                        <a:t>. -&gt; </a:t>
                      </a:r>
                      <a:r>
                        <a:rPr lang="ko-KR" altLang="en-US" sz="1400" dirty="0"/>
                        <a:t>추가 비용 발생 가능</a:t>
                      </a:r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49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40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87E1-6DF8-4F32-82BB-F2C60466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API</a:t>
            </a:r>
            <a:r>
              <a:rPr lang="ko-KR" altLang="en-US" sz="3200" dirty="0"/>
              <a:t>당 금액과 음성 화자 인식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2B439-CBD0-40B3-954F-3BC8C0958A82}"/>
              </a:ext>
            </a:extLst>
          </p:cNvPr>
          <p:cNvSpPr txBox="1"/>
          <p:nvPr/>
        </p:nvSpPr>
        <p:spPr>
          <a:xfrm>
            <a:off x="476477" y="993695"/>
            <a:ext cx="150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시간 단위 금액</a:t>
            </a:r>
            <a:endParaRPr lang="en-US" altLang="ko-KR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89E5463-28DD-4660-A98E-8DE3110D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97384"/>
              </p:ext>
            </p:extLst>
          </p:nvPr>
        </p:nvGraphicFramePr>
        <p:xfrm>
          <a:off x="457199" y="1421188"/>
          <a:ext cx="8129559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07">
                  <a:extLst>
                    <a:ext uri="{9D8B030D-6E8A-4147-A177-3AD203B41FA5}">
                      <a16:colId xmlns:a16="http://schemas.microsoft.com/office/drawing/2014/main" val="3002959972"/>
                    </a:ext>
                  </a:extLst>
                </a:gridCol>
                <a:gridCol w="2393615">
                  <a:extLst>
                    <a:ext uri="{9D8B030D-6E8A-4147-A177-3AD203B41FA5}">
                      <a16:colId xmlns:a16="http://schemas.microsoft.com/office/drawing/2014/main" val="3486405449"/>
                    </a:ext>
                  </a:extLst>
                </a:gridCol>
                <a:gridCol w="2300729">
                  <a:extLst>
                    <a:ext uri="{9D8B030D-6E8A-4147-A177-3AD203B41FA5}">
                      <a16:colId xmlns:a16="http://schemas.microsoft.com/office/drawing/2014/main" val="1041772091"/>
                    </a:ext>
                  </a:extLst>
                </a:gridCol>
                <a:gridCol w="2329308">
                  <a:extLst>
                    <a:ext uri="{9D8B030D-6E8A-4147-A177-3AD203B41FA5}">
                      <a16:colId xmlns:a16="http://schemas.microsoft.com/office/drawing/2014/main" val="3815145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Google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Microsoft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Amazon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25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단일 트랙 음성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Log </a:t>
                      </a:r>
                      <a:r>
                        <a:rPr lang="ko-KR" altLang="en-US" sz="1400" dirty="0" err="1"/>
                        <a:t>허용시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0.96$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미허용시 </a:t>
                      </a:r>
                      <a:r>
                        <a:rPr lang="en-US" altLang="ko-KR" sz="1400" dirty="0"/>
                        <a:t>1.44$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1124.65 </a:t>
                      </a:r>
                      <a:r>
                        <a:rPr lang="ko-KR" altLang="en-US" sz="1400" dirty="0"/>
                        <a:t>원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1.44$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6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Multi Track </a:t>
                      </a:r>
                      <a:r>
                        <a:rPr lang="ko-KR" altLang="en-US" dirty="0"/>
                        <a:t>음성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트랙의 길이 합만 큼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2361.77 </a:t>
                      </a:r>
                      <a:r>
                        <a:rPr lang="ko-KR" altLang="en-US" sz="1400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1.44$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868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DB7C71-20D3-4C5D-B264-C4B4C401BA8F}"/>
              </a:ext>
            </a:extLst>
          </p:cNvPr>
          <p:cNvSpPr txBox="1"/>
          <p:nvPr/>
        </p:nvSpPr>
        <p:spPr>
          <a:xfrm>
            <a:off x="457199" y="2875369"/>
            <a:ext cx="81295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조건 </a:t>
            </a:r>
            <a:r>
              <a:rPr lang="en-US" altLang="ko-KR" sz="1400" b="1" dirty="0"/>
              <a:t>: 10</a:t>
            </a:r>
            <a:r>
              <a:rPr lang="ko-KR" altLang="en-US" sz="1400" b="1" dirty="0"/>
              <a:t>명의 사용자가 원격으로 회의할 경우</a:t>
            </a:r>
            <a:r>
              <a:rPr lang="en-US" altLang="ko-KR" sz="1400" b="1" dirty="0"/>
              <a:t>. 1</a:t>
            </a:r>
            <a:r>
              <a:rPr lang="ko-KR" altLang="en-US" sz="1400" b="1" dirty="0"/>
              <a:t>개의 음성인식인지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화자마다 각각 음성인식이 되는지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en-US" altLang="ko-KR" sz="1400" dirty="0"/>
              <a:t>-Google</a:t>
            </a:r>
          </a:p>
          <a:p>
            <a:endParaRPr lang="en-US" altLang="ko-KR" sz="1400" dirty="0"/>
          </a:p>
          <a:p>
            <a:r>
              <a:rPr lang="ko-KR" altLang="en-US" sz="1400" dirty="0"/>
              <a:t>한 트랙으로 보낼 경우 </a:t>
            </a:r>
            <a:r>
              <a:rPr lang="en-US" altLang="ko-KR" sz="1400" dirty="0"/>
              <a:t>: </a:t>
            </a:r>
            <a:r>
              <a:rPr lang="ko-KR" altLang="en-US" sz="1400" dirty="0"/>
              <a:t> 화자 구별이 베타 기능으로 있지만 한국어는 지원하지 않습니다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여러 트랙으로 보낼 경우 </a:t>
            </a:r>
            <a:r>
              <a:rPr lang="en-US" altLang="ko-KR" sz="1400" dirty="0"/>
              <a:t>: </a:t>
            </a:r>
            <a:r>
              <a:rPr lang="ko-KR" altLang="en-US" sz="1400" dirty="0"/>
              <a:t> 트랙을 구별할 수 있어 화자 구별이 가능하지만 비용이 트랙 길이를 합친 만큼 증가합니다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녹화 파일 화자 인식 불가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-Microsoft</a:t>
            </a:r>
          </a:p>
          <a:p>
            <a:endParaRPr lang="en-US" altLang="ko-KR" sz="1400" dirty="0"/>
          </a:p>
          <a:p>
            <a:r>
              <a:rPr lang="ko-KR" altLang="en-US" sz="1400" dirty="0"/>
              <a:t>한 트랙으로 보낼 경우 </a:t>
            </a:r>
            <a:r>
              <a:rPr lang="en-US" altLang="ko-KR" sz="1400" dirty="0"/>
              <a:t>: </a:t>
            </a:r>
            <a:r>
              <a:rPr lang="ko-KR" altLang="en-US" sz="1400" dirty="0"/>
              <a:t>인식 불가합니다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여러 트랙으로 보낼 경우 </a:t>
            </a:r>
            <a:r>
              <a:rPr lang="en-US" altLang="ko-KR" sz="1400" dirty="0"/>
              <a:t>: </a:t>
            </a:r>
            <a:r>
              <a:rPr lang="ko-KR" altLang="en-US" sz="1400" dirty="0"/>
              <a:t>인식 가능하지만 시간당 </a:t>
            </a:r>
            <a:r>
              <a:rPr lang="en-US" altLang="ko-KR" sz="1400" dirty="0"/>
              <a:t>2361.77 </a:t>
            </a:r>
            <a:r>
              <a:rPr lang="ko-KR" altLang="en-US" sz="1400" dirty="0"/>
              <a:t>원이 부과됩니다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녹화 파일 화자 인식 불가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-Amazon</a:t>
            </a:r>
          </a:p>
          <a:p>
            <a:endParaRPr lang="en-US" altLang="ko-KR" sz="1400" dirty="0"/>
          </a:p>
          <a:p>
            <a:r>
              <a:rPr lang="ko-KR" altLang="en-US" sz="1400" dirty="0"/>
              <a:t>모든 음성 화자 인식 가능</a:t>
            </a:r>
            <a:r>
              <a:rPr lang="en-US" altLang="ko-KR" sz="1400" dirty="0"/>
              <a:t>, </a:t>
            </a:r>
            <a:r>
              <a:rPr lang="ko-KR" altLang="en-US" sz="1400" dirty="0"/>
              <a:t>가격 동일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6636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D0991-A4BA-4783-BBC6-5AFD307F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음성인식 언어</a:t>
            </a:r>
            <a:r>
              <a:rPr lang="en-US" altLang="ko-KR" sz="3200" dirty="0"/>
              <a:t>(</a:t>
            </a:r>
            <a:r>
              <a:rPr lang="ko-KR" altLang="en-US" sz="3200" dirty="0"/>
              <a:t>국가별</a:t>
            </a:r>
            <a:r>
              <a:rPr lang="en-US" altLang="ko-KR" sz="3200" dirty="0"/>
              <a:t>) </a:t>
            </a:r>
            <a:r>
              <a:rPr lang="ko-KR" altLang="en-US" sz="3200" dirty="0"/>
              <a:t>지정방법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6B28EC-99D2-426A-9194-033D7C68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532551"/>
            <a:ext cx="2457450" cy="2390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65C533-5527-4D45-89E2-A9F08F368547}"/>
              </a:ext>
            </a:extLst>
          </p:cNvPr>
          <p:cNvSpPr txBox="1"/>
          <p:nvPr/>
        </p:nvSpPr>
        <p:spPr>
          <a:xfrm>
            <a:off x="2615671" y="2276566"/>
            <a:ext cx="61854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음성인식 언어</a:t>
            </a:r>
            <a:r>
              <a:rPr lang="en-US" altLang="ko-KR" b="1" dirty="0"/>
              <a:t>(</a:t>
            </a:r>
            <a:r>
              <a:rPr lang="ko-KR" altLang="en-US" b="1" dirty="0"/>
              <a:t>국가별</a:t>
            </a:r>
            <a:r>
              <a:rPr lang="en-US" altLang="ko-KR" b="1" dirty="0"/>
              <a:t>)</a:t>
            </a:r>
            <a:r>
              <a:rPr lang="ko-KR" altLang="en-US" b="1" dirty="0"/>
              <a:t>의 지정 방법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-Google</a:t>
            </a:r>
          </a:p>
          <a:p>
            <a:r>
              <a:rPr lang="ko-KR" altLang="en-US" dirty="0"/>
              <a:t>기본적으로 지정해야 하고 베타 기능으로 후보 언어를 지정해 자동인식 가능합니다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 일부 언어만 지원</a:t>
            </a:r>
            <a:r>
              <a:rPr lang="en-US" altLang="ko-KR" dirty="0"/>
              <a:t>,</a:t>
            </a:r>
            <a:r>
              <a:rPr lang="ko-KR" altLang="en-US" dirty="0"/>
              <a:t>한국어 지원 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r>
              <a:rPr lang="en-US" altLang="ko-KR" dirty="0"/>
              <a:t>-Microsoft</a:t>
            </a:r>
          </a:p>
          <a:p>
            <a:endParaRPr lang="en-US" altLang="ko-KR" dirty="0"/>
          </a:p>
          <a:p>
            <a:r>
              <a:rPr lang="ko-KR" altLang="en-US" dirty="0"/>
              <a:t>한국어 포함 일부 언어 자동인식 가능합니다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-AWS</a:t>
            </a:r>
          </a:p>
          <a:p>
            <a:endParaRPr lang="en-US" altLang="ko-KR" dirty="0"/>
          </a:p>
          <a:p>
            <a:r>
              <a:rPr lang="ko-KR" altLang="en-US" dirty="0"/>
              <a:t>모든 지원언어 자동인식 가능합니다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050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6AD45-0251-4644-BA62-69ECE850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Google Cloud Speech To Text </a:t>
            </a:r>
            <a:r>
              <a:rPr lang="ko-KR" altLang="en-US" sz="3200" dirty="0"/>
              <a:t>방법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B7F2402-1CC4-459E-BD09-EBC6DAD63DFD}"/>
              </a:ext>
            </a:extLst>
          </p:cNvPr>
          <p:cNvSpPr/>
          <p:nvPr/>
        </p:nvSpPr>
        <p:spPr>
          <a:xfrm>
            <a:off x="2290062" y="1757492"/>
            <a:ext cx="1132514" cy="6711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4BFF1B2-91F9-4BA4-8185-FF1AE42C243F}"/>
              </a:ext>
            </a:extLst>
          </p:cNvPr>
          <p:cNvSpPr/>
          <p:nvPr/>
        </p:nvSpPr>
        <p:spPr>
          <a:xfrm>
            <a:off x="4812435" y="1757491"/>
            <a:ext cx="1132514" cy="6711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비동기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E479A9-9C78-4282-981A-C635588A93AE}"/>
              </a:ext>
            </a:extLst>
          </p:cNvPr>
          <p:cNvSpPr/>
          <p:nvPr/>
        </p:nvSpPr>
        <p:spPr>
          <a:xfrm>
            <a:off x="7191197" y="1757491"/>
            <a:ext cx="1284914" cy="6711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스트리밍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50B112-74F5-4EB4-B0BB-E29EA5C33450}"/>
              </a:ext>
            </a:extLst>
          </p:cNvPr>
          <p:cNvSpPr/>
          <p:nvPr/>
        </p:nvSpPr>
        <p:spPr>
          <a:xfrm>
            <a:off x="1732194" y="2990673"/>
            <a:ext cx="2248250" cy="6123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분 이하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D8AA4A-0D0A-48C4-A08B-C2853AFD88FB}"/>
              </a:ext>
            </a:extLst>
          </p:cNvPr>
          <p:cNvSpPr/>
          <p:nvPr/>
        </p:nvSpPr>
        <p:spPr>
          <a:xfrm>
            <a:off x="4254567" y="2990674"/>
            <a:ext cx="2248250" cy="6123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480</a:t>
            </a:r>
            <a:r>
              <a:rPr lang="ko-KR" altLang="en-US" dirty="0"/>
              <a:t>분 이하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583192C-C658-4AF6-99C5-5BED670DF66F}"/>
              </a:ext>
            </a:extLst>
          </p:cNvPr>
          <p:cNvSpPr/>
          <p:nvPr/>
        </p:nvSpPr>
        <p:spPr>
          <a:xfrm>
            <a:off x="6785729" y="2990673"/>
            <a:ext cx="2248250" cy="6123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 음성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DCACE33-6F6E-4D8A-88CD-95FC1C14952A}"/>
              </a:ext>
            </a:extLst>
          </p:cNvPr>
          <p:cNvSpPr/>
          <p:nvPr/>
        </p:nvSpPr>
        <p:spPr>
          <a:xfrm>
            <a:off x="1732194" y="4074251"/>
            <a:ext cx="2248250" cy="6123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REST, </a:t>
            </a:r>
            <a:r>
              <a:rPr lang="en-US" altLang="ko-KR" dirty="0" err="1"/>
              <a:t>gRPC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1643AF6-2645-4633-8D80-CDF8CE012C67}"/>
              </a:ext>
            </a:extLst>
          </p:cNvPr>
          <p:cNvSpPr/>
          <p:nvPr/>
        </p:nvSpPr>
        <p:spPr>
          <a:xfrm>
            <a:off x="4254567" y="4074252"/>
            <a:ext cx="2248250" cy="6123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REST, </a:t>
            </a:r>
            <a:r>
              <a:rPr lang="en-US" altLang="ko-KR" dirty="0" err="1"/>
              <a:t>gRPC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D123A0A-7338-45E4-9AA9-101C32BDFA86}"/>
              </a:ext>
            </a:extLst>
          </p:cNvPr>
          <p:cNvSpPr/>
          <p:nvPr/>
        </p:nvSpPr>
        <p:spPr>
          <a:xfrm>
            <a:off x="6785729" y="4074251"/>
            <a:ext cx="2248250" cy="6123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gRPC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7E6F1CD-EB02-4A21-9E9E-3FBE06E7D6F4}"/>
              </a:ext>
            </a:extLst>
          </p:cNvPr>
          <p:cNvSpPr/>
          <p:nvPr/>
        </p:nvSpPr>
        <p:spPr>
          <a:xfrm>
            <a:off x="4254567" y="5310232"/>
            <a:ext cx="2248250" cy="6123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녹화된 음성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5F1F7A1-0970-437D-AEBE-58CC538D4BE7}"/>
              </a:ext>
            </a:extLst>
          </p:cNvPr>
          <p:cNvSpPr/>
          <p:nvPr/>
        </p:nvSpPr>
        <p:spPr>
          <a:xfrm>
            <a:off x="6785729" y="5310232"/>
            <a:ext cx="2248250" cy="6123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 음성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22F09F-79BD-4552-B3E1-8931BDC47315}"/>
              </a:ext>
            </a:extLst>
          </p:cNvPr>
          <p:cNvSpPr txBox="1"/>
          <p:nvPr/>
        </p:nvSpPr>
        <p:spPr>
          <a:xfrm>
            <a:off x="1557836" y="6407712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기본 설명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2"/>
              </a:rPr>
              <a:t>https://cloud.google.com/speech-to-text/docs/basics?hl=ko#async-responses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302FA55-0FFC-4316-A8B0-0718E70E5CE6}"/>
              </a:ext>
            </a:extLst>
          </p:cNvPr>
          <p:cNvSpPr/>
          <p:nvPr/>
        </p:nvSpPr>
        <p:spPr>
          <a:xfrm>
            <a:off x="283825" y="1908492"/>
            <a:ext cx="1127391" cy="4530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인식 모드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CBADBC6-C597-4601-8A6C-AA13EC020589}"/>
              </a:ext>
            </a:extLst>
          </p:cNvPr>
          <p:cNvSpPr/>
          <p:nvPr/>
        </p:nvSpPr>
        <p:spPr>
          <a:xfrm>
            <a:off x="271943" y="2999065"/>
            <a:ext cx="1139274" cy="4530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인식 대상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0E22737-CC1E-4285-9D13-DBAD8BC9627C}"/>
              </a:ext>
            </a:extLst>
          </p:cNvPr>
          <p:cNvSpPr/>
          <p:nvPr/>
        </p:nvSpPr>
        <p:spPr>
          <a:xfrm>
            <a:off x="271943" y="4116196"/>
            <a:ext cx="1139273" cy="4530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연결 방법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F8B58EE-DF3A-4600-843C-18DA4809617A}"/>
              </a:ext>
            </a:extLst>
          </p:cNvPr>
          <p:cNvSpPr/>
          <p:nvPr/>
        </p:nvSpPr>
        <p:spPr>
          <a:xfrm>
            <a:off x="170574" y="5179465"/>
            <a:ext cx="1437857" cy="6123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예상 사용 대상</a:t>
            </a:r>
          </a:p>
        </p:txBody>
      </p:sp>
    </p:spTree>
    <p:extLst>
      <p:ext uri="{BB962C8B-B14F-4D97-AF65-F5344CB8AC3E}">
        <p14:creationId xmlns:p14="http://schemas.microsoft.com/office/powerpoint/2010/main" val="128129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2358</Words>
  <Application>Microsoft Office PowerPoint</Application>
  <PresentationFormat>화면 슬라이드 쇼(4:3)</PresentationFormat>
  <Paragraphs>342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Roboto</vt:lpstr>
      <vt:lpstr>Arial</vt:lpstr>
      <vt:lpstr>맑은 고딕</vt:lpstr>
      <vt:lpstr>맑은 고딕</vt:lpstr>
      <vt:lpstr>Office 테마</vt:lpstr>
      <vt:lpstr>PowerPoint 프레젠테이션</vt:lpstr>
      <vt:lpstr>Contents</vt:lpstr>
      <vt:lpstr>프로젝트 방향성 확립</vt:lpstr>
      <vt:lpstr>프로젝트 방향성 확립</vt:lpstr>
      <vt:lpstr>API 조사</vt:lpstr>
      <vt:lpstr>API의 장단점과 공통점</vt:lpstr>
      <vt:lpstr>API당 금액과 음성 화자 인식</vt:lpstr>
      <vt:lpstr>음성인식 언어(국가별) 지정방법</vt:lpstr>
      <vt:lpstr>Google Cloud Speech To Text 방법</vt:lpstr>
      <vt:lpstr>Google Cloud Speech To Text 방법</vt:lpstr>
      <vt:lpstr>Google Cloud Speech To Text 방법</vt:lpstr>
      <vt:lpstr>Google Cloud Speech To Text</vt:lpstr>
      <vt:lpstr>Microsoft Cloud Speech To Text</vt:lpstr>
      <vt:lpstr>Microsoft Cloud Speech To Text</vt:lpstr>
      <vt:lpstr>Microsoft Cloud Speech To Text</vt:lpstr>
      <vt:lpstr>Microsoft Cloud Speech To Text</vt:lpstr>
      <vt:lpstr>Microsoft Cloud Speech To Text</vt:lpstr>
      <vt:lpstr>Microsoft Cloud Speech To Text</vt:lpstr>
      <vt:lpstr>AWS Transcribe</vt:lpstr>
      <vt:lpstr>AWS Transcribe</vt:lpstr>
      <vt:lpstr>AWS Transcribe</vt:lpstr>
      <vt:lpstr>AWS Transcribe</vt:lpstr>
      <vt:lpstr>AWS Transcribe</vt:lpstr>
      <vt:lpstr>검색 방법의 향상</vt:lpstr>
      <vt:lpstr>검색 방법의 구체화</vt:lpstr>
      <vt:lpstr>검색 방법의 구체화</vt:lpstr>
      <vt:lpstr>기대되는 결과</vt:lpstr>
      <vt:lpstr>기대되는 결과</vt:lpstr>
      <vt:lpstr>기대되는 결과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 matthew</cp:lastModifiedBy>
  <cp:revision>97</cp:revision>
  <dcterms:created xsi:type="dcterms:W3CDTF">2006-10-05T04:04:58Z</dcterms:created>
  <dcterms:modified xsi:type="dcterms:W3CDTF">2021-04-18T14:58:21Z</dcterms:modified>
  <cp:version>1000.0000.01</cp:version>
</cp:coreProperties>
</file>