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97" r:id="rId4"/>
    <p:sldId id="303" r:id="rId5"/>
    <p:sldId id="302" r:id="rId6"/>
    <p:sldId id="304" r:id="rId7"/>
    <p:sldId id="305" r:id="rId8"/>
    <p:sldId id="312" r:id="rId9"/>
    <p:sldId id="313" r:id="rId10"/>
    <p:sldId id="306" r:id="rId11"/>
    <p:sldId id="307" r:id="rId12"/>
    <p:sldId id="308" r:id="rId13"/>
    <p:sldId id="310" r:id="rId14"/>
    <p:sldId id="309" r:id="rId15"/>
    <p:sldId id="311" r:id="rId16"/>
    <p:sldId id="271" r:id="rId17"/>
  </p:sldIdLst>
  <p:sldSz cx="9144000" cy="6858000" type="screen4x3"/>
  <p:notesSz cx="6797675" cy="9926638"/>
  <p:embeddedFontLst>
    <p:embeddedFont>
      <p:font typeface="Abadi" panose="020B0604020104020204" pitchFamily="34" charset="0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680" y="96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6" name="Google Shape;17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00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1_03 9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2016112106 </a:t>
            </a:r>
            <a:r>
              <a:rPr lang="ko-KR" altLang="en-US" sz="2000" dirty="0">
                <a:latin typeface="+mn-ea"/>
                <a:ea typeface="+mn-ea"/>
              </a:rPr>
              <a:t>김태용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0412E-1E53-4AC9-A0A6-A84E9539D681}"/>
              </a:ext>
            </a:extLst>
          </p:cNvPr>
          <p:cNvSpPr txBox="1"/>
          <p:nvPr/>
        </p:nvSpPr>
        <p:spPr>
          <a:xfrm>
            <a:off x="597877" y="1195754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Flowchart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256862-25C1-4A2C-8072-51A71A47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5" y="1666528"/>
            <a:ext cx="2517927" cy="1626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A79D4-EC86-47EB-8C2E-7F6AFE25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98" y="3900854"/>
            <a:ext cx="6381750" cy="2362200"/>
          </a:xfrm>
          <a:prstGeom prst="rect">
            <a:avLst/>
          </a:prstGeom>
        </p:spPr>
      </p:pic>
      <p:sp>
        <p:nvSpPr>
          <p:cNvPr id="14" name="화살표: 원형 13">
            <a:extLst>
              <a:ext uri="{FF2B5EF4-FFF2-40B4-BE49-F238E27FC236}">
                <a16:creationId xmlns:a16="http://schemas.microsoft.com/office/drawing/2014/main" id="{E51DE806-009C-4B16-9A6B-20AA612A65E7}"/>
              </a:ext>
            </a:extLst>
          </p:cNvPr>
          <p:cNvSpPr/>
          <p:nvPr/>
        </p:nvSpPr>
        <p:spPr>
          <a:xfrm rot="819684">
            <a:off x="3015762" y="1666528"/>
            <a:ext cx="1872762" cy="2461846"/>
          </a:xfrm>
          <a:prstGeom prst="circularArrow">
            <a:avLst>
              <a:gd name="adj1" fmla="val 12500"/>
              <a:gd name="adj2" fmla="val 3249834"/>
              <a:gd name="adj3" fmla="val 20457681"/>
              <a:gd name="adj4" fmla="val 14801987"/>
              <a:gd name="adj5" fmla="val 2120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9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0412E-1E53-4AC9-A0A6-A84E9539D681}"/>
              </a:ext>
            </a:extLst>
          </p:cNvPr>
          <p:cNvSpPr txBox="1"/>
          <p:nvPr/>
        </p:nvSpPr>
        <p:spPr>
          <a:xfrm>
            <a:off x="597877" y="1195754"/>
            <a:ext cx="210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Flowchart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256862-25C1-4A2C-8072-51A71A47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5" y="1666528"/>
            <a:ext cx="2517927" cy="1626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A79D4-EC86-47EB-8C2E-7F6AFE25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98" y="3900854"/>
            <a:ext cx="6381750" cy="2362200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16125BE3-0E94-4BD4-970A-11D90DD3E300}"/>
              </a:ext>
            </a:extLst>
          </p:cNvPr>
          <p:cNvSpPr/>
          <p:nvPr/>
        </p:nvSpPr>
        <p:spPr>
          <a:xfrm rot="819684">
            <a:off x="3015762" y="1666528"/>
            <a:ext cx="1872762" cy="2461846"/>
          </a:xfrm>
          <a:prstGeom prst="circularArrow">
            <a:avLst>
              <a:gd name="adj1" fmla="val 12500"/>
              <a:gd name="adj2" fmla="val 3249834"/>
              <a:gd name="adj3" fmla="val 20457681"/>
              <a:gd name="adj4" fmla="val 14801987"/>
              <a:gd name="adj5" fmla="val 2120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D18FF-6C79-4C12-8D2D-E6D77F34DDAD}"/>
              </a:ext>
            </a:extLst>
          </p:cNvPr>
          <p:cNvSpPr txBox="1"/>
          <p:nvPr/>
        </p:nvSpPr>
        <p:spPr>
          <a:xfrm>
            <a:off x="5152757" y="2158573"/>
            <a:ext cx="3129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음성을 </a:t>
            </a:r>
            <a:r>
              <a:rPr lang="en-US" altLang="ko-KR" dirty="0"/>
              <a:t>input</a:t>
            </a:r>
            <a:r>
              <a:rPr lang="ko-KR" altLang="en-US" dirty="0"/>
              <a:t>하기 전에 </a:t>
            </a:r>
            <a:r>
              <a:rPr lang="en-US" altLang="ko-KR" dirty="0"/>
              <a:t>noise reduction</a:t>
            </a:r>
            <a:r>
              <a:rPr lang="ko-KR" altLang="en-US" dirty="0"/>
              <a:t>과 음성 향상 기능을 이용하여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8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13865-99BD-44D0-A317-53E8C45F08B9}"/>
              </a:ext>
            </a:extLst>
          </p:cNvPr>
          <p:cNvSpPr txBox="1"/>
          <p:nvPr/>
        </p:nvSpPr>
        <p:spPr>
          <a:xfrm>
            <a:off x="536331" y="1779351"/>
            <a:ext cx="54072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Adaptive Spectral Subtraction(ASS)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적응형 스펙트럼 감산</a:t>
            </a:r>
            <a:endParaRPr lang="en-US" altLang="ko-KR" dirty="0"/>
          </a:p>
          <a:p>
            <a:r>
              <a:rPr lang="en-US" altLang="ko-KR" dirty="0"/>
              <a:t>S/N ratio(SNR)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신호 대 잡음 비</a:t>
            </a:r>
            <a:endParaRPr lang="en-US" altLang="ko-KR" dirty="0"/>
          </a:p>
          <a:p>
            <a:r>
              <a:rPr lang="en-US" altLang="ko-KR" dirty="0"/>
              <a:t>No NR : noise reduction</a:t>
            </a:r>
            <a:r>
              <a:rPr lang="ko-KR" altLang="en-US" dirty="0"/>
              <a:t>이 없는 결과</a:t>
            </a:r>
            <a:endParaRPr lang="en-US" altLang="ko-KR" dirty="0"/>
          </a:p>
          <a:p>
            <a:r>
              <a:rPr lang="en-US" altLang="ko-KR" dirty="0"/>
              <a:t>KF : noise</a:t>
            </a:r>
            <a:r>
              <a:rPr lang="ko-KR" altLang="en-US" dirty="0"/>
              <a:t> </a:t>
            </a:r>
            <a:r>
              <a:rPr lang="en-US" altLang="ko-KR" dirty="0"/>
              <a:t>reduction based on Kalman filter </a:t>
            </a:r>
            <a:r>
              <a:rPr lang="ko-KR" altLang="en-US" dirty="0"/>
              <a:t>를 적용한 결과</a:t>
            </a:r>
            <a:endParaRPr lang="en-US" altLang="ko-KR" dirty="0"/>
          </a:p>
          <a:p>
            <a:r>
              <a:rPr lang="en-US" altLang="ko-KR" dirty="0"/>
              <a:t>Parallel Model Combination(PMC) – </a:t>
            </a:r>
            <a:r>
              <a:rPr lang="ko-KR" altLang="en-US" dirty="0"/>
              <a:t>병렬 모델 병합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B3F22F-FEC8-4BB2-8B95-C09B2754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3126974"/>
            <a:ext cx="4191000" cy="2981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C7FA14-71ED-4C7F-85FE-BA7F141C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44" y="3126974"/>
            <a:ext cx="3933825" cy="1638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E6A4FD-B367-496C-A030-A2FC96FC77AA}"/>
              </a:ext>
            </a:extLst>
          </p:cNvPr>
          <p:cNvSpPr txBox="1"/>
          <p:nvPr/>
        </p:nvSpPr>
        <p:spPr>
          <a:xfrm>
            <a:off x="479913" y="1169394"/>
            <a:ext cx="838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NOISY SPEECH RECOGNITION USING NOISE REDUCTION METHOD BASED ON KALMAN FILTER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17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8D0D7-A512-4E89-86E4-439455518877}"/>
              </a:ext>
            </a:extLst>
          </p:cNvPr>
          <p:cNvSpPr txBox="1"/>
          <p:nvPr/>
        </p:nvSpPr>
        <p:spPr>
          <a:xfrm>
            <a:off x="479913" y="1169394"/>
            <a:ext cx="8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선택적 노이즈 캔슬링을 위한 딥 러닝 기반의 환경 인지 기술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23A06-C594-4B58-9C96-640BBDCB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6" y="2196978"/>
            <a:ext cx="4705350" cy="380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A71B6-61C1-4B14-A6E7-AEE193F47173}"/>
              </a:ext>
            </a:extLst>
          </p:cNvPr>
          <p:cNvSpPr txBox="1"/>
          <p:nvPr/>
        </p:nvSpPr>
        <p:spPr>
          <a:xfrm>
            <a:off x="5495192" y="2321169"/>
            <a:ext cx="3279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학습방법</a:t>
            </a:r>
            <a:r>
              <a:rPr lang="en-US" altLang="ko-KR" dirty="0"/>
              <a:t>(</a:t>
            </a:r>
            <a:r>
              <a:rPr lang="ko-KR" altLang="en-US" dirty="0"/>
              <a:t>네트워크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의 층은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convolutional layer</a:t>
            </a:r>
            <a:r>
              <a:rPr lang="ko-KR" altLang="en-US" dirty="0"/>
              <a:t>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fully connected 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은닉층의 활성화 함수는 </a:t>
            </a:r>
            <a:r>
              <a:rPr lang="en-US" altLang="ko-KR" dirty="0"/>
              <a:t>rectified linear unit 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출력층의 활성화 함수는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를 사용하였다</a:t>
            </a:r>
            <a:r>
              <a:rPr lang="en-US" altLang="ko-KR" dirty="0"/>
              <a:t>. </a:t>
            </a:r>
            <a:r>
              <a:rPr lang="ko-KR" altLang="en-US" dirty="0"/>
              <a:t>가중치와 바이어스의 초기화에는 </a:t>
            </a:r>
            <a:r>
              <a:rPr lang="en-US" altLang="ko-KR" dirty="0"/>
              <a:t>Xavier </a:t>
            </a:r>
            <a:r>
              <a:rPr lang="ko-KR" altLang="en-US" dirty="0"/>
              <a:t>초기 화를</a:t>
            </a:r>
            <a:r>
              <a:rPr lang="en-US" altLang="ko-KR" dirty="0"/>
              <a:t>, </a:t>
            </a:r>
            <a:r>
              <a:rPr lang="ko-KR" altLang="en-US" dirty="0"/>
              <a:t>최적화기는 </a:t>
            </a:r>
            <a:r>
              <a:rPr lang="en-US" altLang="ko-KR" dirty="0"/>
              <a:t>Adam </a:t>
            </a:r>
            <a:r>
              <a:rPr lang="ko-KR" altLang="en-US" dirty="0"/>
              <a:t>최적화기를 사용하였으며</a:t>
            </a:r>
            <a:r>
              <a:rPr lang="en-US" altLang="ko-KR" dirty="0"/>
              <a:t>, mini-batch size</a:t>
            </a:r>
            <a:r>
              <a:rPr lang="ko-KR" altLang="en-US" dirty="0"/>
              <a:t>는 </a:t>
            </a:r>
            <a:r>
              <a:rPr lang="en-US" altLang="ko-KR" dirty="0"/>
              <a:t>256, dropout rate</a:t>
            </a:r>
            <a:r>
              <a:rPr lang="ko-KR" altLang="en-US" dirty="0"/>
              <a:t>는 </a:t>
            </a:r>
            <a:r>
              <a:rPr lang="en-US" altLang="ko-KR" dirty="0"/>
              <a:t>0.4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327278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79358A-6FA2-4B10-96FF-78E894F0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2" y="3149112"/>
            <a:ext cx="4705350" cy="133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B8D0D7-A512-4E89-86E4-439455518877}"/>
              </a:ext>
            </a:extLst>
          </p:cNvPr>
          <p:cNvSpPr txBox="1"/>
          <p:nvPr/>
        </p:nvSpPr>
        <p:spPr>
          <a:xfrm>
            <a:off x="479913" y="1169394"/>
            <a:ext cx="8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</a:t>
            </a:r>
            <a:r>
              <a:rPr lang="en-US" altLang="ko-KR" dirty="0"/>
              <a:t>(</a:t>
            </a:r>
            <a:r>
              <a:rPr lang="ko-KR" altLang="en-US" dirty="0"/>
              <a:t>논문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선택적 노이즈 캔슬링을 위한 딥 러닝 기반의 환경 인지 기술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86ED17-615B-4D6A-A5C1-5DE3B952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52" y="2110154"/>
            <a:ext cx="3663973" cy="41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Noise</a:t>
            </a:r>
            <a:r>
              <a:rPr lang="ko-KR" altLang="en-US" dirty="0"/>
              <a:t> </a:t>
            </a:r>
            <a:r>
              <a:rPr lang="en-US" altLang="ko-KR" dirty="0"/>
              <a:t>reduction</a:t>
            </a:r>
            <a:r>
              <a:rPr lang="ko-KR" altLang="en-US" dirty="0"/>
              <a:t>을 통한 음성인식 향상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0665D02-B47A-4D73-B110-A1995EC34ECF}"/>
              </a:ext>
            </a:extLst>
          </p:cNvPr>
          <p:cNvSpPr/>
          <p:nvPr/>
        </p:nvSpPr>
        <p:spPr>
          <a:xfrm>
            <a:off x="1099038" y="2136531"/>
            <a:ext cx="6330462" cy="63304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음성인식에 특화된 </a:t>
            </a:r>
            <a:r>
              <a:rPr lang="en-US" altLang="ko-KR" dirty="0">
                <a:solidFill>
                  <a:schemeClr val="tx1"/>
                </a:solidFill>
              </a:rPr>
              <a:t>A color data</a:t>
            </a:r>
            <a:r>
              <a:rPr lang="ko-KR" altLang="en-US" dirty="0">
                <a:solidFill>
                  <a:schemeClr val="tx1"/>
                </a:solidFill>
              </a:rPr>
              <a:t>활용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D417025-FC2F-4504-8D0F-3C56444F8C4C}"/>
              </a:ext>
            </a:extLst>
          </p:cNvPr>
          <p:cNvSpPr/>
          <p:nvPr/>
        </p:nvSpPr>
        <p:spPr>
          <a:xfrm>
            <a:off x="1099038" y="3310153"/>
            <a:ext cx="6330462" cy="63304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네트워크 구조의 변환을 통한 음성인식 향상 및 </a:t>
            </a:r>
            <a:r>
              <a:rPr lang="en-US" altLang="ko-KR" dirty="0">
                <a:solidFill>
                  <a:schemeClr val="tx1"/>
                </a:solidFill>
              </a:rPr>
              <a:t>noise reduction </a:t>
            </a:r>
            <a:r>
              <a:rPr lang="ko-KR" altLang="en-US" dirty="0">
                <a:solidFill>
                  <a:schemeClr val="tx1"/>
                </a:solidFill>
              </a:rPr>
              <a:t>성능 증가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8A5FC7E-478A-4DAD-AC31-29A2E3C9E26B}"/>
              </a:ext>
            </a:extLst>
          </p:cNvPr>
          <p:cNvSpPr/>
          <p:nvPr/>
        </p:nvSpPr>
        <p:spPr>
          <a:xfrm>
            <a:off x="1099038" y="4479703"/>
            <a:ext cx="6330462" cy="63304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Recall</a:t>
            </a:r>
            <a:r>
              <a:rPr lang="ko-KR" altLang="en-US" dirty="0">
                <a:solidFill>
                  <a:schemeClr val="tx1"/>
                </a:solidFill>
              </a:rPr>
              <a:t>값 향상 목표</a:t>
            </a:r>
          </a:p>
        </p:txBody>
      </p:sp>
    </p:spTree>
    <p:extLst>
      <p:ext uri="{BB962C8B-B14F-4D97-AF65-F5344CB8AC3E}">
        <p14:creationId xmlns:p14="http://schemas.microsoft.com/office/powerpoint/2010/main" val="160005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3E00C-DD68-47FB-81CA-002512F431DF}"/>
              </a:ext>
            </a:extLst>
          </p:cNvPr>
          <p:cNvSpPr txBox="1"/>
          <p:nvPr/>
        </p:nvSpPr>
        <p:spPr>
          <a:xfrm>
            <a:off x="1332185" y="3192517"/>
            <a:ext cx="605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2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4D420C-9F4B-4C26-B8ED-C86FEDC5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10A4-7B7B-4C3A-9ED2-3A398C9B04F3}"/>
              </a:ext>
            </a:extLst>
          </p:cNvPr>
          <p:cNvSpPr txBox="1"/>
          <p:nvPr/>
        </p:nvSpPr>
        <p:spPr>
          <a:xfrm>
            <a:off x="431515" y="1232899"/>
            <a:ext cx="87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5BBC-99BE-405B-AF9C-B3DA08C6F215}"/>
              </a:ext>
            </a:extLst>
          </p:cNvPr>
          <p:cNvSpPr txBox="1"/>
          <p:nvPr/>
        </p:nvSpPr>
        <p:spPr>
          <a:xfrm>
            <a:off x="868166" y="1232899"/>
            <a:ext cx="6102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북마크 생성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Noise reduction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음성인식 향상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F3342-5EEA-4067-B0C2-3F5E3B5E9129}"/>
              </a:ext>
            </a:extLst>
          </p:cNvPr>
          <p:cNvSpPr txBox="1"/>
          <p:nvPr/>
        </p:nvSpPr>
        <p:spPr>
          <a:xfrm flipH="1">
            <a:off x="492368" y="1449865"/>
            <a:ext cx="623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한컴돋움"/>
              </a:rPr>
              <a:t>발표 자료의 페이지 전환이나 발표자가 바뀌는 등의 중요한 </a:t>
            </a:r>
            <a:r>
              <a:rPr lang="ko-KR" altLang="en-US" sz="1800" kern="100" dirty="0">
                <a:latin typeface="Abadi" panose="020B0604020104020204" pitchFamily="34" charset="0"/>
                <a:ea typeface="한컴돋움"/>
              </a:rPr>
              <a:t>상황이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한컴돋움"/>
              </a:rPr>
              <a:t> 발생할 때 자동으로 북마크 생성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9DF83D6-F289-4BD2-9AD3-12D379C0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66" y="2512931"/>
            <a:ext cx="3694839" cy="37263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786F87D-F49C-469B-8D3E-4C6EBF0D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4" y="3628491"/>
            <a:ext cx="2669830" cy="1747271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DA25230-C490-4228-9BBC-8D1D8ADCD85D}"/>
              </a:ext>
            </a:extLst>
          </p:cNvPr>
          <p:cNvSpPr/>
          <p:nvPr/>
        </p:nvSpPr>
        <p:spPr>
          <a:xfrm>
            <a:off x="3241035" y="4052929"/>
            <a:ext cx="1230923" cy="646332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F200-8EED-4E7C-9295-D05DFFDB887B}"/>
              </a:ext>
            </a:extLst>
          </p:cNvPr>
          <p:cNvSpPr txBox="1"/>
          <p:nvPr/>
        </p:nvSpPr>
        <p:spPr>
          <a:xfrm>
            <a:off x="187964" y="2247457"/>
            <a:ext cx="331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badi" panose="020B0604020202020204" pitchFamily="34" charset="0"/>
              </a:rPr>
              <a:t>Open CV</a:t>
            </a:r>
            <a:r>
              <a:rPr lang="ko-KR" altLang="en-US" sz="1600" b="1" dirty="0">
                <a:latin typeface="Abadi" panose="020B0604020202020204" pitchFamily="34" charset="0"/>
              </a:rPr>
              <a:t>를 통해 실시간 객체 인식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053291-EDFC-4A6C-9176-C9C85D4E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24" y="3096908"/>
            <a:ext cx="4181812" cy="21351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322D20-F187-4D10-BE83-CFEFE42FB0B1}"/>
              </a:ext>
            </a:extLst>
          </p:cNvPr>
          <p:cNvSpPr/>
          <p:nvPr/>
        </p:nvSpPr>
        <p:spPr>
          <a:xfrm>
            <a:off x="5010017" y="3429000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D0377D-738F-4445-8DB2-9F5DFA38C715}"/>
              </a:ext>
            </a:extLst>
          </p:cNvPr>
          <p:cNvSpPr/>
          <p:nvPr/>
        </p:nvSpPr>
        <p:spPr>
          <a:xfrm>
            <a:off x="5599460" y="4180090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2EF1DA-4F8A-4389-8653-260F3136610D}"/>
              </a:ext>
            </a:extLst>
          </p:cNvPr>
          <p:cNvSpPr/>
          <p:nvPr/>
        </p:nvSpPr>
        <p:spPr>
          <a:xfrm>
            <a:off x="6375450" y="3464169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25A2AF-B496-4896-95AA-DF93C54A768C}"/>
              </a:ext>
            </a:extLst>
          </p:cNvPr>
          <p:cNvSpPr/>
          <p:nvPr/>
        </p:nvSpPr>
        <p:spPr>
          <a:xfrm>
            <a:off x="7132644" y="416578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BE729-92FC-4A09-94CE-B488015F36F8}"/>
              </a:ext>
            </a:extLst>
          </p:cNvPr>
          <p:cNvSpPr/>
          <p:nvPr/>
        </p:nvSpPr>
        <p:spPr>
          <a:xfrm>
            <a:off x="7740883" y="3464169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DF7865-AFB6-4912-AB1F-EB5B9932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4" y="3203129"/>
            <a:ext cx="3765735" cy="192271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3BFD502-1CEC-4543-938B-E25FC9E78560}"/>
              </a:ext>
            </a:extLst>
          </p:cNvPr>
          <p:cNvSpPr/>
          <p:nvPr/>
        </p:nvSpPr>
        <p:spPr>
          <a:xfrm>
            <a:off x="4017378" y="4047674"/>
            <a:ext cx="674367" cy="343378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83E12-2A3C-49CB-84D5-8FB9384B0E10}"/>
              </a:ext>
            </a:extLst>
          </p:cNvPr>
          <p:cNvSpPr txBox="1"/>
          <p:nvPr/>
        </p:nvSpPr>
        <p:spPr>
          <a:xfrm>
            <a:off x="187964" y="127717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발표자료 전환</a:t>
            </a:r>
          </a:p>
        </p:txBody>
      </p:sp>
    </p:spTree>
    <p:extLst>
      <p:ext uri="{BB962C8B-B14F-4D97-AF65-F5344CB8AC3E}">
        <p14:creationId xmlns:p14="http://schemas.microsoft.com/office/powerpoint/2010/main" val="279707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205580" y="2145199"/>
            <a:ext cx="463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badi" panose="020B0604020202020204" pitchFamily="34" charset="0"/>
              </a:rPr>
              <a:t>이전 이미지와 새로운 이미지 사이의 유사도 분석</a:t>
            </a:r>
            <a:endParaRPr lang="en-US" altLang="ko-KR" sz="1600" b="1" dirty="0">
              <a:latin typeface="Abadi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D5C420-8CF3-41CD-803F-44F6D78F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5" y="3144574"/>
            <a:ext cx="4181812" cy="213515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8D73D1-4FEA-4620-90A1-9045EB7F1CD9}"/>
              </a:ext>
            </a:extLst>
          </p:cNvPr>
          <p:cNvSpPr/>
          <p:nvPr/>
        </p:nvSpPr>
        <p:spPr>
          <a:xfrm>
            <a:off x="402848" y="347666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D86650-338A-426E-8FF2-017687D1AF0B}"/>
              </a:ext>
            </a:extLst>
          </p:cNvPr>
          <p:cNvSpPr/>
          <p:nvPr/>
        </p:nvSpPr>
        <p:spPr>
          <a:xfrm>
            <a:off x="992291" y="422775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F2EF13-8D66-47FE-BE0D-F319DBDD5174}"/>
              </a:ext>
            </a:extLst>
          </p:cNvPr>
          <p:cNvSpPr/>
          <p:nvPr/>
        </p:nvSpPr>
        <p:spPr>
          <a:xfrm>
            <a:off x="1768281" y="3511835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A752DE-A798-4F04-8162-0CFA1D453315}"/>
              </a:ext>
            </a:extLst>
          </p:cNvPr>
          <p:cNvSpPr/>
          <p:nvPr/>
        </p:nvSpPr>
        <p:spPr>
          <a:xfrm>
            <a:off x="2525475" y="42134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FA5DA-9C34-4FBB-8C7E-33F02C2386BD}"/>
              </a:ext>
            </a:extLst>
          </p:cNvPr>
          <p:cNvSpPr/>
          <p:nvPr/>
        </p:nvSpPr>
        <p:spPr>
          <a:xfrm>
            <a:off x="3133714" y="3511835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F42036-F7A3-4DD7-8B3A-9306E45B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730" y="3109696"/>
            <a:ext cx="4181812" cy="23851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2F26BF-7006-4DAD-8F43-E141154CA3F3}"/>
              </a:ext>
            </a:extLst>
          </p:cNvPr>
          <p:cNvSpPr/>
          <p:nvPr/>
        </p:nvSpPr>
        <p:spPr>
          <a:xfrm>
            <a:off x="5252966" y="37840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8C9A5A-8419-462E-86AC-CD95061AD6DB}"/>
              </a:ext>
            </a:extLst>
          </p:cNvPr>
          <p:cNvSpPr/>
          <p:nvPr/>
        </p:nvSpPr>
        <p:spPr>
          <a:xfrm>
            <a:off x="6358351" y="3784052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40F849-68CA-4FAE-AAA9-B4D2950A7947}"/>
              </a:ext>
            </a:extLst>
          </p:cNvPr>
          <p:cNvSpPr/>
          <p:nvPr/>
        </p:nvSpPr>
        <p:spPr>
          <a:xfrm>
            <a:off x="7415866" y="3787326"/>
            <a:ext cx="964570" cy="92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91F135-158E-413F-8795-4C4696A137DA}"/>
              </a:ext>
            </a:extLst>
          </p:cNvPr>
          <p:cNvSpPr/>
          <p:nvPr/>
        </p:nvSpPr>
        <p:spPr>
          <a:xfrm>
            <a:off x="6127772" y="3286790"/>
            <a:ext cx="1425728" cy="225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39B118-D2C4-467C-95CA-E75553AC7F0B}"/>
              </a:ext>
            </a:extLst>
          </p:cNvPr>
          <p:cNvSpPr txBox="1"/>
          <p:nvPr/>
        </p:nvSpPr>
        <p:spPr>
          <a:xfrm>
            <a:off x="4193791" y="2672436"/>
            <a:ext cx="75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Abadi" panose="020B0604020202020204" pitchFamily="34" charset="0"/>
              </a:rPr>
              <a:t>?? %</a:t>
            </a:r>
            <a:endParaRPr lang="ko-KR" altLang="en-US" sz="1800" b="1" dirty="0">
              <a:solidFill>
                <a:srgbClr val="FF0000"/>
              </a:solidFill>
              <a:latin typeface="Abadi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06DAC-13AA-48B1-ABA9-878AB35D8351}"/>
              </a:ext>
            </a:extLst>
          </p:cNvPr>
          <p:cNvSpPr txBox="1"/>
          <p:nvPr/>
        </p:nvSpPr>
        <p:spPr>
          <a:xfrm>
            <a:off x="1956861" y="274892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badi" panose="020B0604020202020204" pitchFamily="34" charset="0"/>
              </a:rPr>
              <a:t>이전 이미지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70A76-4FD0-4530-8CD7-2DE6D1D84A93}"/>
              </a:ext>
            </a:extLst>
          </p:cNvPr>
          <p:cNvSpPr txBox="1"/>
          <p:nvPr/>
        </p:nvSpPr>
        <p:spPr>
          <a:xfrm>
            <a:off x="6283825" y="2666062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badi" panose="020B0604020202020204" pitchFamily="34" charset="0"/>
              </a:rPr>
              <a:t>현재 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C7F77-F8FB-49FC-9F8F-981BBC650A04}"/>
              </a:ext>
            </a:extLst>
          </p:cNvPr>
          <p:cNvSpPr txBox="1"/>
          <p:nvPr/>
        </p:nvSpPr>
        <p:spPr>
          <a:xfrm>
            <a:off x="254151" y="123063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발표자료 전환</a:t>
            </a:r>
          </a:p>
        </p:txBody>
      </p:sp>
    </p:spTree>
    <p:extLst>
      <p:ext uri="{BB962C8B-B14F-4D97-AF65-F5344CB8AC3E}">
        <p14:creationId xmlns:p14="http://schemas.microsoft.com/office/powerpoint/2010/main" val="90593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2269399" y="2740976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</a:rPr>
              <a:t>유사도가 높은 상태가 지속되면 북마크 생성 이벤트 발생</a:t>
            </a:r>
            <a:endParaRPr lang="en-US" altLang="ko-KR" dirty="0">
              <a:latin typeface="Abadi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49101C-2B4A-4A84-B4B4-FEC81C8CBC97}"/>
              </a:ext>
            </a:extLst>
          </p:cNvPr>
          <p:cNvCxnSpPr/>
          <p:nvPr/>
        </p:nvCxnSpPr>
        <p:spPr>
          <a:xfrm>
            <a:off x="2783839" y="5829299"/>
            <a:ext cx="39125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8DA614E-42B6-48DC-B77E-DA344F482E77}"/>
              </a:ext>
            </a:extLst>
          </p:cNvPr>
          <p:cNvCxnSpPr>
            <a:cxnSpLocks/>
          </p:cNvCxnSpPr>
          <p:nvPr/>
        </p:nvCxnSpPr>
        <p:spPr>
          <a:xfrm flipV="1">
            <a:off x="2936239" y="3666392"/>
            <a:ext cx="0" cy="2315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B07AFD7-346D-4C59-808D-2DA9C2B4E848}"/>
              </a:ext>
            </a:extLst>
          </p:cNvPr>
          <p:cNvSpPr/>
          <p:nvPr/>
        </p:nvSpPr>
        <p:spPr>
          <a:xfrm>
            <a:off x="2986062" y="4185138"/>
            <a:ext cx="3200400" cy="1266092"/>
          </a:xfrm>
          <a:custGeom>
            <a:avLst/>
            <a:gdLst>
              <a:gd name="connsiteX0" fmla="*/ 0 w 3200400"/>
              <a:gd name="connsiteY0" fmla="*/ 184638 h 1266092"/>
              <a:gd name="connsiteX1" fmla="*/ 43962 w 3200400"/>
              <a:gd name="connsiteY1" fmla="*/ 211015 h 1266092"/>
              <a:gd name="connsiteX2" fmla="*/ 70339 w 3200400"/>
              <a:gd name="connsiteY2" fmla="*/ 228600 h 1266092"/>
              <a:gd name="connsiteX3" fmla="*/ 96716 w 3200400"/>
              <a:gd name="connsiteY3" fmla="*/ 237392 h 1266092"/>
              <a:gd name="connsiteX4" fmla="*/ 167054 w 3200400"/>
              <a:gd name="connsiteY4" fmla="*/ 219807 h 1266092"/>
              <a:gd name="connsiteX5" fmla="*/ 246185 w 3200400"/>
              <a:gd name="connsiteY5" fmla="*/ 175846 h 1266092"/>
              <a:gd name="connsiteX6" fmla="*/ 342900 w 3200400"/>
              <a:gd name="connsiteY6" fmla="*/ 184638 h 1266092"/>
              <a:gd name="connsiteX7" fmla="*/ 360485 w 3200400"/>
              <a:gd name="connsiteY7" fmla="*/ 211015 h 1266092"/>
              <a:gd name="connsiteX8" fmla="*/ 422031 w 3200400"/>
              <a:gd name="connsiteY8" fmla="*/ 237392 h 1266092"/>
              <a:gd name="connsiteX9" fmla="*/ 430823 w 3200400"/>
              <a:gd name="connsiteY9" fmla="*/ 263769 h 1266092"/>
              <a:gd name="connsiteX10" fmla="*/ 422031 w 3200400"/>
              <a:gd name="connsiteY10" fmla="*/ 316523 h 1266092"/>
              <a:gd name="connsiteX11" fmla="*/ 413239 w 3200400"/>
              <a:gd name="connsiteY11" fmla="*/ 378069 h 1266092"/>
              <a:gd name="connsiteX12" fmla="*/ 422031 w 3200400"/>
              <a:gd name="connsiteY12" fmla="*/ 413238 h 1266092"/>
              <a:gd name="connsiteX13" fmla="*/ 439616 w 3200400"/>
              <a:gd name="connsiteY13" fmla="*/ 439615 h 1266092"/>
              <a:gd name="connsiteX14" fmla="*/ 448408 w 3200400"/>
              <a:gd name="connsiteY14" fmla="*/ 483577 h 1266092"/>
              <a:gd name="connsiteX15" fmla="*/ 457200 w 3200400"/>
              <a:gd name="connsiteY15" fmla="*/ 509954 h 1266092"/>
              <a:gd name="connsiteX16" fmla="*/ 465993 w 3200400"/>
              <a:gd name="connsiteY16" fmla="*/ 571500 h 1266092"/>
              <a:gd name="connsiteX17" fmla="*/ 483577 w 3200400"/>
              <a:gd name="connsiteY17" fmla="*/ 606669 h 1266092"/>
              <a:gd name="connsiteX18" fmla="*/ 501162 w 3200400"/>
              <a:gd name="connsiteY18" fmla="*/ 844061 h 1266092"/>
              <a:gd name="connsiteX19" fmla="*/ 518747 w 3200400"/>
              <a:gd name="connsiteY19" fmla="*/ 879231 h 1266092"/>
              <a:gd name="connsiteX20" fmla="*/ 527539 w 3200400"/>
              <a:gd name="connsiteY20" fmla="*/ 975946 h 1266092"/>
              <a:gd name="connsiteX21" fmla="*/ 536331 w 3200400"/>
              <a:gd name="connsiteY21" fmla="*/ 1222131 h 1266092"/>
              <a:gd name="connsiteX22" fmla="*/ 545123 w 3200400"/>
              <a:gd name="connsiteY22" fmla="*/ 1248507 h 1266092"/>
              <a:gd name="connsiteX23" fmla="*/ 597877 w 3200400"/>
              <a:gd name="connsiteY23" fmla="*/ 1266092 h 1266092"/>
              <a:gd name="connsiteX24" fmla="*/ 633047 w 3200400"/>
              <a:gd name="connsiteY24" fmla="*/ 1257300 h 1266092"/>
              <a:gd name="connsiteX25" fmla="*/ 685800 w 3200400"/>
              <a:gd name="connsiteY25" fmla="*/ 1248507 h 1266092"/>
              <a:gd name="connsiteX26" fmla="*/ 694593 w 3200400"/>
              <a:gd name="connsiteY26" fmla="*/ 1178169 h 1266092"/>
              <a:gd name="connsiteX27" fmla="*/ 703385 w 3200400"/>
              <a:gd name="connsiteY27" fmla="*/ 1019907 h 1266092"/>
              <a:gd name="connsiteX28" fmla="*/ 712177 w 3200400"/>
              <a:gd name="connsiteY28" fmla="*/ 975946 h 1266092"/>
              <a:gd name="connsiteX29" fmla="*/ 747347 w 3200400"/>
              <a:gd name="connsiteY29" fmla="*/ 923192 h 1266092"/>
              <a:gd name="connsiteX30" fmla="*/ 756139 w 3200400"/>
              <a:gd name="connsiteY30" fmla="*/ 896815 h 1266092"/>
              <a:gd name="connsiteX31" fmla="*/ 764931 w 3200400"/>
              <a:gd name="connsiteY31" fmla="*/ 861646 h 1266092"/>
              <a:gd name="connsiteX32" fmla="*/ 782516 w 3200400"/>
              <a:gd name="connsiteY32" fmla="*/ 808892 h 1266092"/>
              <a:gd name="connsiteX33" fmla="*/ 782516 w 3200400"/>
              <a:gd name="connsiteY33" fmla="*/ 597877 h 1266092"/>
              <a:gd name="connsiteX34" fmla="*/ 800100 w 3200400"/>
              <a:gd name="connsiteY34" fmla="*/ 536331 h 1266092"/>
              <a:gd name="connsiteX35" fmla="*/ 808893 w 3200400"/>
              <a:gd name="connsiteY35" fmla="*/ 483577 h 1266092"/>
              <a:gd name="connsiteX36" fmla="*/ 817685 w 3200400"/>
              <a:gd name="connsiteY36" fmla="*/ 457200 h 1266092"/>
              <a:gd name="connsiteX37" fmla="*/ 826477 w 3200400"/>
              <a:gd name="connsiteY37" fmla="*/ 413238 h 1266092"/>
              <a:gd name="connsiteX38" fmla="*/ 835270 w 3200400"/>
              <a:gd name="connsiteY38" fmla="*/ 298938 h 1266092"/>
              <a:gd name="connsiteX39" fmla="*/ 844062 w 3200400"/>
              <a:gd name="connsiteY39" fmla="*/ 254977 h 1266092"/>
              <a:gd name="connsiteX40" fmla="*/ 861647 w 3200400"/>
              <a:gd name="connsiteY40" fmla="*/ 149469 h 1266092"/>
              <a:gd name="connsiteX41" fmla="*/ 879231 w 3200400"/>
              <a:gd name="connsiteY41" fmla="*/ 70338 h 1266092"/>
              <a:gd name="connsiteX42" fmla="*/ 888023 w 3200400"/>
              <a:gd name="connsiteY42" fmla="*/ 43961 h 1266092"/>
              <a:gd name="connsiteX43" fmla="*/ 914400 w 3200400"/>
              <a:gd name="connsiteY43" fmla="*/ 35169 h 1266092"/>
              <a:gd name="connsiteX44" fmla="*/ 940777 w 3200400"/>
              <a:gd name="connsiteY44" fmla="*/ 17584 h 1266092"/>
              <a:gd name="connsiteX45" fmla="*/ 1055077 w 3200400"/>
              <a:gd name="connsiteY45" fmla="*/ 35169 h 1266092"/>
              <a:gd name="connsiteX46" fmla="*/ 1081454 w 3200400"/>
              <a:gd name="connsiteY46" fmla="*/ 52754 h 1266092"/>
              <a:gd name="connsiteX47" fmla="*/ 1107831 w 3200400"/>
              <a:gd name="connsiteY47" fmla="*/ 61546 h 1266092"/>
              <a:gd name="connsiteX48" fmla="*/ 1134208 w 3200400"/>
              <a:gd name="connsiteY48" fmla="*/ 87923 h 1266092"/>
              <a:gd name="connsiteX49" fmla="*/ 1186962 w 3200400"/>
              <a:gd name="connsiteY49" fmla="*/ 123092 h 1266092"/>
              <a:gd name="connsiteX50" fmla="*/ 1248508 w 3200400"/>
              <a:gd name="connsiteY50" fmla="*/ 167054 h 1266092"/>
              <a:gd name="connsiteX51" fmla="*/ 1274885 w 3200400"/>
              <a:gd name="connsiteY51" fmla="*/ 175846 h 1266092"/>
              <a:gd name="connsiteX52" fmla="*/ 1415562 w 3200400"/>
              <a:gd name="connsiteY52" fmla="*/ 167054 h 1266092"/>
              <a:gd name="connsiteX53" fmla="*/ 1459523 w 3200400"/>
              <a:gd name="connsiteY53" fmla="*/ 158261 h 1266092"/>
              <a:gd name="connsiteX54" fmla="*/ 1547447 w 3200400"/>
              <a:gd name="connsiteY54" fmla="*/ 167054 h 1266092"/>
              <a:gd name="connsiteX55" fmla="*/ 1608993 w 3200400"/>
              <a:gd name="connsiteY55" fmla="*/ 237392 h 1266092"/>
              <a:gd name="connsiteX56" fmla="*/ 1626577 w 3200400"/>
              <a:gd name="connsiteY56" fmla="*/ 263769 h 1266092"/>
              <a:gd name="connsiteX57" fmla="*/ 1679331 w 3200400"/>
              <a:gd name="connsiteY57" fmla="*/ 281354 h 1266092"/>
              <a:gd name="connsiteX58" fmla="*/ 1714500 w 3200400"/>
              <a:gd name="connsiteY58" fmla="*/ 334107 h 1266092"/>
              <a:gd name="connsiteX59" fmla="*/ 1732085 w 3200400"/>
              <a:gd name="connsiteY59" fmla="*/ 448407 h 1266092"/>
              <a:gd name="connsiteX60" fmla="*/ 1749670 w 3200400"/>
              <a:gd name="connsiteY60" fmla="*/ 536331 h 1266092"/>
              <a:gd name="connsiteX61" fmla="*/ 1758462 w 3200400"/>
              <a:gd name="connsiteY61" fmla="*/ 597877 h 1266092"/>
              <a:gd name="connsiteX62" fmla="*/ 1767254 w 3200400"/>
              <a:gd name="connsiteY62" fmla="*/ 633046 h 1266092"/>
              <a:gd name="connsiteX63" fmla="*/ 1776047 w 3200400"/>
              <a:gd name="connsiteY63" fmla="*/ 677007 h 1266092"/>
              <a:gd name="connsiteX64" fmla="*/ 1767254 w 3200400"/>
              <a:gd name="connsiteY64" fmla="*/ 808892 h 1266092"/>
              <a:gd name="connsiteX65" fmla="*/ 1758462 w 3200400"/>
              <a:gd name="connsiteY65" fmla="*/ 844061 h 1266092"/>
              <a:gd name="connsiteX66" fmla="*/ 1749670 w 3200400"/>
              <a:gd name="connsiteY66" fmla="*/ 931984 h 1266092"/>
              <a:gd name="connsiteX67" fmla="*/ 1740877 w 3200400"/>
              <a:gd name="connsiteY67" fmla="*/ 1081454 h 1266092"/>
              <a:gd name="connsiteX68" fmla="*/ 1749670 w 3200400"/>
              <a:gd name="connsiteY68" fmla="*/ 1213338 h 1266092"/>
              <a:gd name="connsiteX69" fmla="*/ 1758462 w 3200400"/>
              <a:gd name="connsiteY69" fmla="*/ 1239715 h 1266092"/>
              <a:gd name="connsiteX70" fmla="*/ 1784839 w 3200400"/>
              <a:gd name="connsiteY70" fmla="*/ 1248507 h 1266092"/>
              <a:gd name="connsiteX71" fmla="*/ 1907931 w 3200400"/>
              <a:gd name="connsiteY71" fmla="*/ 1230923 h 1266092"/>
              <a:gd name="connsiteX72" fmla="*/ 2004647 w 3200400"/>
              <a:gd name="connsiteY72" fmla="*/ 1204546 h 1266092"/>
              <a:gd name="connsiteX73" fmla="*/ 2162908 w 3200400"/>
              <a:gd name="connsiteY73" fmla="*/ 1195754 h 1266092"/>
              <a:gd name="connsiteX74" fmla="*/ 2171700 w 3200400"/>
              <a:gd name="connsiteY74" fmla="*/ 1169377 h 1266092"/>
              <a:gd name="connsiteX75" fmla="*/ 2250831 w 3200400"/>
              <a:gd name="connsiteY75" fmla="*/ 1134207 h 1266092"/>
              <a:gd name="connsiteX76" fmla="*/ 2268416 w 3200400"/>
              <a:gd name="connsiteY76" fmla="*/ 1081454 h 1266092"/>
              <a:gd name="connsiteX77" fmla="*/ 2286000 w 3200400"/>
              <a:gd name="connsiteY77" fmla="*/ 958361 h 1266092"/>
              <a:gd name="connsiteX78" fmla="*/ 2294793 w 3200400"/>
              <a:gd name="connsiteY78" fmla="*/ 931984 h 1266092"/>
              <a:gd name="connsiteX79" fmla="*/ 2303585 w 3200400"/>
              <a:gd name="connsiteY79" fmla="*/ 896815 h 1266092"/>
              <a:gd name="connsiteX80" fmla="*/ 2312377 w 3200400"/>
              <a:gd name="connsiteY80" fmla="*/ 870438 h 1266092"/>
              <a:gd name="connsiteX81" fmla="*/ 2321170 w 3200400"/>
              <a:gd name="connsiteY81" fmla="*/ 835269 h 1266092"/>
              <a:gd name="connsiteX82" fmla="*/ 2329962 w 3200400"/>
              <a:gd name="connsiteY82" fmla="*/ 808892 h 1266092"/>
              <a:gd name="connsiteX83" fmla="*/ 2338754 w 3200400"/>
              <a:gd name="connsiteY83" fmla="*/ 764931 h 1266092"/>
              <a:gd name="connsiteX84" fmla="*/ 2356339 w 3200400"/>
              <a:gd name="connsiteY84" fmla="*/ 694592 h 1266092"/>
              <a:gd name="connsiteX85" fmla="*/ 2365131 w 3200400"/>
              <a:gd name="connsiteY85" fmla="*/ 659423 h 1266092"/>
              <a:gd name="connsiteX86" fmla="*/ 2373923 w 3200400"/>
              <a:gd name="connsiteY86" fmla="*/ 597877 h 1266092"/>
              <a:gd name="connsiteX87" fmla="*/ 2356339 w 3200400"/>
              <a:gd name="connsiteY87" fmla="*/ 307731 h 1266092"/>
              <a:gd name="connsiteX88" fmla="*/ 2338754 w 3200400"/>
              <a:gd name="connsiteY88" fmla="*/ 246184 h 1266092"/>
              <a:gd name="connsiteX89" fmla="*/ 2356339 w 3200400"/>
              <a:gd name="connsiteY89" fmla="*/ 70338 h 1266092"/>
              <a:gd name="connsiteX90" fmla="*/ 2373923 w 3200400"/>
              <a:gd name="connsiteY90" fmla="*/ 43961 h 1266092"/>
              <a:gd name="connsiteX91" fmla="*/ 2426677 w 3200400"/>
              <a:gd name="connsiteY91" fmla="*/ 8792 h 1266092"/>
              <a:gd name="connsiteX92" fmla="*/ 2453054 w 3200400"/>
              <a:gd name="connsiteY92" fmla="*/ 0 h 1266092"/>
              <a:gd name="connsiteX93" fmla="*/ 2479431 w 3200400"/>
              <a:gd name="connsiteY93" fmla="*/ 17584 h 1266092"/>
              <a:gd name="connsiteX94" fmla="*/ 2514600 w 3200400"/>
              <a:gd name="connsiteY94" fmla="*/ 26377 h 1266092"/>
              <a:gd name="connsiteX95" fmla="*/ 2567354 w 3200400"/>
              <a:gd name="connsiteY95" fmla="*/ 43961 h 1266092"/>
              <a:gd name="connsiteX96" fmla="*/ 2620108 w 3200400"/>
              <a:gd name="connsiteY96" fmla="*/ 61546 h 1266092"/>
              <a:gd name="connsiteX97" fmla="*/ 2681654 w 3200400"/>
              <a:gd name="connsiteY97" fmla="*/ 79131 h 1266092"/>
              <a:gd name="connsiteX98" fmla="*/ 2804747 w 3200400"/>
              <a:gd name="connsiteY98" fmla="*/ 96715 h 1266092"/>
              <a:gd name="connsiteX99" fmla="*/ 2971800 w 3200400"/>
              <a:gd name="connsiteY99" fmla="*/ 105507 h 1266092"/>
              <a:gd name="connsiteX100" fmla="*/ 3024554 w 3200400"/>
              <a:gd name="connsiteY100" fmla="*/ 114300 h 1266092"/>
              <a:gd name="connsiteX101" fmla="*/ 3077308 w 3200400"/>
              <a:gd name="connsiteY101" fmla="*/ 131884 h 1266092"/>
              <a:gd name="connsiteX102" fmla="*/ 3130062 w 3200400"/>
              <a:gd name="connsiteY102" fmla="*/ 158261 h 1266092"/>
              <a:gd name="connsiteX103" fmla="*/ 3200400 w 3200400"/>
              <a:gd name="connsiteY103" fmla="*/ 167054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200400" h="1266092">
                <a:moveTo>
                  <a:pt x="0" y="184638"/>
                </a:moveTo>
                <a:cubicBezTo>
                  <a:pt x="14654" y="193430"/>
                  <a:pt x="29470" y="201958"/>
                  <a:pt x="43962" y="211015"/>
                </a:cubicBezTo>
                <a:cubicBezTo>
                  <a:pt x="52923" y="216616"/>
                  <a:pt x="60887" y="223874"/>
                  <a:pt x="70339" y="228600"/>
                </a:cubicBezTo>
                <a:cubicBezTo>
                  <a:pt x="78628" y="232745"/>
                  <a:pt x="87924" y="234461"/>
                  <a:pt x="96716" y="237392"/>
                </a:cubicBezTo>
                <a:cubicBezTo>
                  <a:pt x="108901" y="234955"/>
                  <a:pt x="151843" y="228257"/>
                  <a:pt x="167054" y="219807"/>
                </a:cubicBezTo>
                <a:cubicBezTo>
                  <a:pt x="257747" y="169422"/>
                  <a:pt x="186503" y="195739"/>
                  <a:pt x="246185" y="175846"/>
                </a:cubicBezTo>
                <a:cubicBezTo>
                  <a:pt x="278423" y="178777"/>
                  <a:pt x="311960" y="175118"/>
                  <a:pt x="342900" y="184638"/>
                </a:cubicBezTo>
                <a:cubicBezTo>
                  <a:pt x="353000" y="187746"/>
                  <a:pt x="353013" y="203543"/>
                  <a:pt x="360485" y="211015"/>
                </a:cubicBezTo>
                <a:cubicBezTo>
                  <a:pt x="380725" y="231255"/>
                  <a:pt x="395125" y="230666"/>
                  <a:pt x="422031" y="237392"/>
                </a:cubicBezTo>
                <a:cubicBezTo>
                  <a:pt x="424962" y="246184"/>
                  <a:pt x="430823" y="254501"/>
                  <a:pt x="430823" y="263769"/>
                </a:cubicBezTo>
                <a:cubicBezTo>
                  <a:pt x="430823" y="281596"/>
                  <a:pt x="424742" y="298903"/>
                  <a:pt x="422031" y="316523"/>
                </a:cubicBezTo>
                <a:cubicBezTo>
                  <a:pt x="418880" y="337006"/>
                  <a:pt x="416170" y="357554"/>
                  <a:pt x="413239" y="378069"/>
                </a:cubicBezTo>
                <a:cubicBezTo>
                  <a:pt x="416170" y="389792"/>
                  <a:pt x="417271" y="402131"/>
                  <a:pt x="422031" y="413238"/>
                </a:cubicBezTo>
                <a:cubicBezTo>
                  <a:pt x="426194" y="422951"/>
                  <a:pt x="435906" y="429721"/>
                  <a:pt x="439616" y="439615"/>
                </a:cubicBezTo>
                <a:cubicBezTo>
                  <a:pt x="444863" y="453608"/>
                  <a:pt x="444784" y="469079"/>
                  <a:pt x="448408" y="483577"/>
                </a:cubicBezTo>
                <a:cubicBezTo>
                  <a:pt x="450656" y="492568"/>
                  <a:pt x="454269" y="501162"/>
                  <a:pt x="457200" y="509954"/>
                </a:cubicBezTo>
                <a:cubicBezTo>
                  <a:pt x="460131" y="530469"/>
                  <a:pt x="460540" y="551507"/>
                  <a:pt x="465993" y="571500"/>
                </a:cubicBezTo>
                <a:cubicBezTo>
                  <a:pt x="469442" y="584145"/>
                  <a:pt x="482130" y="593643"/>
                  <a:pt x="483577" y="606669"/>
                </a:cubicBezTo>
                <a:cubicBezTo>
                  <a:pt x="483917" y="609728"/>
                  <a:pt x="477614" y="781266"/>
                  <a:pt x="501162" y="844061"/>
                </a:cubicBezTo>
                <a:cubicBezTo>
                  <a:pt x="505764" y="856334"/>
                  <a:pt x="512885" y="867508"/>
                  <a:pt x="518747" y="879231"/>
                </a:cubicBezTo>
                <a:cubicBezTo>
                  <a:pt x="521678" y="911469"/>
                  <a:pt x="525881" y="943617"/>
                  <a:pt x="527539" y="975946"/>
                </a:cubicBezTo>
                <a:cubicBezTo>
                  <a:pt x="531744" y="1057952"/>
                  <a:pt x="531044" y="1140187"/>
                  <a:pt x="536331" y="1222131"/>
                </a:cubicBezTo>
                <a:cubicBezTo>
                  <a:pt x="536928" y="1231379"/>
                  <a:pt x="537582" y="1243120"/>
                  <a:pt x="545123" y="1248507"/>
                </a:cubicBezTo>
                <a:cubicBezTo>
                  <a:pt x="560206" y="1259281"/>
                  <a:pt x="597877" y="1266092"/>
                  <a:pt x="597877" y="1266092"/>
                </a:cubicBezTo>
                <a:cubicBezTo>
                  <a:pt x="609600" y="1263161"/>
                  <a:pt x="621198" y="1259670"/>
                  <a:pt x="633047" y="1257300"/>
                </a:cubicBezTo>
                <a:cubicBezTo>
                  <a:pt x="650528" y="1253804"/>
                  <a:pt x="674855" y="1262579"/>
                  <a:pt x="685800" y="1248507"/>
                </a:cubicBezTo>
                <a:cubicBezTo>
                  <a:pt x="700306" y="1229856"/>
                  <a:pt x="691662" y="1201615"/>
                  <a:pt x="694593" y="1178169"/>
                </a:cubicBezTo>
                <a:cubicBezTo>
                  <a:pt x="697524" y="1125415"/>
                  <a:pt x="698808" y="1072544"/>
                  <a:pt x="703385" y="1019907"/>
                </a:cubicBezTo>
                <a:cubicBezTo>
                  <a:pt x="704680" y="1005019"/>
                  <a:pt x="705993" y="989550"/>
                  <a:pt x="712177" y="975946"/>
                </a:cubicBezTo>
                <a:cubicBezTo>
                  <a:pt x="720923" y="956706"/>
                  <a:pt x="747347" y="923192"/>
                  <a:pt x="747347" y="923192"/>
                </a:cubicBezTo>
                <a:cubicBezTo>
                  <a:pt x="750278" y="914400"/>
                  <a:pt x="753593" y="905726"/>
                  <a:pt x="756139" y="896815"/>
                </a:cubicBezTo>
                <a:cubicBezTo>
                  <a:pt x="759459" y="885196"/>
                  <a:pt x="761459" y="873220"/>
                  <a:pt x="764931" y="861646"/>
                </a:cubicBezTo>
                <a:cubicBezTo>
                  <a:pt x="770257" y="843892"/>
                  <a:pt x="782516" y="808892"/>
                  <a:pt x="782516" y="808892"/>
                </a:cubicBezTo>
                <a:cubicBezTo>
                  <a:pt x="770748" y="702985"/>
                  <a:pt x="768819" y="727997"/>
                  <a:pt x="782516" y="597877"/>
                </a:cubicBezTo>
                <a:cubicBezTo>
                  <a:pt x="786346" y="561489"/>
                  <a:pt x="793016" y="568210"/>
                  <a:pt x="800100" y="536331"/>
                </a:cubicBezTo>
                <a:cubicBezTo>
                  <a:pt x="803967" y="518928"/>
                  <a:pt x="805026" y="500980"/>
                  <a:pt x="808893" y="483577"/>
                </a:cubicBezTo>
                <a:cubicBezTo>
                  <a:pt x="810904" y="474530"/>
                  <a:pt x="815437" y="466191"/>
                  <a:pt x="817685" y="457200"/>
                </a:cubicBezTo>
                <a:cubicBezTo>
                  <a:pt x="821309" y="442702"/>
                  <a:pt x="823546" y="427892"/>
                  <a:pt x="826477" y="413238"/>
                </a:cubicBezTo>
                <a:cubicBezTo>
                  <a:pt x="829408" y="375138"/>
                  <a:pt x="831050" y="336917"/>
                  <a:pt x="835270" y="298938"/>
                </a:cubicBezTo>
                <a:cubicBezTo>
                  <a:pt x="836920" y="284086"/>
                  <a:pt x="841790" y="269747"/>
                  <a:pt x="844062" y="254977"/>
                </a:cubicBezTo>
                <a:cubicBezTo>
                  <a:pt x="869173" y="91750"/>
                  <a:pt x="839544" y="248932"/>
                  <a:pt x="861647" y="149469"/>
                </a:cubicBezTo>
                <a:cubicBezTo>
                  <a:pt x="870715" y="108664"/>
                  <a:pt x="868508" y="107871"/>
                  <a:pt x="879231" y="70338"/>
                </a:cubicBezTo>
                <a:cubicBezTo>
                  <a:pt x="881777" y="61427"/>
                  <a:pt x="881470" y="50514"/>
                  <a:pt x="888023" y="43961"/>
                </a:cubicBezTo>
                <a:cubicBezTo>
                  <a:pt x="894576" y="37408"/>
                  <a:pt x="905608" y="38100"/>
                  <a:pt x="914400" y="35169"/>
                </a:cubicBezTo>
                <a:cubicBezTo>
                  <a:pt x="923192" y="29307"/>
                  <a:pt x="930241" y="18394"/>
                  <a:pt x="940777" y="17584"/>
                </a:cubicBezTo>
                <a:cubicBezTo>
                  <a:pt x="996025" y="13334"/>
                  <a:pt x="1013941" y="21457"/>
                  <a:pt x="1055077" y="35169"/>
                </a:cubicBezTo>
                <a:cubicBezTo>
                  <a:pt x="1063869" y="41031"/>
                  <a:pt x="1072002" y="48028"/>
                  <a:pt x="1081454" y="52754"/>
                </a:cubicBezTo>
                <a:cubicBezTo>
                  <a:pt x="1089743" y="56899"/>
                  <a:pt x="1100120" y="56405"/>
                  <a:pt x="1107831" y="61546"/>
                </a:cubicBezTo>
                <a:cubicBezTo>
                  <a:pt x="1118177" y="68443"/>
                  <a:pt x="1124393" y="80289"/>
                  <a:pt x="1134208" y="87923"/>
                </a:cubicBezTo>
                <a:cubicBezTo>
                  <a:pt x="1150890" y="100898"/>
                  <a:pt x="1170055" y="110411"/>
                  <a:pt x="1186962" y="123092"/>
                </a:cubicBezTo>
                <a:cubicBezTo>
                  <a:pt x="1194926" y="129065"/>
                  <a:pt x="1235653" y="160626"/>
                  <a:pt x="1248508" y="167054"/>
                </a:cubicBezTo>
                <a:cubicBezTo>
                  <a:pt x="1256797" y="171199"/>
                  <a:pt x="1266093" y="172915"/>
                  <a:pt x="1274885" y="175846"/>
                </a:cubicBezTo>
                <a:cubicBezTo>
                  <a:pt x="1321777" y="172915"/>
                  <a:pt x="1368790" y="171509"/>
                  <a:pt x="1415562" y="167054"/>
                </a:cubicBezTo>
                <a:cubicBezTo>
                  <a:pt x="1430439" y="165637"/>
                  <a:pt x="1444579" y="158261"/>
                  <a:pt x="1459523" y="158261"/>
                </a:cubicBezTo>
                <a:cubicBezTo>
                  <a:pt x="1488977" y="158261"/>
                  <a:pt x="1518139" y="164123"/>
                  <a:pt x="1547447" y="167054"/>
                </a:cubicBezTo>
                <a:cubicBezTo>
                  <a:pt x="1588478" y="228599"/>
                  <a:pt x="1565032" y="208084"/>
                  <a:pt x="1608993" y="237392"/>
                </a:cubicBezTo>
                <a:cubicBezTo>
                  <a:pt x="1614854" y="246184"/>
                  <a:pt x="1617616" y="258168"/>
                  <a:pt x="1626577" y="263769"/>
                </a:cubicBezTo>
                <a:cubicBezTo>
                  <a:pt x="1642295" y="273593"/>
                  <a:pt x="1679331" y="281354"/>
                  <a:pt x="1679331" y="281354"/>
                </a:cubicBezTo>
                <a:cubicBezTo>
                  <a:pt x="1691054" y="298938"/>
                  <a:pt x="1711878" y="313136"/>
                  <a:pt x="1714500" y="334107"/>
                </a:cubicBezTo>
                <a:cubicBezTo>
                  <a:pt x="1735766" y="504227"/>
                  <a:pt x="1711943" y="327549"/>
                  <a:pt x="1732085" y="448407"/>
                </a:cubicBezTo>
                <a:cubicBezTo>
                  <a:pt x="1745555" y="529230"/>
                  <a:pt x="1732817" y="485776"/>
                  <a:pt x="1749670" y="536331"/>
                </a:cubicBezTo>
                <a:cubicBezTo>
                  <a:pt x="1752601" y="556846"/>
                  <a:pt x="1754755" y="577488"/>
                  <a:pt x="1758462" y="597877"/>
                </a:cubicBezTo>
                <a:cubicBezTo>
                  <a:pt x="1760624" y="609766"/>
                  <a:pt x="1764633" y="621250"/>
                  <a:pt x="1767254" y="633046"/>
                </a:cubicBezTo>
                <a:cubicBezTo>
                  <a:pt x="1770496" y="647634"/>
                  <a:pt x="1773116" y="662353"/>
                  <a:pt x="1776047" y="677007"/>
                </a:cubicBezTo>
                <a:cubicBezTo>
                  <a:pt x="1773116" y="720969"/>
                  <a:pt x="1771866" y="765075"/>
                  <a:pt x="1767254" y="808892"/>
                </a:cubicBezTo>
                <a:cubicBezTo>
                  <a:pt x="1765989" y="820909"/>
                  <a:pt x="1760171" y="832099"/>
                  <a:pt x="1758462" y="844061"/>
                </a:cubicBezTo>
                <a:cubicBezTo>
                  <a:pt x="1754297" y="873219"/>
                  <a:pt x="1751846" y="902611"/>
                  <a:pt x="1749670" y="931984"/>
                </a:cubicBezTo>
                <a:cubicBezTo>
                  <a:pt x="1745983" y="981757"/>
                  <a:pt x="1743808" y="1031631"/>
                  <a:pt x="1740877" y="1081454"/>
                </a:cubicBezTo>
                <a:cubicBezTo>
                  <a:pt x="1743808" y="1125415"/>
                  <a:pt x="1744804" y="1169549"/>
                  <a:pt x="1749670" y="1213338"/>
                </a:cubicBezTo>
                <a:cubicBezTo>
                  <a:pt x="1750693" y="1222549"/>
                  <a:pt x="1751909" y="1233162"/>
                  <a:pt x="1758462" y="1239715"/>
                </a:cubicBezTo>
                <a:cubicBezTo>
                  <a:pt x="1765015" y="1246268"/>
                  <a:pt x="1776047" y="1245576"/>
                  <a:pt x="1784839" y="1248507"/>
                </a:cubicBezTo>
                <a:cubicBezTo>
                  <a:pt x="1845937" y="1242397"/>
                  <a:pt x="1860126" y="1245265"/>
                  <a:pt x="1907931" y="1230923"/>
                </a:cubicBezTo>
                <a:cubicBezTo>
                  <a:pt x="1944443" y="1219969"/>
                  <a:pt x="1967034" y="1207817"/>
                  <a:pt x="2004647" y="1204546"/>
                </a:cubicBezTo>
                <a:cubicBezTo>
                  <a:pt x="2057283" y="1199969"/>
                  <a:pt x="2110154" y="1198685"/>
                  <a:pt x="2162908" y="1195754"/>
                </a:cubicBezTo>
                <a:cubicBezTo>
                  <a:pt x="2165839" y="1186962"/>
                  <a:pt x="2166559" y="1177088"/>
                  <a:pt x="2171700" y="1169377"/>
                </a:cubicBezTo>
                <a:cubicBezTo>
                  <a:pt x="2196064" y="1132831"/>
                  <a:pt x="2206771" y="1141551"/>
                  <a:pt x="2250831" y="1134207"/>
                </a:cubicBezTo>
                <a:cubicBezTo>
                  <a:pt x="2256693" y="1116623"/>
                  <a:pt x="2266369" y="1099876"/>
                  <a:pt x="2268416" y="1081454"/>
                </a:cubicBezTo>
                <a:cubicBezTo>
                  <a:pt x="2273886" y="1032223"/>
                  <a:pt x="2274803" y="1003147"/>
                  <a:pt x="2286000" y="958361"/>
                </a:cubicBezTo>
                <a:cubicBezTo>
                  <a:pt x="2288248" y="949370"/>
                  <a:pt x="2292247" y="940895"/>
                  <a:pt x="2294793" y="931984"/>
                </a:cubicBezTo>
                <a:cubicBezTo>
                  <a:pt x="2298113" y="920365"/>
                  <a:pt x="2300265" y="908434"/>
                  <a:pt x="2303585" y="896815"/>
                </a:cubicBezTo>
                <a:cubicBezTo>
                  <a:pt x="2306131" y="887904"/>
                  <a:pt x="2309831" y="879349"/>
                  <a:pt x="2312377" y="870438"/>
                </a:cubicBezTo>
                <a:cubicBezTo>
                  <a:pt x="2315697" y="858819"/>
                  <a:pt x="2317850" y="846888"/>
                  <a:pt x="2321170" y="835269"/>
                </a:cubicBezTo>
                <a:cubicBezTo>
                  <a:pt x="2323716" y="826358"/>
                  <a:pt x="2327714" y="817883"/>
                  <a:pt x="2329962" y="808892"/>
                </a:cubicBezTo>
                <a:cubicBezTo>
                  <a:pt x="2333586" y="794394"/>
                  <a:pt x="2335394" y="779492"/>
                  <a:pt x="2338754" y="764931"/>
                </a:cubicBezTo>
                <a:cubicBezTo>
                  <a:pt x="2344188" y="741382"/>
                  <a:pt x="2350477" y="718038"/>
                  <a:pt x="2356339" y="694592"/>
                </a:cubicBezTo>
                <a:cubicBezTo>
                  <a:pt x="2359270" y="682869"/>
                  <a:pt x="2363422" y="671385"/>
                  <a:pt x="2365131" y="659423"/>
                </a:cubicBezTo>
                <a:lnTo>
                  <a:pt x="2373923" y="597877"/>
                </a:lnTo>
                <a:cubicBezTo>
                  <a:pt x="2370030" y="500538"/>
                  <a:pt x="2372343" y="403760"/>
                  <a:pt x="2356339" y="307731"/>
                </a:cubicBezTo>
                <a:cubicBezTo>
                  <a:pt x="2352658" y="285644"/>
                  <a:pt x="2345725" y="267095"/>
                  <a:pt x="2338754" y="246184"/>
                </a:cubicBezTo>
                <a:cubicBezTo>
                  <a:pt x="2339268" y="237452"/>
                  <a:pt x="2333403" y="116211"/>
                  <a:pt x="2356339" y="70338"/>
                </a:cubicBezTo>
                <a:cubicBezTo>
                  <a:pt x="2361065" y="60887"/>
                  <a:pt x="2365971" y="50919"/>
                  <a:pt x="2373923" y="43961"/>
                </a:cubicBezTo>
                <a:cubicBezTo>
                  <a:pt x="2389828" y="30044"/>
                  <a:pt x="2406627" y="15475"/>
                  <a:pt x="2426677" y="8792"/>
                </a:cubicBezTo>
                <a:lnTo>
                  <a:pt x="2453054" y="0"/>
                </a:lnTo>
                <a:cubicBezTo>
                  <a:pt x="2461846" y="5861"/>
                  <a:pt x="2469718" y="13421"/>
                  <a:pt x="2479431" y="17584"/>
                </a:cubicBezTo>
                <a:cubicBezTo>
                  <a:pt x="2490538" y="22344"/>
                  <a:pt x="2503026" y="22905"/>
                  <a:pt x="2514600" y="26377"/>
                </a:cubicBezTo>
                <a:cubicBezTo>
                  <a:pt x="2532354" y="31703"/>
                  <a:pt x="2549769" y="38099"/>
                  <a:pt x="2567354" y="43961"/>
                </a:cubicBezTo>
                <a:lnTo>
                  <a:pt x="2620108" y="61546"/>
                </a:lnTo>
                <a:cubicBezTo>
                  <a:pt x="2645242" y="69924"/>
                  <a:pt x="2654062" y="73612"/>
                  <a:pt x="2681654" y="79131"/>
                </a:cubicBezTo>
                <a:cubicBezTo>
                  <a:pt x="2710720" y="84944"/>
                  <a:pt x="2779008" y="94808"/>
                  <a:pt x="2804747" y="96715"/>
                </a:cubicBezTo>
                <a:cubicBezTo>
                  <a:pt x="2860356" y="100834"/>
                  <a:pt x="2916116" y="102576"/>
                  <a:pt x="2971800" y="105507"/>
                </a:cubicBezTo>
                <a:cubicBezTo>
                  <a:pt x="2989385" y="108438"/>
                  <a:pt x="3007259" y="109976"/>
                  <a:pt x="3024554" y="114300"/>
                </a:cubicBezTo>
                <a:cubicBezTo>
                  <a:pt x="3042536" y="118796"/>
                  <a:pt x="3077308" y="131884"/>
                  <a:pt x="3077308" y="131884"/>
                </a:cubicBezTo>
                <a:cubicBezTo>
                  <a:pt x="3098428" y="145964"/>
                  <a:pt x="3105034" y="153710"/>
                  <a:pt x="3130062" y="158261"/>
                </a:cubicBezTo>
                <a:cubicBezTo>
                  <a:pt x="3153309" y="162488"/>
                  <a:pt x="3200400" y="167054"/>
                  <a:pt x="3200400" y="16705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E510D-2218-4808-A29E-2C412CC4AA84}"/>
              </a:ext>
            </a:extLst>
          </p:cNvPr>
          <p:cNvSpPr txBox="1"/>
          <p:nvPr/>
        </p:nvSpPr>
        <p:spPr>
          <a:xfrm>
            <a:off x="6095212" y="5981699"/>
            <a:ext cx="7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</a:rPr>
              <a:t>시간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2CA44-87D7-4017-A62C-1EC939C571E9}"/>
              </a:ext>
            </a:extLst>
          </p:cNvPr>
          <p:cNvSpPr txBox="1"/>
          <p:nvPr/>
        </p:nvSpPr>
        <p:spPr>
          <a:xfrm>
            <a:off x="1439488" y="3657553"/>
            <a:ext cx="94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badi" panose="020B0604020202020204" pitchFamily="34" charset="0"/>
              </a:rPr>
              <a:t>유사도</a:t>
            </a:r>
            <a:r>
              <a:rPr lang="en-US" altLang="ko-KR" dirty="0">
                <a:latin typeface="Abadi" panose="020B0604020202020204" pitchFamily="34" charset="0"/>
              </a:rPr>
              <a:t>(%)</a:t>
            </a:r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57A3B82A-300B-44C5-8F06-5D14CEBE6893}"/>
              </a:ext>
            </a:extLst>
          </p:cNvPr>
          <p:cNvSpPr/>
          <p:nvPr/>
        </p:nvSpPr>
        <p:spPr>
          <a:xfrm>
            <a:off x="4287324" y="4062045"/>
            <a:ext cx="369268" cy="23739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30" name="폭발: 14pt 29">
            <a:extLst>
              <a:ext uri="{FF2B5EF4-FFF2-40B4-BE49-F238E27FC236}">
                <a16:creationId xmlns:a16="http://schemas.microsoft.com/office/drawing/2014/main" id="{9BBD11B7-FE3E-4FD0-AE30-5CA3C5189C17}"/>
              </a:ext>
            </a:extLst>
          </p:cNvPr>
          <p:cNvSpPr/>
          <p:nvPr/>
        </p:nvSpPr>
        <p:spPr>
          <a:xfrm>
            <a:off x="5861147" y="4023947"/>
            <a:ext cx="369268" cy="237393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25A64-A95D-4E8D-89E7-2E88653D278E}"/>
              </a:ext>
            </a:extLst>
          </p:cNvPr>
          <p:cNvSpPr txBox="1"/>
          <p:nvPr/>
        </p:nvSpPr>
        <p:spPr>
          <a:xfrm>
            <a:off x="4692849" y="376037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badi" panose="020B0604020202020204" pitchFamily="34" charset="0"/>
              </a:rPr>
              <a:t>이벤트 발생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F3536-5387-43CA-A0C1-7421975F11A5}"/>
              </a:ext>
            </a:extLst>
          </p:cNvPr>
          <p:cNvSpPr txBox="1"/>
          <p:nvPr/>
        </p:nvSpPr>
        <p:spPr>
          <a:xfrm>
            <a:off x="357158" y="1424831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발표자료 전환</a:t>
            </a:r>
          </a:p>
        </p:txBody>
      </p:sp>
    </p:spTree>
    <p:extLst>
      <p:ext uri="{BB962C8B-B14F-4D97-AF65-F5344CB8AC3E}">
        <p14:creationId xmlns:p14="http://schemas.microsoft.com/office/powerpoint/2010/main" val="164301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51F7D-443A-4EDB-B5FD-39BE21E47D79}"/>
              </a:ext>
            </a:extLst>
          </p:cNvPr>
          <p:cNvSpPr txBox="1"/>
          <p:nvPr/>
        </p:nvSpPr>
        <p:spPr>
          <a:xfrm>
            <a:off x="2825368" y="2130213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badi" panose="020B0604020202020204" pitchFamily="34" charset="0"/>
              </a:rPr>
              <a:t>이벤트 발생시 회의록에 북마크 작성</a:t>
            </a:r>
            <a:endParaRPr lang="en-US" altLang="ko-KR" sz="1600" dirty="0">
              <a:latin typeface="Abadi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0E246-5A3B-4C8C-B9DE-623EC0D0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63" y="2715495"/>
            <a:ext cx="3654093" cy="3638868"/>
          </a:xfrm>
          <a:prstGeom prst="rect">
            <a:avLst/>
          </a:prstGeom>
        </p:spPr>
      </p:pic>
      <p:sp>
        <p:nvSpPr>
          <p:cNvPr id="5" name="폭발: 14pt 4">
            <a:extLst>
              <a:ext uri="{FF2B5EF4-FFF2-40B4-BE49-F238E27FC236}">
                <a16:creationId xmlns:a16="http://schemas.microsoft.com/office/drawing/2014/main" id="{FFCD9396-A3C9-4124-95DF-4A89D8F515A8}"/>
              </a:ext>
            </a:extLst>
          </p:cNvPr>
          <p:cNvSpPr/>
          <p:nvPr/>
        </p:nvSpPr>
        <p:spPr>
          <a:xfrm>
            <a:off x="1091026" y="4257378"/>
            <a:ext cx="987466" cy="558904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A78028-25A2-4327-8CD8-8A3AB6620C4F}"/>
              </a:ext>
            </a:extLst>
          </p:cNvPr>
          <p:cNvSpPr/>
          <p:nvPr/>
        </p:nvSpPr>
        <p:spPr>
          <a:xfrm>
            <a:off x="2127739" y="4396153"/>
            <a:ext cx="3050930" cy="2637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5BA7A-2948-4051-B9D7-22E87AA21138}"/>
              </a:ext>
            </a:extLst>
          </p:cNvPr>
          <p:cNvSpPr txBox="1"/>
          <p:nvPr/>
        </p:nvSpPr>
        <p:spPr>
          <a:xfrm>
            <a:off x="357158" y="1285266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발표자료 전환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11A22-631A-4331-8740-0BAB05594422}"/>
              </a:ext>
            </a:extLst>
          </p:cNvPr>
          <p:cNvSpPr txBox="1"/>
          <p:nvPr/>
        </p:nvSpPr>
        <p:spPr>
          <a:xfrm>
            <a:off x="2650937" y="3534125"/>
            <a:ext cx="23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badi" panose="020B0604020202020204" pitchFamily="34" charset="0"/>
              </a:rPr>
              <a:t>캡쳐된</a:t>
            </a:r>
            <a:r>
              <a:rPr lang="ko-KR" altLang="en-US" dirty="0">
                <a:latin typeface="Abadi" panose="020B0604020202020204" pitchFamily="34" charset="0"/>
              </a:rPr>
              <a:t> 화면</a:t>
            </a:r>
            <a:endParaRPr lang="en-US" altLang="ko-KR" dirty="0">
              <a:latin typeface="Abadi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202020204" pitchFamily="34" charset="0"/>
              </a:rPr>
              <a:t>시간 정보</a:t>
            </a:r>
          </a:p>
        </p:txBody>
      </p:sp>
    </p:spTree>
    <p:extLst>
      <p:ext uri="{BB962C8B-B14F-4D97-AF65-F5344CB8AC3E}">
        <p14:creationId xmlns:p14="http://schemas.microsoft.com/office/powerpoint/2010/main" val="283815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5BA7A-2948-4051-B9D7-22E87AA21138}"/>
              </a:ext>
            </a:extLst>
          </p:cNvPr>
          <p:cNvSpPr txBox="1"/>
          <p:nvPr/>
        </p:nvSpPr>
        <p:spPr>
          <a:xfrm>
            <a:off x="357158" y="1285266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발표자 전환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87EBD4-AD9E-4B56-AD51-0204A84C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1" y="3809057"/>
            <a:ext cx="2332346" cy="2161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0B42B5-E367-42D9-B4FC-E6ECA1907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78" y="3809057"/>
            <a:ext cx="2222823" cy="21612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DE3C69C-8375-4130-81BE-681D09C350F6}"/>
              </a:ext>
            </a:extLst>
          </p:cNvPr>
          <p:cNvSpPr/>
          <p:nvPr/>
        </p:nvSpPr>
        <p:spPr>
          <a:xfrm>
            <a:off x="3514379" y="4621243"/>
            <a:ext cx="976377" cy="401160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4" name="폭발: 14pt 13">
            <a:extLst>
              <a:ext uri="{FF2B5EF4-FFF2-40B4-BE49-F238E27FC236}">
                <a16:creationId xmlns:a16="http://schemas.microsoft.com/office/drawing/2014/main" id="{F24337F2-4CB2-40DD-B0A1-E3F3BAB1E898}"/>
              </a:ext>
            </a:extLst>
          </p:cNvPr>
          <p:cNvSpPr/>
          <p:nvPr/>
        </p:nvSpPr>
        <p:spPr>
          <a:xfrm>
            <a:off x="3514379" y="3860269"/>
            <a:ext cx="976377" cy="401161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9137D5-BEB6-469E-A1D1-DA302C6A359A}"/>
              </a:ext>
            </a:extLst>
          </p:cNvPr>
          <p:cNvSpPr txBox="1"/>
          <p:nvPr/>
        </p:nvSpPr>
        <p:spPr>
          <a:xfrm>
            <a:off x="2046057" y="2710389"/>
            <a:ext cx="4520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badi" panose="020B0604020202020204" pitchFamily="34" charset="0"/>
              </a:rPr>
              <a:t>화면 공유하는 발표자 전환 시 이벤트 서버 전송</a:t>
            </a:r>
            <a:endParaRPr lang="en-US" altLang="ko-KR" sz="16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4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407589-EA90-4D9B-9449-37E454EF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950" y="2629989"/>
            <a:ext cx="3741539" cy="37891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북마크 생성</a:t>
            </a:r>
          </a:p>
        </p:txBody>
      </p:sp>
      <p:sp>
        <p:nvSpPr>
          <p:cNvPr id="5" name="폭발: 14pt 4">
            <a:extLst>
              <a:ext uri="{FF2B5EF4-FFF2-40B4-BE49-F238E27FC236}">
                <a16:creationId xmlns:a16="http://schemas.microsoft.com/office/drawing/2014/main" id="{FFCD9396-A3C9-4124-95DF-4A89D8F515A8}"/>
              </a:ext>
            </a:extLst>
          </p:cNvPr>
          <p:cNvSpPr/>
          <p:nvPr/>
        </p:nvSpPr>
        <p:spPr>
          <a:xfrm>
            <a:off x="1091026" y="4257378"/>
            <a:ext cx="987466" cy="558904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A78028-25A2-4327-8CD8-8A3AB6620C4F}"/>
              </a:ext>
            </a:extLst>
          </p:cNvPr>
          <p:cNvSpPr/>
          <p:nvPr/>
        </p:nvSpPr>
        <p:spPr>
          <a:xfrm>
            <a:off x="2127739" y="4396153"/>
            <a:ext cx="3050930" cy="26376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ED1F1-3549-4D2F-A75B-105188514396}"/>
              </a:ext>
            </a:extLst>
          </p:cNvPr>
          <p:cNvSpPr txBox="1"/>
          <p:nvPr/>
        </p:nvSpPr>
        <p:spPr>
          <a:xfrm>
            <a:off x="2624811" y="3631420"/>
            <a:ext cx="23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badi" panose="020B0604020202020204" pitchFamily="34" charset="0"/>
              </a:rPr>
              <a:t>캡쳐된</a:t>
            </a:r>
            <a:r>
              <a:rPr lang="ko-KR" altLang="en-US" dirty="0">
                <a:latin typeface="Abadi" panose="020B0604020202020204" pitchFamily="34" charset="0"/>
              </a:rPr>
              <a:t> 화면</a:t>
            </a:r>
            <a:endParaRPr lang="en-US" altLang="ko-KR" dirty="0">
              <a:latin typeface="Abadi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202020204" pitchFamily="34" charset="0"/>
              </a:rPr>
              <a:t>시간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5BA7A-2948-4051-B9D7-22E87AA21138}"/>
              </a:ext>
            </a:extLst>
          </p:cNvPr>
          <p:cNvSpPr txBox="1"/>
          <p:nvPr/>
        </p:nvSpPr>
        <p:spPr>
          <a:xfrm>
            <a:off x="357158" y="1285266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발표자 전환</a:t>
            </a:r>
          </a:p>
        </p:txBody>
      </p:sp>
    </p:spTree>
    <p:extLst>
      <p:ext uri="{BB962C8B-B14F-4D97-AF65-F5344CB8AC3E}">
        <p14:creationId xmlns:p14="http://schemas.microsoft.com/office/powerpoint/2010/main" val="12204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381</Words>
  <Application>Microsoft Office PowerPoint</Application>
  <PresentationFormat>화면 슬라이드 쇼(4:3)</PresentationFormat>
  <Paragraphs>73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맑은 고딕</vt:lpstr>
      <vt:lpstr>Abadi</vt:lpstr>
      <vt:lpstr>Arial</vt:lpstr>
      <vt:lpstr>Office 테마</vt:lpstr>
      <vt:lpstr>PowerPoint 프레젠테이션</vt:lpstr>
      <vt:lpstr>Contents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자동 북마크 생성</vt:lpstr>
      <vt:lpstr>Noise reduction을 통한 음성인식 향상</vt:lpstr>
      <vt:lpstr>Noise reduction을 통한 음성인식 향상</vt:lpstr>
      <vt:lpstr>Noise reduction을 통한 음성인식 향상</vt:lpstr>
      <vt:lpstr>Noise reduction을 통한 음성인식 향상</vt:lpstr>
      <vt:lpstr>Noise reduction을 통한 음성인식 향상</vt:lpstr>
      <vt:lpstr>Noise reduction을 통한 음성인식 향상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김건오</cp:lastModifiedBy>
  <cp:revision>141</cp:revision>
  <dcterms:created xsi:type="dcterms:W3CDTF">2006-10-05T04:04:58Z</dcterms:created>
  <dcterms:modified xsi:type="dcterms:W3CDTF">2021-05-03T23:42:02Z</dcterms:modified>
  <cp:version>1000.0000.01</cp:version>
</cp:coreProperties>
</file>