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FEB5-E763-0940-B78E-04D5F7770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121E8-A744-054E-AE71-189724593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47220-9424-2040-A423-15086027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C340-B1E9-0A46-AB47-CE374774CEB7}" type="datetimeFigureOut">
              <a:rPr lang="en-KR" smtClean="0"/>
              <a:t>2021/04/29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ACA17-9B01-9F4D-81B2-F77EF6AA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B350A-433E-B64C-8E45-9239772C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FE43-3644-1B45-A135-4EAC5DB0004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955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2403-C1CD-0048-973B-B0ADD99E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6540F-AAB5-834B-B417-36349A027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6BA3C-5335-2F4C-A361-C7D40444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C340-B1E9-0A46-AB47-CE374774CEB7}" type="datetimeFigureOut">
              <a:rPr lang="en-KR" smtClean="0"/>
              <a:t>2021/04/29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2A263-F660-9048-BA33-522E77FF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B7C8E-7541-5C4B-AA0D-70B2356B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FE43-3644-1B45-A135-4EAC5DB0004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526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ABA29-AC97-8B42-B94A-20781E293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20251-FEEC-4A4E-95B6-E65B204EA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A1D6D-A292-AA4A-B281-202179F8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C340-B1E9-0A46-AB47-CE374774CEB7}" type="datetimeFigureOut">
              <a:rPr lang="en-KR" smtClean="0"/>
              <a:t>2021/04/29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0A30F-7FC5-9D45-AE03-6A0EDBB6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3A256-1E6D-AF40-BA77-B87A8DAB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FE43-3644-1B45-A135-4EAC5DB0004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6499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E45F-06AC-5949-B801-0FF3514D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E2D2-BFBE-624E-8654-494B69E37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CD047-59BC-1B4D-B3C1-A4D09F92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C340-B1E9-0A46-AB47-CE374774CEB7}" type="datetimeFigureOut">
              <a:rPr lang="en-KR" smtClean="0"/>
              <a:t>2021/04/29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E1A82-353E-1E4B-BA29-C39C71DA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F39C-5EF2-6048-B3B9-7E106D19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FE43-3644-1B45-A135-4EAC5DB0004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5309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298A-B2D3-7649-9E9B-016E4BC9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F0597-336B-5D45-A019-3D3727BEC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3C4DF-453A-AA44-B508-CD3ED717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C340-B1E9-0A46-AB47-CE374774CEB7}" type="datetimeFigureOut">
              <a:rPr lang="en-KR" smtClean="0"/>
              <a:t>2021/04/29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35297-D65E-2647-8D48-3C6084BB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8A2EA-6CAE-D34B-AA75-4EB55ED5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FE43-3644-1B45-A135-4EAC5DB0004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7263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6B388-5EA5-2F4E-BEE6-8485114B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5183A-62F4-6C4B-B89B-8325169AE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F0572-F004-3C4C-B892-91643E158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522C3-BCED-FF4A-898B-9AE13559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C340-B1E9-0A46-AB47-CE374774CEB7}" type="datetimeFigureOut">
              <a:rPr lang="en-KR" smtClean="0"/>
              <a:t>2021/04/29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315E8-2957-434A-93C2-1D463C68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65A60-4D0E-8544-B7C0-7E13FF2D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FE43-3644-1B45-A135-4EAC5DB0004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237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4DDF-51A0-1A4F-9CC2-269F5A52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62115-B99B-7447-8F37-18923C6E1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79977-2410-8245-9B0B-7FB546985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33759-283E-1349-9400-74B0ABCCD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86904-143A-4E4D-88D2-244C70257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DA6AA-D607-5845-95DA-10ED3C46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C340-B1E9-0A46-AB47-CE374774CEB7}" type="datetimeFigureOut">
              <a:rPr lang="en-KR" smtClean="0"/>
              <a:t>2021/04/29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FE6027-A8EA-7340-8CD2-9928AE4C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23FA6-0390-D441-8329-F1FCBD0B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FE43-3644-1B45-A135-4EAC5DB0004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0535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FF5C-20D8-8549-93D4-7EB6A245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94829-630D-2F4C-930B-F1759F5F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C340-B1E9-0A46-AB47-CE374774CEB7}" type="datetimeFigureOut">
              <a:rPr lang="en-KR" smtClean="0"/>
              <a:t>2021/04/29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8D39C-D63C-7A43-8073-C0B68672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36313-2064-DD44-81E7-DDB34DA5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FE43-3644-1B45-A135-4EAC5DB0004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0411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27537-0C03-E042-BA61-AAD8787D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C340-B1E9-0A46-AB47-CE374774CEB7}" type="datetimeFigureOut">
              <a:rPr lang="en-KR" smtClean="0"/>
              <a:t>2021/04/29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F5896-371F-FC41-A16D-399C328F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07B64-C890-1E44-872A-4355DE7A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FE43-3644-1B45-A135-4EAC5DB0004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1973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385A-9519-4F4E-B4A6-737C1BB0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5AE6D-3A06-444C-B1E0-CF3DE2583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FDD48-3C84-EE47-BF4F-432C9570C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25933-C235-9146-946C-620A2BE5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C340-B1E9-0A46-AB47-CE374774CEB7}" type="datetimeFigureOut">
              <a:rPr lang="en-KR" smtClean="0"/>
              <a:t>2021/04/29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71E53-A120-F24B-92FF-83A5CEE8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487CB-2DB5-2E44-9FF4-2FF04A10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FE43-3644-1B45-A135-4EAC5DB0004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5055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3D4C-29C8-C24D-944F-780704A6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51DE0-058B-6E4C-B961-7E4FF36BC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47E27-7FD6-3544-92BF-122D0DFD2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64C71-FFE8-E44C-8240-5F10A6BF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C340-B1E9-0A46-AB47-CE374774CEB7}" type="datetimeFigureOut">
              <a:rPr lang="en-KR" smtClean="0"/>
              <a:t>2021/04/29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3C307-AF29-194B-89C4-77F23995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C995A-DC4F-424D-9CF8-79D74AB0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FE43-3644-1B45-A135-4EAC5DB0004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0299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BC31-6CD6-D443-9CF9-B663D732C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CA96F-7C78-8B47-8096-002CD557A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1463C-E639-474C-9FA3-DF2A301D8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FC340-B1E9-0A46-AB47-CE374774CEB7}" type="datetimeFigureOut">
              <a:rPr lang="en-KR" smtClean="0"/>
              <a:t>2021/04/29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0FB13-8B9F-614D-8ABC-748812C74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F2E2B-111F-C047-B1AA-1AE4E3580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DFE43-3644-1B45-A135-4EAC5DB0004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794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090D-7192-ED4D-A67F-C8F2C6C6A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발표자료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7AF20-E878-7E4B-B997-752A1903B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조성운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099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8879-746B-0741-9D3B-1F011206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Multi-</a:t>
            </a:r>
            <a:r>
              <a:rPr lang="en-US" altLang="ko-KR" dirty="0" err="1"/>
              <a:t>classfication</a:t>
            </a:r>
            <a:endParaRPr lang="en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48794-B98A-D046-9CF6-9CFCFD1D0343}"/>
              </a:ext>
            </a:extLst>
          </p:cNvPr>
          <p:cNvSpPr txBox="1"/>
          <p:nvPr/>
        </p:nvSpPr>
        <p:spPr>
          <a:xfrm>
            <a:off x="999950" y="1485942"/>
            <a:ext cx="1074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기존의 분류 학습 모델의 경우 </a:t>
            </a:r>
            <a:r>
              <a:rPr lang="en-US" altLang="ko-KR" dirty="0"/>
              <a:t>closed set </a:t>
            </a:r>
            <a:r>
              <a:rPr lang="ko-KR" altLang="en-US" dirty="0" err="1"/>
              <a:t>으로</a:t>
            </a:r>
            <a:r>
              <a:rPr lang="ko-KR" altLang="en-US" dirty="0"/>
              <a:t> 학습 단계에서 학습된 데이터에 대해서만 인식할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E07924-06BF-4E46-93BC-4C8043D2B886}"/>
              </a:ext>
            </a:extLst>
          </p:cNvPr>
          <p:cNvGrpSpPr/>
          <p:nvPr/>
        </p:nvGrpSpPr>
        <p:grpSpPr>
          <a:xfrm>
            <a:off x="1020232" y="2432176"/>
            <a:ext cx="1456662" cy="3250378"/>
            <a:chOff x="1414128" y="2896411"/>
            <a:chExt cx="1456662" cy="32503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6C1C6F-EA11-1940-9D3F-5F4A6359A2C8}"/>
                </a:ext>
              </a:extLst>
            </p:cNvPr>
            <p:cNvSpPr txBox="1"/>
            <p:nvPr/>
          </p:nvSpPr>
          <p:spPr>
            <a:xfrm>
              <a:off x="1520455" y="2896411"/>
              <a:ext cx="1350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Training Set</a:t>
              </a:r>
              <a:endParaRPr lang="en-KR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3E0D86-FF0A-054B-8AC1-4FFF1D0EA0E4}"/>
                </a:ext>
              </a:extLst>
            </p:cNvPr>
            <p:cNvSpPr/>
            <p:nvPr/>
          </p:nvSpPr>
          <p:spPr>
            <a:xfrm>
              <a:off x="1414129" y="3468469"/>
              <a:ext cx="1456661" cy="7655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KR" dirty="0"/>
                <a:t>lass 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05BA77-17F8-784F-A589-B4A94BEC19B8}"/>
                </a:ext>
              </a:extLst>
            </p:cNvPr>
            <p:cNvSpPr/>
            <p:nvPr/>
          </p:nvSpPr>
          <p:spPr>
            <a:xfrm>
              <a:off x="1414129" y="4416590"/>
              <a:ext cx="1456661" cy="7655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KR" dirty="0"/>
                <a:t>lass 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CAAEE2-69FA-7443-86D8-F43A2E0E6C86}"/>
                </a:ext>
              </a:extLst>
            </p:cNvPr>
            <p:cNvSpPr/>
            <p:nvPr/>
          </p:nvSpPr>
          <p:spPr>
            <a:xfrm>
              <a:off x="1414128" y="5381245"/>
              <a:ext cx="1456661" cy="7655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KR" dirty="0"/>
                <a:t>lass 3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3C9E356-9D77-3B49-A9B4-312EA8749F0C}"/>
              </a:ext>
            </a:extLst>
          </p:cNvPr>
          <p:cNvGrpSpPr/>
          <p:nvPr/>
        </p:nvGrpSpPr>
        <p:grpSpPr>
          <a:xfrm>
            <a:off x="4149011" y="2432176"/>
            <a:ext cx="4665024" cy="2783851"/>
            <a:chOff x="4219351" y="2896411"/>
            <a:chExt cx="4665024" cy="27838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66B7A1-BC5C-0F47-BC8D-E97CB5B5A8E4}"/>
                </a:ext>
              </a:extLst>
            </p:cNvPr>
            <p:cNvSpPr txBox="1"/>
            <p:nvPr/>
          </p:nvSpPr>
          <p:spPr>
            <a:xfrm>
              <a:off x="4692501" y="2896411"/>
              <a:ext cx="182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b="1" dirty="0"/>
                <a:t>Classifier Model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A82E6B-4BBA-394C-AC32-449583BBCEF7}"/>
                </a:ext>
              </a:extLst>
            </p:cNvPr>
            <p:cNvGrpSpPr/>
            <p:nvPr/>
          </p:nvGrpSpPr>
          <p:grpSpPr>
            <a:xfrm>
              <a:off x="4219351" y="3293879"/>
              <a:ext cx="4665024" cy="2386383"/>
              <a:chOff x="4219351" y="3293879"/>
              <a:chExt cx="4665024" cy="2386383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AC624C1-C4CB-F748-9B4C-367FDBDDCDC1}"/>
                  </a:ext>
                </a:extLst>
              </p:cNvPr>
              <p:cNvGrpSpPr/>
              <p:nvPr/>
            </p:nvGrpSpPr>
            <p:grpSpPr>
              <a:xfrm>
                <a:off x="4219351" y="3753294"/>
                <a:ext cx="4665024" cy="1926968"/>
                <a:chOff x="4219351" y="3753294"/>
                <a:chExt cx="4665024" cy="1926968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7C67EA51-3030-DD4F-9EA5-190A5DB3C10A}"/>
                    </a:ext>
                  </a:extLst>
                </p:cNvPr>
                <p:cNvGrpSpPr/>
                <p:nvPr/>
              </p:nvGrpSpPr>
              <p:grpSpPr>
                <a:xfrm>
                  <a:off x="4219351" y="3753294"/>
                  <a:ext cx="3320932" cy="1926968"/>
                  <a:chOff x="4219351" y="3753294"/>
                  <a:chExt cx="3320932" cy="1926968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D5A4467F-CCD4-C442-A187-6D0445F93779}"/>
                      </a:ext>
                    </a:extLst>
                  </p:cNvPr>
                  <p:cNvGrpSpPr/>
                  <p:nvPr/>
                </p:nvGrpSpPr>
                <p:grpSpPr>
                  <a:xfrm>
                    <a:off x="4219351" y="3753294"/>
                    <a:ext cx="2622699" cy="1926968"/>
                    <a:chOff x="4219351" y="3753294"/>
                    <a:chExt cx="2622699" cy="1926968"/>
                  </a:xfrm>
                </p:grpSpPr>
                <p:sp>
                  <p:nvSpPr>
                    <p:cNvPr id="8" name="Rectangle 7">
                      <a:extLst>
                        <a:ext uri="{FF2B5EF4-FFF2-40B4-BE49-F238E27FC236}">
                          <a16:creationId xmlns:a16="http://schemas.microsoft.com/office/drawing/2014/main" id="{3357B94D-72F0-BA42-BB60-E509E3309E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9351" y="3753294"/>
                      <a:ext cx="2622699" cy="192696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KR" dirty="0"/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24D9D7AB-7258-874F-A051-E83AE12A2B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1070" y="3955312"/>
                      <a:ext cx="797442" cy="1541721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FF000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en-KR" dirty="0"/>
                    </a:p>
                  </p:txBody>
                </p: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18B6E328-7CA8-3F46-A2A8-55CF105B92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51698" y="4060825"/>
                      <a:ext cx="466060" cy="1311905"/>
                      <a:chOff x="5858540" y="3678865"/>
                      <a:chExt cx="466060" cy="1311905"/>
                    </a:xfrm>
                  </p:grpSpPr>
                  <p:sp>
                    <p:nvSpPr>
                      <p:cNvPr id="9" name="Oval 8">
                        <a:extLst>
                          <a:ext uri="{FF2B5EF4-FFF2-40B4-BE49-F238E27FC236}">
                            <a16:creationId xmlns:a16="http://schemas.microsoft.com/office/drawing/2014/main" id="{37139151-5262-1940-A9B1-617B2B8CEE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58540" y="3678865"/>
                        <a:ext cx="457200" cy="39340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KR"/>
                      </a:p>
                    </p:txBody>
                  </p:sp>
                  <p:sp>
                    <p:nvSpPr>
                      <p:cNvPr id="10" name="Oval 9">
                        <a:extLst>
                          <a:ext uri="{FF2B5EF4-FFF2-40B4-BE49-F238E27FC236}">
                            <a16:creationId xmlns:a16="http://schemas.microsoft.com/office/drawing/2014/main" id="{C145BEC1-D423-C641-942A-CEBBE551C0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58540" y="4121829"/>
                        <a:ext cx="457200" cy="39340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KR"/>
                      </a:p>
                    </p:txBody>
                  </p:sp>
                  <p:sp>
                    <p:nvSpPr>
                      <p:cNvPr id="11" name="Oval 10">
                        <a:extLst>
                          <a:ext uri="{FF2B5EF4-FFF2-40B4-BE49-F238E27FC236}">
                            <a16:creationId xmlns:a16="http://schemas.microsoft.com/office/drawing/2014/main" id="{99375D2B-4A3B-AC4C-9DAA-B96FBD4940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7400" y="4597365"/>
                        <a:ext cx="457200" cy="39340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KR"/>
                      </a:p>
                    </p:txBody>
                  </p:sp>
                </p:grp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5A61129D-7A04-2649-83DB-1A8ACB5011A5}"/>
                      </a:ext>
                    </a:extLst>
                  </p:cNvPr>
                  <p:cNvGrpSpPr/>
                  <p:nvPr/>
                </p:nvGrpSpPr>
                <p:grpSpPr>
                  <a:xfrm>
                    <a:off x="6517758" y="4234013"/>
                    <a:ext cx="1022525" cy="948121"/>
                    <a:chOff x="6517758" y="4234013"/>
                    <a:chExt cx="1022525" cy="948121"/>
                  </a:xfrm>
                </p:grpSpPr>
                <p:cxnSp>
                  <p:nvCxnSpPr>
                    <p:cNvPr id="21" name="Straight Arrow Connector 20">
                      <a:extLst>
                        <a:ext uri="{FF2B5EF4-FFF2-40B4-BE49-F238E27FC236}">
                          <a16:creationId xmlns:a16="http://schemas.microsoft.com/office/drawing/2014/main" id="{AA1AB936-B1C0-0F4D-B9EF-E97B54C7E2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17758" y="4234013"/>
                      <a:ext cx="1022525" cy="0"/>
                    </a:xfrm>
                    <a:prstGeom prst="straightConnector1">
                      <a:avLst/>
                    </a:prstGeom>
                    <a:ln w="254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Arrow Connector 23">
                      <a:extLst>
                        <a:ext uri="{FF2B5EF4-FFF2-40B4-BE49-F238E27FC236}">
                          <a16:creationId xmlns:a16="http://schemas.microsoft.com/office/drawing/2014/main" id="{8D9A3C69-BF7F-CC46-9C84-8684B65617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17758" y="4695902"/>
                      <a:ext cx="1022525" cy="0"/>
                    </a:xfrm>
                    <a:prstGeom prst="straightConnector1">
                      <a:avLst/>
                    </a:prstGeom>
                    <a:ln w="254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Arrow Connector 24">
                      <a:extLst>
                        <a:ext uri="{FF2B5EF4-FFF2-40B4-BE49-F238E27FC236}">
                          <a16:creationId xmlns:a16="http://schemas.microsoft.com/office/drawing/2014/main" id="{5DA826BE-429F-3F4B-B2AE-41FD223428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17758" y="5182134"/>
                      <a:ext cx="1022525" cy="0"/>
                    </a:xfrm>
                    <a:prstGeom prst="straightConnector1">
                      <a:avLst/>
                    </a:prstGeom>
                    <a:ln w="254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EA11F3B3-3190-7A42-9E58-EE6A0C651166}"/>
                    </a:ext>
                  </a:extLst>
                </p:cNvPr>
                <p:cNvSpPr/>
                <p:nvPr/>
              </p:nvSpPr>
              <p:spPr>
                <a:xfrm>
                  <a:off x="7610619" y="3941244"/>
                  <a:ext cx="1273756" cy="1541721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/>
                    <a:t>SoftMax</a:t>
                  </a:r>
                </a:p>
                <a:p>
                  <a:pPr algn="ctr"/>
                  <a:r>
                    <a:rPr lang="en-KR" dirty="0"/>
                    <a:t>Activation</a:t>
                  </a:r>
                </a:p>
                <a:p>
                  <a:pPr algn="ctr"/>
                  <a:endParaRPr lang="en-KR" dirty="0"/>
                </a:p>
                <a:p>
                  <a:pPr algn="ctr"/>
                  <a:r>
                    <a:rPr lang="en-KR" dirty="0"/>
                    <a:t>P(Y=y)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0F4B800-3F6C-A342-85E6-BF4CDC288DF0}"/>
                  </a:ext>
                </a:extLst>
              </p:cNvPr>
              <p:cNvGrpSpPr/>
              <p:nvPr/>
            </p:nvGrpSpPr>
            <p:grpSpPr>
              <a:xfrm>
                <a:off x="6698512" y="3293879"/>
                <a:ext cx="2027984" cy="661433"/>
                <a:chOff x="6698512" y="3293879"/>
                <a:chExt cx="2027984" cy="661433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E555D95-3251-6340-9FA1-A90AE038B100}"/>
                    </a:ext>
                  </a:extLst>
                </p:cNvPr>
                <p:cNvSpPr txBox="1"/>
                <p:nvPr/>
              </p:nvSpPr>
              <p:spPr>
                <a:xfrm>
                  <a:off x="7269836" y="3293879"/>
                  <a:ext cx="14566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dirty="0">
                      <a:solidFill>
                        <a:srgbClr val="FF0000"/>
                      </a:solidFill>
                    </a:rPr>
                    <a:t>Logit Vector</a:t>
                  </a: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7DC9F758-385F-764A-A7BD-BDCE976D7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98512" y="3657600"/>
                  <a:ext cx="627595" cy="29771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E4F7410-3A21-4746-A6DD-AD47091DF9CF}"/>
              </a:ext>
            </a:extLst>
          </p:cNvPr>
          <p:cNvSpPr txBox="1"/>
          <p:nvPr/>
        </p:nvSpPr>
        <p:spPr>
          <a:xfrm>
            <a:off x="10441171" y="2432176"/>
            <a:ext cx="182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True Label</a:t>
            </a:r>
          </a:p>
        </p:txBody>
      </p: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EADD38A8-2A9E-D64F-97F7-EBBB977C1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89877"/>
              </p:ext>
            </p:extLst>
          </p:nvPr>
        </p:nvGraphicFramePr>
        <p:xfrm>
          <a:off x="10655704" y="3289059"/>
          <a:ext cx="824721" cy="19531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4721">
                  <a:extLst>
                    <a:ext uri="{9D8B030D-6E8A-4147-A177-3AD203B41FA5}">
                      <a16:colId xmlns:a16="http://schemas.microsoft.com/office/drawing/2014/main" val="3619201609"/>
                    </a:ext>
                  </a:extLst>
                </a:gridCol>
              </a:tblGrid>
              <a:tr h="488299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98978"/>
                  </a:ext>
                </a:extLst>
              </a:tr>
              <a:tr h="488299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04648"/>
                  </a:ext>
                </a:extLst>
              </a:tr>
              <a:tr h="488299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401609"/>
                  </a:ext>
                </a:extLst>
              </a:tr>
              <a:tr h="488299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6125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3A61E268-8C94-EE42-93C8-30502532AAB2}"/>
              </a:ext>
            </a:extLst>
          </p:cNvPr>
          <p:cNvGrpSpPr/>
          <p:nvPr/>
        </p:nvGrpSpPr>
        <p:grpSpPr>
          <a:xfrm>
            <a:off x="8117437" y="4039554"/>
            <a:ext cx="3104544" cy="2167869"/>
            <a:chOff x="8117437" y="4039554"/>
            <a:chExt cx="3104544" cy="2167869"/>
          </a:xfrm>
        </p:grpSpPr>
        <p:sp>
          <p:nvSpPr>
            <p:cNvPr id="42" name="Left-Right Arrow 41">
              <a:extLst>
                <a:ext uri="{FF2B5EF4-FFF2-40B4-BE49-F238E27FC236}">
                  <a16:creationId xmlns:a16="http://schemas.microsoft.com/office/drawing/2014/main" id="{6E8047FB-25B5-064B-8F79-6D20EEFC494F}"/>
                </a:ext>
              </a:extLst>
            </p:cNvPr>
            <p:cNvSpPr/>
            <p:nvPr/>
          </p:nvSpPr>
          <p:spPr>
            <a:xfrm>
              <a:off x="9239990" y="4039554"/>
              <a:ext cx="859438" cy="393405"/>
            </a:xfrm>
            <a:prstGeom prst="left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DA17D0-69C0-7A49-8D38-EEAC19BC1570}"/>
                </a:ext>
              </a:extLst>
            </p:cNvPr>
            <p:cNvSpPr txBox="1"/>
            <p:nvPr/>
          </p:nvSpPr>
          <p:spPr>
            <a:xfrm>
              <a:off x="8117437" y="5838091"/>
              <a:ext cx="3104544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KR" dirty="0"/>
                <a:t>Cross Entropy Loss </a:t>
              </a:r>
              <a:r>
                <a:rPr lang="ko-KR" altLang="en-US" dirty="0" err="1"/>
                <a:t>를</a:t>
              </a:r>
              <a:r>
                <a:rPr lang="ko-KR" altLang="en-US" dirty="0"/>
                <a:t> 최소화</a:t>
              </a:r>
              <a:endParaRPr lang="en-KR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BD3636B-5EDD-934B-BDBB-EB61CE776FDF}"/>
                </a:ext>
              </a:extLst>
            </p:cNvPr>
            <p:cNvCxnSpPr>
              <a:cxnSpLocks/>
            </p:cNvCxnSpPr>
            <p:nvPr/>
          </p:nvCxnSpPr>
          <p:spPr>
            <a:xfrm>
              <a:off x="9669709" y="4711546"/>
              <a:ext cx="0" cy="929596"/>
            </a:xfrm>
            <a:prstGeom prst="straightConnector1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ight Arrow 47">
            <a:extLst>
              <a:ext uri="{FF2B5EF4-FFF2-40B4-BE49-F238E27FC236}">
                <a16:creationId xmlns:a16="http://schemas.microsoft.com/office/drawing/2014/main" id="{413B1B9A-338C-3F47-A7B8-CE41D8D150FB}"/>
              </a:ext>
            </a:extLst>
          </p:cNvPr>
          <p:cNvSpPr/>
          <p:nvPr/>
        </p:nvSpPr>
        <p:spPr>
          <a:xfrm>
            <a:off x="2827606" y="4039554"/>
            <a:ext cx="844062" cy="393405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83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BBC9-6920-0B44-907C-DF6FDCDB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Open Set Recognition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92BE6-1D09-F649-844C-3256F94BD989}"/>
              </a:ext>
            </a:extLst>
          </p:cNvPr>
          <p:cNvSpPr txBox="1"/>
          <p:nvPr/>
        </p:nvSpPr>
        <p:spPr>
          <a:xfrm>
            <a:off x="838200" y="1507808"/>
            <a:ext cx="780756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기존에 학습시키지 않은 데이터를 </a:t>
            </a:r>
            <a:r>
              <a:rPr lang="en-US" altLang="ko-KR" dirty="0"/>
              <a:t>Unknown</a:t>
            </a:r>
            <a:r>
              <a:rPr lang="ko-KR" altLang="en-US" dirty="0" err="1"/>
              <a:t>으로</a:t>
            </a:r>
            <a:r>
              <a:rPr lang="ko-KR" altLang="en-US" dirty="0"/>
              <a:t> 인식할 수 있는 분류 모델 </a:t>
            </a:r>
            <a:endParaRPr lang="en-KR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17D4C1-2764-8743-8F1E-34E590A8F3A5}"/>
              </a:ext>
            </a:extLst>
          </p:cNvPr>
          <p:cNvGrpSpPr/>
          <p:nvPr/>
        </p:nvGrpSpPr>
        <p:grpSpPr>
          <a:xfrm>
            <a:off x="1266092" y="2138289"/>
            <a:ext cx="4346917" cy="3924104"/>
            <a:chOff x="1266092" y="2138289"/>
            <a:chExt cx="4346917" cy="392410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81D714-AB39-0546-9CDF-15E028CCD1A0}"/>
                </a:ext>
              </a:extLst>
            </p:cNvPr>
            <p:cNvGrpSpPr/>
            <p:nvPr/>
          </p:nvGrpSpPr>
          <p:grpSpPr>
            <a:xfrm>
              <a:off x="1562881" y="2138289"/>
              <a:ext cx="3683000" cy="2987334"/>
              <a:chOff x="1562881" y="2138289"/>
              <a:chExt cx="3683000" cy="298733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56CBF9-C69E-074C-AD9D-0350A47BD767}"/>
                  </a:ext>
                </a:extLst>
              </p:cNvPr>
              <p:cNvSpPr txBox="1"/>
              <p:nvPr/>
            </p:nvSpPr>
            <p:spPr>
              <a:xfrm>
                <a:off x="1969476" y="2138289"/>
                <a:ext cx="28698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In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distribution</a:t>
                </a:r>
                <a:r>
                  <a:rPr lang="ko-KR" altLang="en-US" b="1" dirty="0"/>
                  <a:t> 정보 활용</a:t>
                </a:r>
                <a:endParaRPr lang="en-KR" b="1" dirty="0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56CB070-E305-8D4E-B610-EA9DA1AD2A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62881" y="2636423"/>
                <a:ext cx="3683000" cy="24892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4EBDB4-8165-AA4B-9541-AFB2436047AD}"/>
                </a:ext>
              </a:extLst>
            </p:cNvPr>
            <p:cNvSpPr txBox="1"/>
            <p:nvPr/>
          </p:nvSpPr>
          <p:spPr>
            <a:xfrm>
              <a:off x="1266092" y="5416062"/>
              <a:ext cx="43469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분류 시킨 데이터를 사용하는 방법으로 학습 </a:t>
              </a:r>
              <a:r>
                <a:rPr lang="en-US" altLang="ko-KR" dirty="0"/>
                <a:t>class</a:t>
              </a:r>
              <a:r>
                <a:rPr lang="ko-KR" altLang="en-US" dirty="0" err="1"/>
                <a:t>를</a:t>
              </a:r>
              <a:r>
                <a:rPr lang="ko-KR" altLang="en-US" dirty="0"/>
                <a:t> 이용하여 결정 경계 구성</a:t>
              </a:r>
              <a:endParaRPr lang="en-KR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51A425-4224-E64D-8395-4744E573694F}"/>
              </a:ext>
            </a:extLst>
          </p:cNvPr>
          <p:cNvGrpSpPr/>
          <p:nvPr/>
        </p:nvGrpSpPr>
        <p:grpSpPr>
          <a:xfrm>
            <a:off x="6493411" y="2138289"/>
            <a:ext cx="4996379" cy="4201103"/>
            <a:chOff x="6493411" y="2138289"/>
            <a:chExt cx="4996379" cy="420110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6D467E-FB58-7547-8E42-93BEA6C7F6ED}"/>
                </a:ext>
              </a:extLst>
            </p:cNvPr>
            <p:cNvGrpSpPr/>
            <p:nvPr/>
          </p:nvGrpSpPr>
          <p:grpSpPr>
            <a:xfrm>
              <a:off x="6493411" y="2138289"/>
              <a:ext cx="4437186" cy="3027877"/>
              <a:chOff x="6226125" y="2152357"/>
              <a:chExt cx="4437186" cy="302787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FD7EA0-3753-764C-B780-60CFFDBD59F9}"/>
                  </a:ext>
                </a:extLst>
              </p:cNvPr>
              <p:cNvSpPr txBox="1"/>
              <p:nvPr/>
            </p:nvSpPr>
            <p:spPr>
              <a:xfrm>
                <a:off x="6226125" y="2152357"/>
                <a:ext cx="4437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Out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distribution</a:t>
                </a:r>
                <a:r>
                  <a:rPr lang="ko-KR" altLang="en-US" b="1" dirty="0"/>
                  <a:t> 활용</a:t>
                </a:r>
                <a:r>
                  <a:rPr lang="en-US" altLang="ko-KR" b="1" dirty="0"/>
                  <a:t> (Background Data)</a:t>
                </a:r>
                <a:endParaRPr lang="en-KR" b="1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18FBEB0-CA4A-0944-BA57-007B6C33F3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27018" y="2691034"/>
                <a:ext cx="3835400" cy="2489200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C32E17-1539-4C4B-BEAC-F07E041E635F}"/>
                </a:ext>
              </a:extLst>
            </p:cNvPr>
            <p:cNvSpPr txBox="1"/>
            <p:nvPr/>
          </p:nvSpPr>
          <p:spPr>
            <a:xfrm>
              <a:off x="6629401" y="5416062"/>
              <a:ext cx="48603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분류 시키지 않은 데이터를 사용하는 방법으로 학습 </a:t>
              </a:r>
              <a:r>
                <a:rPr lang="en-US" altLang="ko-KR" dirty="0"/>
                <a:t>class</a:t>
              </a:r>
              <a:r>
                <a:rPr lang="ko-KR" altLang="en-US" dirty="0"/>
                <a:t>가 아닌 데이터를 모델에 반영하는 방법</a:t>
              </a:r>
              <a:endParaRPr lang="en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63449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E0B2B-1E1D-F54F-9DC4-BF679B7D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OSR </a:t>
            </a:r>
            <a:r>
              <a:rPr lang="ko-KR" altLang="en-US" dirty="0"/>
              <a:t>사용 </a:t>
            </a:r>
            <a:endParaRPr lang="en-KR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00D44-688F-AC4C-BB8E-19816B3AD9AD}"/>
              </a:ext>
            </a:extLst>
          </p:cNvPr>
          <p:cNvGrpSpPr/>
          <p:nvPr/>
        </p:nvGrpSpPr>
        <p:grpSpPr>
          <a:xfrm>
            <a:off x="1167617" y="1933978"/>
            <a:ext cx="4474899" cy="857310"/>
            <a:chOff x="1167617" y="2433711"/>
            <a:chExt cx="4474899" cy="8573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340A02E-E3AD-F048-8820-E32176D33D65}"/>
                </a:ext>
              </a:extLst>
            </p:cNvPr>
            <p:cNvSpPr txBox="1"/>
            <p:nvPr/>
          </p:nvSpPr>
          <p:spPr>
            <a:xfrm>
              <a:off x="1167618" y="2433711"/>
              <a:ext cx="1999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데이터 셋 학습 </a:t>
              </a:r>
              <a:endParaRPr lang="en-KR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CFCDEC-9F63-8B49-87E5-2BF59A1A1514}"/>
                </a:ext>
              </a:extLst>
            </p:cNvPr>
            <p:cNvSpPr txBox="1"/>
            <p:nvPr/>
          </p:nvSpPr>
          <p:spPr>
            <a:xfrm>
              <a:off x="1167617" y="2921689"/>
              <a:ext cx="4474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Python3</a:t>
              </a:r>
              <a:r>
                <a:rPr lang="ko-KR" altLang="en-US" dirty="0"/>
                <a:t> </a:t>
              </a:r>
              <a:r>
                <a:rPr lang="en-US" altLang="ko-KR" dirty="0" err="1"/>
                <a:t>main.py</a:t>
              </a:r>
              <a:r>
                <a:rPr lang="ko-KR" altLang="en-US" dirty="0"/>
                <a:t> </a:t>
              </a:r>
              <a:r>
                <a:rPr lang="en-US" altLang="ko-KR" dirty="0"/>
                <a:t>–dataset</a:t>
              </a:r>
              <a:r>
                <a:rPr lang="ko-KR" altLang="en-US" dirty="0"/>
                <a:t> </a:t>
              </a:r>
              <a:r>
                <a:rPr lang="en-US" altLang="ko-KR" dirty="0" err="1"/>
                <a:t>FashinMNIST</a:t>
              </a:r>
              <a:endParaRPr lang="en-KR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36775D-ECD0-AA49-84F8-C6CD0A9C9503}"/>
              </a:ext>
            </a:extLst>
          </p:cNvPr>
          <p:cNvGrpSpPr/>
          <p:nvPr/>
        </p:nvGrpSpPr>
        <p:grpSpPr>
          <a:xfrm>
            <a:off x="1167616" y="3349792"/>
            <a:ext cx="5704239" cy="1091789"/>
            <a:chOff x="1167616" y="3551813"/>
            <a:chExt cx="5704239" cy="10917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2C28A5-C03A-BB48-BC75-AD9A75380254}"/>
                </a:ext>
              </a:extLst>
            </p:cNvPr>
            <p:cNvSpPr txBox="1"/>
            <p:nvPr/>
          </p:nvSpPr>
          <p:spPr>
            <a:xfrm>
              <a:off x="1167617" y="3551813"/>
              <a:ext cx="1397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모델 구축</a:t>
              </a:r>
              <a:endParaRPr lang="en-KR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21FBC8-3BCD-6B4A-BDB4-8E974FCBDAA9}"/>
                </a:ext>
              </a:extLst>
            </p:cNvPr>
            <p:cNvSpPr txBox="1"/>
            <p:nvPr/>
          </p:nvSpPr>
          <p:spPr>
            <a:xfrm>
              <a:off x="1167616" y="3997271"/>
              <a:ext cx="5704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Python3</a:t>
              </a:r>
              <a:r>
                <a:rPr lang="ko-KR" altLang="en-US" dirty="0"/>
                <a:t> </a:t>
              </a:r>
              <a:r>
                <a:rPr lang="en-US" altLang="ko-KR" dirty="0" err="1"/>
                <a:t>main.py</a:t>
              </a:r>
              <a:r>
                <a:rPr lang="ko-KR" altLang="en-US" dirty="0"/>
                <a:t> </a:t>
              </a:r>
              <a:r>
                <a:rPr lang="en-US" altLang="ko-KR" dirty="0"/>
                <a:t>–a WRN</a:t>
              </a:r>
            </a:p>
            <a:p>
              <a:r>
                <a:rPr lang="en-US" dirty="0"/>
                <a:t>Python3 </a:t>
              </a:r>
              <a:r>
                <a:rPr lang="en-US" dirty="0" err="1"/>
                <a:t>main.py</a:t>
              </a:r>
              <a:r>
                <a:rPr lang="en-US" dirty="0"/>
                <a:t> –var-latent-dim 60 –var-samples 1</a:t>
              </a:r>
              <a:endParaRPr lang="en-KR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D4E848-A598-1946-B8A1-2632AAD705B2}"/>
              </a:ext>
            </a:extLst>
          </p:cNvPr>
          <p:cNvGrpSpPr/>
          <p:nvPr/>
        </p:nvGrpSpPr>
        <p:grpSpPr>
          <a:xfrm>
            <a:off x="1167615" y="4877554"/>
            <a:ext cx="5704239" cy="883800"/>
            <a:chOff x="1167615" y="4888187"/>
            <a:chExt cx="5704239" cy="8838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C7CD4B-896C-F34C-ABD4-ED3AF42C2C78}"/>
                </a:ext>
              </a:extLst>
            </p:cNvPr>
            <p:cNvSpPr txBox="1"/>
            <p:nvPr/>
          </p:nvSpPr>
          <p:spPr>
            <a:xfrm>
              <a:off x="1167616" y="4888187"/>
              <a:ext cx="1820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로깅 및 시각화</a:t>
              </a:r>
              <a:endParaRPr lang="en-KR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9F9F4E-D638-3943-AFD7-7F5070EA9C1D}"/>
                </a:ext>
              </a:extLst>
            </p:cNvPr>
            <p:cNvSpPr txBox="1"/>
            <p:nvPr/>
          </p:nvSpPr>
          <p:spPr>
            <a:xfrm>
              <a:off x="1167615" y="5402655"/>
              <a:ext cx="5704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KR" dirty="0"/>
                <a:t>ensorboard –logdir runs/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255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146</Words>
  <Application>Microsoft Macintosh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발표자료</vt:lpstr>
      <vt:lpstr>기존의 Multi-classfication</vt:lpstr>
      <vt:lpstr>Open Set Recognition</vt:lpstr>
      <vt:lpstr>OSR 사용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 성운</dc:creator>
  <cp:lastModifiedBy>조 성운</cp:lastModifiedBy>
  <cp:revision>9</cp:revision>
  <dcterms:created xsi:type="dcterms:W3CDTF">2021-04-29T08:00:24Z</dcterms:created>
  <dcterms:modified xsi:type="dcterms:W3CDTF">2021-04-29T10:02:23Z</dcterms:modified>
</cp:coreProperties>
</file>