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1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0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4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5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7" r:id="rId5"/>
    <p:sldId id="258" r:id="rId6"/>
    <p:sldId id="313" r:id="rId7"/>
    <p:sldId id="302" r:id="rId8"/>
    <p:sldId id="315" r:id="rId9"/>
    <p:sldId id="316" r:id="rId10"/>
    <p:sldId id="314" r:id="rId11"/>
    <p:sldId id="319" r:id="rId12"/>
    <p:sldId id="293" r:id="rId13"/>
    <p:sldId id="325" r:id="rId14"/>
    <p:sldId id="317" r:id="rId15"/>
    <p:sldId id="335" r:id="rId16"/>
    <p:sldId id="337" r:id="rId17"/>
    <p:sldId id="338" r:id="rId18"/>
    <p:sldId id="336" r:id="rId19"/>
    <p:sldId id="326" r:id="rId20"/>
    <p:sldId id="327" r:id="rId21"/>
    <p:sldId id="334" r:id="rId22"/>
    <p:sldId id="328" r:id="rId23"/>
    <p:sldId id="329" r:id="rId24"/>
    <p:sldId id="332" r:id="rId25"/>
    <p:sldId id="330" r:id="rId26"/>
    <p:sldId id="333" r:id="rId27"/>
    <p:sldId id="321" r:id="rId28"/>
    <p:sldId id="331" r:id="rId29"/>
    <p:sldId id="322" r:id="rId30"/>
    <p:sldId id="324" r:id="rId31"/>
    <p:sldId id="263" r:id="rId32"/>
    <p:sldId id="26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FE8"/>
    <a:srgbClr val="64D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FA286-F416-47EE-850F-D7EB4128A219}" v="1503" dt="2021-06-14T07:06:07.474"/>
    <p1510:client id="{54351DFF-74D3-41DB-8743-422A3A313CB4}" v="4687" dt="2021-06-14T11:33:48.826"/>
    <p1510:client id="{7A2ECE29-7717-4328-9505-4AA451D50A23}" v="20" dt="2021-06-13T15:17:41.498"/>
    <p1510:client id="{AC1D7C8A-9502-1A2C-580C-3E4B136A31C8}" v="2896" dt="2021-06-14T08:44:24.754"/>
    <p1510:client id="{E301BA7A-6BD9-4837-8139-12EBD86C695D}" v="476" dt="2021-06-14T01:50:16.515"/>
    <p1510:client id="{ECD84917-CAAF-407E-BA85-365D5023AF4E}" v="27" dt="2021-06-14T02:15:3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87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5B49-2CAA-4F36-A414-7ADE7D0B5AC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46FE-761E-4C6D-8F98-1277C0322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7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33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5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8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입시정보제공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6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앞서서 텍스트로 정보를 제공할 뿐만 아니라 이미지로 정보 제공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6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89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76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01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06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50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3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68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52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74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46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78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46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8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68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4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6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5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7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2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829F-907A-4D3F-95CD-2A96DD4E14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48331-DB96-4570-8375-FD22F74D6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98333-50D2-426D-9E4B-C1295E05E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18B68-DBF5-48DF-9925-5AFB17E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AD592-13C2-4734-9A7A-FD760AB5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FFDB5-DD2A-49E0-98CF-616245AB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5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E042-E692-4359-AF92-9315364C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628C8-0912-4442-A8E5-71E1CE707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AA227-D28C-4418-982A-1EE80979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0DEB2-2130-43B6-9212-F49829F5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5D29-54E6-4D13-BF8D-0CA09C3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1FE822-CF63-4A42-B1C2-06ED3913D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63B1C-BD40-4B13-B4AC-D90F11BD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C9DB1-EF01-4CEA-AA95-A90A8C5D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D7EC1-C390-4B1C-8A05-134B848A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A9983-64B0-49CF-B517-63038BFB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7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C8379-49A5-42FB-969C-C083B78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A01EA-D14F-471F-9E66-E7CF8623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187B6-A462-4EA1-BCE4-8D4B3D6D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22828-C375-4C57-9D47-5BBE5E67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404BB-4D9C-4413-AD50-F6C1FA14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3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7B397-3C7C-45A7-9E59-85E34ECB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6E9A9-25AA-4B60-A56A-FBC04A37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F085F-11A4-4C47-918E-F36A26F6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D2C86-198D-4607-B58D-4A4EA231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1B51D-4BFB-4DC4-88CC-FF0588D6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5687F-2D29-4871-83B9-E3FCD217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68EEB-60A0-4D17-844F-371DFAD05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268D2-04E2-4201-843C-2E07E10D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1537C-4F31-46D1-AF88-9B09939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ACFC6-086E-453E-A2B3-0E53C911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11B9F-CBA6-4CBC-95C6-0B436D9D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3C06E-EB29-4482-9974-C7608EFC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ED9AAA-A046-4AE5-9FF2-427C71DE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D43EB-679D-4082-B9B4-E71104134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12C4AA-294C-49CA-9165-708E51EF8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ADAA47-DD3E-49F6-B1ED-767F8D646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0C7461-CEA3-4033-A9F4-E454CF39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DB7E0-A927-4035-B1BE-301D8267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2DE90E-5B97-4E61-9F02-E2FC9E8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2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63F1-A678-4380-BAA4-3C7A1642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B70E51-93B8-4F2E-B7BF-91D4403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F3F9A-7891-4CF1-B1DD-D4416866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AA38F-1D72-40E3-84C5-3BA6068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F6619B-973F-4A2A-B346-EF539DE2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E5ECD7-B2C6-485E-9059-B7F9023B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FA1A0-FD88-4754-99FB-3CEA9C7F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5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CBFD6-98A8-4EA1-B159-CE405E3F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20F23-6556-42B8-9926-ED961E2C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B6A30-6C8E-4E79-9DAD-EBAFFF34B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0429F-90C5-439E-A024-C936F7EB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83FB5-273D-450D-827C-7A9A86FF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2DDC4-D067-47A1-8079-FCDBAEF3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0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D7FE4-C5A8-4AD9-843B-0FC8AF06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1C726C-3ACB-41E2-BC64-8ABC7F25C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6B896-2115-4263-8830-B5E0EFE88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86B11-38A2-43CF-9A56-E9C6AAED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C907-5981-40E2-926F-7166AE6A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161C9-F2A9-4C95-8D05-5270ED8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4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66AFBA-BCA9-4D7E-9AD2-4D1C1306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A87FB-7DEA-4E03-8405-E97C8102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DBC2F-2E33-43C4-8D33-2B29A0534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62CD4-2C6A-47C0-B11D-A116E6101C21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65308-E861-4B94-93CE-32F8C543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62A29-A05B-4088-BFE7-34CEDDA96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7072-804B-428A-8711-9F43BDF7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8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53.xml"/><Relationship Id="rId7" Type="http://schemas.openxmlformats.org/officeDocument/2006/relationships/image" Target="../media/image2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.svg"/><Relationship Id="rId4" Type="http://schemas.openxmlformats.org/officeDocument/2006/relationships/tags" Target="../tags/tag54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tags" Target="../tags/tag57.xml"/><Relationship Id="rId7" Type="http://schemas.openxmlformats.org/officeDocument/2006/relationships/image" Target="../media/image27.png"/><Relationship Id="rId12" Type="http://schemas.openxmlformats.org/officeDocument/2006/relationships/image" Target="../media/image30.sv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2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8.png"/><Relationship Id="rId4" Type="http://schemas.openxmlformats.org/officeDocument/2006/relationships/tags" Target="../tags/tag58.xml"/><Relationship Id="rId9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1.xml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30.sv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62.xml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5.xml"/><Relationship Id="rId7" Type="http://schemas.openxmlformats.org/officeDocument/2006/relationships/image" Target="../media/image34.png"/><Relationship Id="rId12" Type="http://schemas.openxmlformats.org/officeDocument/2006/relationships/image" Target="../media/image3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30.sv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66.xml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36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77.xml"/><Relationship Id="rId7" Type="http://schemas.openxmlformats.org/officeDocument/2006/relationships/image" Target="../media/image37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.svg"/><Relationship Id="rId4" Type="http://schemas.openxmlformats.org/officeDocument/2006/relationships/tags" Target="../tags/tag78.xml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1.png"/><Relationship Id="rId3" Type="http://schemas.openxmlformats.org/officeDocument/2006/relationships/tags" Target="../tags/tag81.xml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19.xml"/><Relationship Id="rId11" Type="http://schemas.openxmlformats.org/officeDocument/2006/relationships/image" Target="../media/image7.sv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82.xml"/><Relationship Id="rId9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42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9.xml"/><Relationship Id="rId7" Type="http://schemas.openxmlformats.org/officeDocument/2006/relationships/image" Target="../media/image43.png"/><Relationship Id="rId12" Type="http://schemas.openxmlformats.org/officeDocument/2006/relationships/image" Target="../media/image30.sv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90.xml"/><Relationship Id="rId9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46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97.xml"/><Relationship Id="rId7" Type="http://schemas.openxmlformats.org/officeDocument/2006/relationships/image" Target="../media/image47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tags" Target="../tags/tag103.xml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2.svg"/><Relationship Id="rId4" Type="http://schemas.openxmlformats.org/officeDocument/2006/relationships/tags" Target="../tags/tag104.xml"/><Relationship Id="rId9" Type="http://schemas.openxmlformats.org/officeDocument/2006/relationships/image" Target="../media/image51.png"/><Relationship Id="rId14" Type="http://schemas.openxmlformats.org/officeDocument/2006/relationships/image" Target="../media/image5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57.jpeg"/><Relationship Id="rId2" Type="http://schemas.openxmlformats.org/officeDocument/2006/relationships/video" Target="https://www.youtube.com/embed/JFMu_XXq-JE?feature=oembed" TargetMode="Externa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11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tags" Target="../tags/tag2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svg"/><Relationship Id="rId4" Type="http://schemas.openxmlformats.org/officeDocument/2006/relationships/tags" Target="../tags/tag2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tags" Target="../tags/tag27.xml"/><Relationship Id="rId7" Type="http://schemas.openxmlformats.org/officeDocument/2006/relationships/image" Target="../media/image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1.xml"/><Relationship Id="rId7" Type="http://schemas.openxmlformats.org/officeDocument/2006/relationships/image" Target="../media/image1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3.svg"/><Relationship Id="rId4" Type="http://schemas.openxmlformats.org/officeDocument/2006/relationships/tags" Target="../tags/tag32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37.xml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8.png"/><Relationship Id="rId4" Type="http://schemas.openxmlformats.org/officeDocument/2006/relationships/tags" Target="../tags/tag38.xml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2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직사각형 5">
            <a:extLst>
              <a:ext uri="{FF2B5EF4-FFF2-40B4-BE49-F238E27FC236}">
                <a16:creationId xmlns:a16="http://schemas.microsoft.com/office/drawing/2014/main" id="{5FCDE152-241A-4DAF-94CE-E737C8F9FCF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214225" cy="298450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50" name="직사각형 6">
            <a:extLst>
              <a:ext uri="{FF2B5EF4-FFF2-40B4-BE49-F238E27FC236}">
                <a16:creationId xmlns:a16="http://schemas.microsoft.com/office/drawing/2014/main" id="{233D58F7-BF52-4B32-95BC-2B3CC4CB3A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6559550"/>
            <a:ext cx="12214225" cy="298450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51" name="TextBox 7">
            <a:extLst>
              <a:ext uri="{FF2B5EF4-FFF2-40B4-BE49-F238E27FC236}">
                <a16:creationId xmlns:a16="http://schemas.microsoft.com/office/drawing/2014/main" id="{9D8A4F80-C0B6-4419-ADCA-4B567F7277D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98763" y="2626020"/>
            <a:ext cx="70929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Arial" panose="020B0604020202020204" pitchFamily="34" charset="0"/>
              </a:rPr>
              <a:t>동국대 입학 도우미 </a:t>
            </a:r>
            <a:r>
              <a:rPr lang="en-US" altLang="ko-KR" sz="4400">
                <a:latin typeface="Arial" panose="020B0604020202020204" pitchFamily="34" charset="0"/>
              </a:rPr>
              <a:t>AI </a:t>
            </a:r>
            <a:r>
              <a:rPr lang="ko-KR" altLang="en-US" sz="4400">
                <a:latin typeface="Arial" panose="020B0604020202020204" pitchFamily="34" charset="0"/>
              </a:rPr>
              <a:t>챗봇</a:t>
            </a:r>
            <a:endParaRPr lang="en-US" altLang="ko-KR" sz="44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 b="1">
                <a:latin typeface="Arial" panose="020B0604020202020204" pitchFamily="34" charset="0"/>
              </a:rPr>
              <a:t>‘</a:t>
            </a:r>
            <a:r>
              <a:rPr lang="ko-KR" altLang="en-US" sz="4400" b="1">
                <a:latin typeface="Arial" panose="020B0604020202020204" pitchFamily="34" charset="0"/>
              </a:rPr>
              <a:t>아코봇</a:t>
            </a:r>
            <a:r>
              <a:rPr lang="en-US" altLang="ko-KR" sz="4400" b="1">
                <a:latin typeface="Arial" panose="020B0604020202020204" pitchFamily="34" charset="0"/>
              </a:rPr>
              <a:t>‘ &amp; ‘</a:t>
            </a:r>
            <a:r>
              <a:rPr lang="ko-KR" altLang="en-US" sz="4400" b="1">
                <a:latin typeface="Arial" panose="020B0604020202020204" pitchFamily="34" charset="0"/>
              </a:rPr>
              <a:t>관리 페이지</a:t>
            </a:r>
            <a:r>
              <a:rPr lang="en-US" altLang="ko-KR" sz="4400" b="1">
                <a:latin typeface="Arial" panose="020B0604020202020204" pitchFamily="34" charset="0"/>
              </a:rPr>
              <a:t>'</a:t>
            </a:r>
            <a:endParaRPr lang="ko-KR" altLang="en-US" sz="4400">
              <a:latin typeface="Arial" panose="020B0604020202020204" pitchFamily="34" charset="0"/>
            </a:endParaRPr>
          </a:p>
        </p:txBody>
      </p:sp>
      <p:sp>
        <p:nvSpPr>
          <p:cNvPr id="2052" name="직사각형 9">
            <a:extLst>
              <a:ext uri="{FF2B5EF4-FFF2-40B4-BE49-F238E27FC236}">
                <a16:creationId xmlns:a16="http://schemas.microsoft.com/office/drawing/2014/main" id="{FA6712E0-D696-4644-85B9-AA96692DEA6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25763" y="2245020"/>
            <a:ext cx="2952750" cy="298450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53" name="TextBox 10">
            <a:extLst>
              <a:ext uri="{FF2B5EF4-FFF2-40B4-BE49-F238E27FC236}">
                <a16:creationId xmlns:a16="http://schemas.microsoft.com/office/drawing/2014/main" id="{9957DE92-B7BD-4C11-B1E5-311C0ED15BE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25763" y="2225970"/>
            <a:ext cx="3092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공개</a:t>
            </a:r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</a:rPr>
              <a:t>SW </a:t>
            </a:r>
            <a:r>
              <a:rPr lang="ko-KR" altLang="en-US" sz="1600">
                <a:solidFill>
                  <a:schemeClr val="bg1"/>
                </a:solidFill>
                <a:latin typeface="Arial" panose="020B0604020202020204" pitchFamily="34" charset="0"/>
              </a:rPr>
              <a:t>프로젝트</a:t>
            </a:r>
            <a:r>
              <a:rPr lang="en-US" altLang="ko-KR" sz="1600">
                <a:solidFill>
                  <a:schemeClr val="bg1"/>
                </a:solidFill>
                <a:latin typeface="Arial" panose="020B0604020202020204" pitchFamily="34" charset="0"/>
              </a:rPr>
              <a:t>_02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4" name="TextBox 11">
            <a:extLst>
              <a:ext uri="{FF2B5EF4-FFF2-40B4-BE49-F238E27FC236}">
                <a16:creationId xmlns:a16="http://schemas.microsoft.com/office/drawing/2014/main" id="{6CD0B398-978C-4771-805E-EB800B21BAD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07534" y="4855965"/>
            <a:ext cx="30241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KoPubWorld돋움체 Light" pitchFamily="2" charset="-127"/>
              </a:rPr>
              <a:t>3</a:t>
            </a:r>
            <a:r>
              <a:rPr lang="ko-KR" altLang="en-US" sz="1600">
                <a:latin typeface="Arial" panose="020B0604020202020204" pitchFamily="34" charset="0"/>
                <a:ea typeface="KoPubWorld돋움체 Light" pitchFamily="2" charset="-127"/>
              </a:rPr>
              <a:t>조 똑딱이들</a:t>
            </a:r>
            <a:endParaRPr lang="en-US" altLang="ko-KR" sz="1600">
              <a:latin typeface="Arial" panose="020B0604020202020204" pitchFamily="34" charset="0"/>
              <a:ea typeface="KoPubWorld돋움체 Light" pitchFamily="2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Arial" panose="020B0604020202020204" pitchFamily="34" charset="0"/>
                <a:ea typeface="KoPubWorld돋움체 Light" pitchFamily="2" charset="-127"/>
              </a:rPr>
              <a:t>팀장 </a:t>
            </a:r>
            <a:r>
              <a:rPr lang="en-US" altLang="ko-KR" sz="1600">
                <a:latin typeface="Arial" panose="020B0604020202020204" pitchFamily="34" charset="0"/>
                <a:ea typeface="KoPubWorld돋움체 Light" pitchFamily="2" charset="-127"/>
              </a:rPr>
              <a:t>: 2019112059 </a:t>
            </a:r>
            <a:r>
              <a:rPr lang="ko-KR" altLang="en-US" sz="1600">
                <a:latin typeface="Arial" panose="020B0604020202020204" pitchFamily="34" charset="0"/>
                <a:ea typeface="KoPubWorld돋움체 Light" pitchFamily="2" charset="-127"/>
              </a:rPr>
              <a:t>이가영</a:t>
            </a:r>
            <a:endParaRPr lang="en-US" altLang="ko-KR" sz="1600">
              <a:latin typeface="Arial" panose="020B0604020202020204" pitchFamily="34" charset="0"/>
              <a:ea typeface="KoPubWorld돋움체 Light" pitchFamily="2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1600">
                <a:latin typeface="Arial" panose="020B0604020202020204" pitchFamily="34" charset="0"/>
                <a:ea typeface="KoPubWorld돋움체 Light" pitchFamily="2" charset="-127"/>
              </a:rPr>
              <a:t>팀원 </a:t>
            </a:r>
            <a:r>
              <a:rPr lang="en-US" altLang="ko-KR" sz="1600">
                <a:latin typeface="Arial" panose="020B0604020202020204" pitchFamily="34" charset="0"/>
                <a:ea typeface="KoPubWorld돋움체 Light" pitchFamily="2" charset="-127"/>
              </a:rPr>
              <a:t>: 2017112095 </a:t>
            </a:r>
            <a:r>
              <a:rPr lang="ko-KR" altLang="en-US" sz="1600">
                <a:latin typeface="Arial" panose="020B0604020202020204" pitchFamily="34" charset="0"/>
                <a:ea typeface="KoPubWorld돋움체 Light" pitchFamily="2" charset="-127"/>
              </a:rPr>
              <a:t>김응관</a:t>
            </a:r>
            <a:endParaRPr lang="en-US" altLang="ko-KR" sz="1600">
              <a:latin typeface="Arial" panose="020B0604020202020204" pitchFamily="34" charset="0"/>
              <a:ea typeface="KoPubWorld돋움체 Light" pitchFamily="2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>
                <a:latin typeface="Arial" panose="020B0604020202020204" pitchFamily="34" charset="0"/>
                <a:ea typeface="KoPubWorld돋움체 Light" pitchFamily="2" charset="-127"/>
              </a:rPr>
              <a:t>          2018110504 </a:t>
            </a:r>
            <a:r>
              <a:rPr lang="ko-KR" altLang="en-US" sz="1600">
                <a:latin typeface="Arial" panose="020B0604020202020204" pitchFamily="34" charset="0"/>
                <a:ea typeface="KoPubWorld돋움체 Light" pitchFamily="2" charset="-127"/>
              </a:rPr>
              <a:t>박지원</a:t>
            </a:r>
            <a:endParaRPr lang="en-US" altLang="ko-KR" sz="1600">
              <a:latin typeface="Arial" panose="020B0604020202020204" pitchFamily="34" charset="0"/>
              <a:ea typeface="KoPubWorld돋움체 Light" pitchFamily="2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>
                <a:latin typeface="Arial" panose="020B0604020202020204" pitchFamily="34" charset="0"/>
                <a:ea typeface="KoPubWorld돋움체 Light" pitchFamily="2" charset="-127"/>
              </a:rPr>
              <a:t>          2013111989 </a:t>
            </a:r>
            <a:r>
              <a:rPr lang="ko-KR" altLang="en-US" sz="1600">
                <a:latin typeface="Arial" panose="020B0604020202020204" pitchFamily="34" charset="0"/>
                <a:ea typeface="KoPubWorld돋움체 Light" pitchFamily="2" charset="-127"/>
              </a:rPr>
              <a:t>이학진</a:t>
            </a:r>
            <a:endParaRPr lang="en-US" altLang="ko-KR" sz="1600">
              <a:latin typeface="Arial" panose="020B0604020202020204" pitchFamily="34" charset="0"/>
              <a:ea typeface="KoPubWorld돋움체 Light" pitchFamily="2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KoPubWorld돋움체 Light" pitchFamily="2" charset="-127"/>
              </a:rPr>
              <a:t>         </a:t>
            </a:r>
            <a:r>
              <a:rPr lang="en-US" altLang="ko-KR" sz="1600" dirty="0">
                <a:latin typeface="Arial" panose="020B0604020202020204" pitchFamily="34" charset="0"/>
                <a:ea typeface="KoPubWorld돋움체 Light" pitchFamily="2" charset="-127"/>
              </a:rPr>
              <a:t> </a:t>
            </a:r>
            <a:r>
              <a:rPr lang="en-US" altLang="ko-KR" sz="1600">
                <a:latin typeface="Arial" panose="020B0604020202020204" pitchFamily="34" charset="0"/>
                <a:ea typeface="KoPubWorld돋움체 Light" pitchFamily="2" charset="-127"/>
              </a:rPr>
              <a:t>2017112095 </a:t>
            </a:r>
            <a:r>
              <a:rPr lang="ko-KR" altLang="en-US" sz="1600" dirty="0">
                <a:latin typeface="Arial" panose="020B0604020202020204" pitchFamily="34" charset="0"/>
                <a:ea typeface="KoPubWorld돋움체 Light" pitchFamily="2" charset="-127"/>
              </a:rPr>
              <a:t>최준호</a:t>
            </a:r>
          </a:p>
        </p:txBody>
      </p:sp>
      <p:pic>
        <p:nvPicPr>
          <p:cNvPr id="2055" name="그림 2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03DD1C49-4D56-4191-8C51-BC0607CEA977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238" y="4051300"/>
            <a:ext cx="2657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챗봇 및 관리자 페이지 전체 흐름도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4C439CB-1513-4DA0-AB4B-F05CBE38D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11" y="1907980"/>
            <a:ext cx="7097469" cy="45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/>
                <a:ea typeface="맑은 고딕"/>
                <a:cs typeface="Arial"/>
              </a:rPr>
              <a:t>&lt;</a:t>
            </a:r>
            <a:r>
              <a:rPr lang="ko-KR" altLang="en-US" sz="2000" b="1" err="1">
                <a:latin typeface="Arial"/>
                <a:ea typeface="맑은 고딕"/>
                <a:cs typeface="Arial"/>
              </a:rPr>
              <a:t>챗봇</a:t>
            </a:r>
            <a:r>
              <a:rPr lang="ko-KR" altLang="en-US" sz="2000" b="1">
                <a:latin typeface="Arial"/>
                <a:ea typeface="맑은 고딕"/>
                <a:cs typeface="Arial"/>
              </a:rPr>
              <a:t> 기능</a:t>
            </a:r>
            <a:r>
              <a:rPr lang="en-US" altLang="ko-KR" sz="2000" b="1">
                <a:latin typeface="Arial"/>
                <a:ea typeface="맑은 고딕"/>
                <a:cs typeface="Arial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F943A4-4BB2-4664-A4F3-81712108469E}"/>
              </a:ext>
            </a:extLst>
          </p:cNvPr>
          <p:cNvSpPr/>
          <p:nvPr/>
        </p:nvSpPr>
        <p:spPr>
          <a:xfrm>
            <a:off x="2052331" y="2642048"/>
            <a:ext cx="8299353" cy="699082"/>
          </a:xfrm>
          <a:prstGeom prst="roundRect">
            <a:avLst/>
          </a:prstGeom>
          <a:solidFill>
            <a:srgbClr val="BF82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1.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학부모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및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학생들에게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원하는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입시정보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제공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C1E4AC2-A9B1-45C9-AFAD-06FF247069B8}"/>
              </a:ext>
            </a:extLst>
          </p:cNvPr>
          <p:cNvSpPr/>
          <p:nvPr/>
        </p:nvSpPr>
        <p:spPr>
          <a:xfrm>
            <a:off x="2052331" y="3726250"/>
            <a:ext cx="8299353" cy="699082"/>
          </a:xfrm>
          <a:prstGeom prst="roundRect">
            <a:avLst/>
          </a:prstGeom>
          <a:solidFill>
            <a:srgbClr val="BF82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2.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데이터의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특성에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따라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텍스트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및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이미지로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b="1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 제공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40986DC-F23C-491B-876D-DDF751926205}"/>
              </a:ext>
            </a:extLst>
          </p:cNvPr>
          <p:cNvSpPr/>
          <p:nvPr/>
        </p:nvSpPr>
        <p:spPr>
          <a:xfrm>
            <a:off x="2052331" y="4839942"/>
            <a:ext cx="8299353" cy="699082"/>
          </a:xfrm>
          <a:prstGeom prst="roundRect">
            <a:avLst/>
          </a:prstGeom>
          <a:solidFill>
            <a:srgbClr val="BF82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맑은 고딕"/>
                <a:ea typeface="맑은 고딕"/>
              </a:rPr>
              <a:t>3.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b="1" err="1">
                <a:solidFill>
                  <a:schemeClr val="tx1"/>
                </a:solidFill>
                <a:ea typeface="+mn-lt"/>
                <a:cs typeface="+mn-lt"/>
              </a:rPr>
              <a:t>챗봇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데이터에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없는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질문을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할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때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b="1" err="1">
                <a:solidFill>
                  <a:schemeClr val="tx1"/>
                </a:solidFill>
                <a:ea typeface="+mn-lt"/>
                <a:cs typeface="+mn-lt"/>
              </a:rPr>
              <a:t>웹페이지</a:t>
            </a: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연동으로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 '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미해결질문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1"/>
                </a:solidFill>
                <a:ea typeface="+mn-lt"/>
                <a:cs typeface="+mn-lt"/>
              </a:rPr>
              <a:t>등록</a:t>
            </a:r>
            <a:r>
              <a:rPr lang="en-US" altLang="ko-KR" b="1">
                <a:solidFill>
                  <a:schemeClr val="tx1"/>
                </a:solidFill>
                <a:ea typeface="+mn-lt"/>
                <a:cs typeface="+mn-lt"/>
              </a:rPr>
              <a:t>'</a:t>
            </a:r>
            <a:endParaRPr lang="en-US" altLang="ko-KR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8834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sp>
        <p:nvSpPr>
          <p:cNvPr id="5" name="직사각형 18">
            <a:extLst>
              <a:ext uri="{FF2B5EF4-FFF2-40B4-BE49-F238E27FC236}">
                <a16:creationId xmlns:a16="http://schemas.microsoft.com/office/drawing/2014/main" id="{6A04896E-133C-4D1B-8A0A-C65EC85D54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1217899"/>
            <a:ext cx="10271125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/>
                <a:ea typeface="맑은 고딕"/>
                <a:cs typeface="Arial"/>
              </a:rPr>
              <a:t>&lt;</a:t>
            </a:r>
            <a:r>
              <a:rPr lang="en-US" altLang="ko-KR" sz="2000" b="1" err="1">
                <a:latin typeface="Arial"/>
                <a:ea typeface="맑은 고딕"/>
                <a:cs typeface="Arial"/>
              </a:rPr>
              <a:t>챗봇</a:t>
            </a:r>
            <a:r>
              <a:rPr lang="ko-KR" altLang="en-US" sz="2000" b="1">
                <a:latin typeface="Arial"/>
                <a:ea typeface="맑은 고딕"/>
                <a:cs typeface="Arial"/>
              </a:rPr>
              <a:t> 기능</a:t>
            </a:r>
            <a:r>
              <a:rPr lang="en-US" altLang="ko-KR" sz="2000" b="1">
                <a:latin typeface="Arial"/>
                <a:ea typeface="맑은 고딕"/>
                <a:cs typeface="Arial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 b="1">
                <a:latin typeface="Malgun Gothic"/>
                <a:ea typeface="맑은 고딕"/>
                <a:cs typeface="Arial"/>
              </a:rPr>
              <a:t>학부모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및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학생들에게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원하는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입시정보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제공</a:t>
            </a:r>
            <a:r>
              <a:rPr lang="ko-KR" altLang="en-US" sz="1800">
                <a:latin typeface="Arial"/>
                <a:ea typeface="맑은 고딕"/>
                <a:cs typeface="Arial"/>
              </a:rPr>
              <a:t>  </a:t>
            </a: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>
              <a:latin typeface="Arial" panose="020B0604020202020204" pitchFamily="34" charset="0"/>
            </a:endParaRPr>
          </a:p>
        </p:txBody>
      </p:sp>
      <p:pic>
        <p:nvPicPr>
          <p:cNvPr id="7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28EE2FF-C5F6-4C78-9F3F-0922A56B2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267" y="2295994"/>
            <a:ext cx="2706329" cy="4114800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31EFAAF-DDD1-41A1-8D2E-51A1A2882A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8452" y="2295993"/>
            <a:ext cx="2694127" cy="4114800"/>
          </a:xfrm>
          <a:prstGeom prst="rect">
            <a:avLst/>
          </a:prstGeom>
        </p:spPr>
      </p:pic>
      <p:pic>
        <p:nvPicPr>
          <p:cNvPr id="13" name="그래픽 12" descr="오른쪽 화살표 단색으로 채워진">
            <a:extLst>
              <a:ext uri="{FF2B5EF4-FFF2-40B4-BE49-F238E27FC236}">
                <a16:creationId xmlns:a16="http://schemas.microsoft.com/office/drawing/2014/main" id="{C7BB9F66-838E-42FC-9DDE-2A8DCEDF4F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5346" y="3612539"/>
            <a:ext cx="914400" cy="914400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BFD13B14-D96C-4DD1-A48F-BE45D9E630B1}"/>
              </a:ext>
            </a:extLst>
          </p:cNvPr>
          <p:cNvSpPr/>
          <p:nvPr/>
        </p:nvSpPr>
        <p:spPr>
          <a:xfrm>
            <a:off x="2876976" y="3470530"/>
            <a:ext cx="396182" cy="27943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2C3937C-5659-481E-959A-47B8FA181ED9}"/>
              </a:ext>
            </a:extLst>
          </p:cNvPr>
          <p:cNvSpPr/>
          <p:nvPr/>
        </p:nvSpPr>
        <p:spPr>
          <a:xfrm>
            <a:off x="3082129" y="5453683"/>
            <a:ext cx="396182" cy="27943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E6ED7AA5-B52A-46B9-A059-C2B748E0BEF6}"/>
              </a:ext>
            </a:extLst>
          </p:cNvPr>
          <p:cNvSpPr/>
          <p:nvPr/>
        </p:nvSpPr>
        <p:spPr>
          <a:xfrm>
            <a:off x="4772205" y="4349759"/>
            <a:ext cx="562258" cy="298969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CD98CB06-7003-4272-BB86-C1CE86D21E92}"/>
              </a:ext>
            </a:extLst>
          </p:cNvPr>
          <p:cNvSpPr/>
          <p:nvPr/>
        </p:nvSpPr>
        <p:spPr>
          <a:xfrm>
            <a:off x="4772205" y="5766297"/>
            <a:ext cx="562258" cy="298969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CA34082-DFFE-46FF-9306-F05FC4008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68" y="2182447"/>
            <a:ext cx="2716064" cy="4114800"/>
          </a:xfrm>
          <a:prstGeom prst="rect">
            <a:avLst/>
          </a:prstGeom>
        </p:spPr>
      </p:pic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sp>
        <p:nvSpPr>
          <p:cNvPr id="5" name="직사각형 18">
            <a:extLst>
              <a:ext uri="{FF2B5EF4-FFF2-40B4-BE49-F238E27FC236}">
                <a16:creationId xmlns:a16="http://schemas.microsoft.com/office/drawing/2014/main" id="{6A04896E-133C-4D1B-8A0A-C65EC85D54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1217899"/>
            <a:ext cx="10271125" cy="12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/>
                <a:ea typeface="맑은 고딕"/>
                <a:cs typeface="Arial"/>
              </a:rPr>
              <a:t>&lt;</a:t>
            </a:r>
            <a:r>
              <a:rPr lang="en-US" altLang="ko-KR" sz="2000" b="1" err="1">
                <a:latin typeface="Arial"/>
                <a:ea typeface="맑은 고딕"/>
                <a:cs typeface="Arial"/>
              </a:rPr>
              <a:t>챗봇</a:t>
            </a:r>
            <a:r>
              <a:rPr lang="ko-KR" altLang="en-US" sz="2000" b="1">
                <a:latin typeface="Arial"/>
                <a:ea typeface="맑은 고딕"/>
                <a:cs typeface="Arial"/>
              </a:rPr>
              <a:t> 기능</a:t>
            </a:r>
            <a:r>
              <a:rPr lang="en-US" altLang="ko-KR" sz="2000" b="1">
                <a:latin typeface="Arial"/>
                <a:ea typeface="맑은 고딕"/>
                <a:cs typeface="Arial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 b="1">
                <a:latin typeface="Malgun Gothic"/>
                <a:ea typeface="맑은 고딕"/>
                <a:cs typeface="Arial"/>
              </a:rPr>
              <a:t>데이터의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en-US" sz="1800" b="1" err="1">
                <a:latin typeface="Malgun Gothic"/>
                <a:ea typeface="맑은 고딕"/>
                <a:cs typeface="Arial"/>
              </a:rPr>
              <a:t>특성에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따라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텍스트 및</a:t>
            </a:r>
            <a:r>
              <a:rPr lang="en-US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이미지 등으로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en-US" sz="1800" b="1" err="1">
                <a:latin typeface="Malgun Gothic"/>
                <a:ea typeface="맑은 고딕"/>
                <a:cs typeface="Arial"/>
              </a:rPr>
              <a:t>정보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제공</a:t>
            </a:r>
            <a:endParaRPr lang="en-US" altLang="ko-KR" sz="1800">
              <a:latin typeface="맑은 고딕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>
              <a:latin typeface="Arial" panose="020B0604020202020204" pitchFamily="34" charset="0"/>
            </a:endParaRPr>
          </a:p>
        </p:txBody>
      </p:sp>
      <p:pic>
        <p:nvPicPr>
          <p:cNvPr id="13" name="그래픽 12" descr="오른쪽 화살표 단색으로 채워진">
            <a:extLst>
              <a:ext uri="{FF2B5EF4-FFF2-40B4-BE49-F238E27FC236}">
                <a16:creationId xmlns:a16="http://schemas.microsoft.com/office/drawing/2014/main" id="{C7BB9F66-838E-42FC-9DDE-2A8DCEDF4F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5807" y="3661386"/>
            <a:ext cx="640863" cy="640863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BFD13B14-D96C-4DD1-A48F-BE45D9E630B1}"/>
              </a:ext>
            </a:extLst>
          </p:cNvPr>
          <p:cNvSpPr/>
          <p:nvPr/>
        </p:nvSpPr>
        <p:spPr>
          <a:xfrm>
            <a:off x="678899" y="3792914"/>
            <a:ext cx="913951" cy="25012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B2C3937C-5659-481E-959A-47B8FA181ED9}"/>
              </a:ext>
            </a:extLst>
          </p:cNvPr>
          <p:cNvSpPr/>
          <p:nvPr/>
        </p:nvSpPr>
        <p:spPr>
          <a:xfrm>
            <a:off x="737513" y="5209453"/>
            <a:ext cx="728335" cy="25989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E6ED7AA5-B52A-46B9-A059-C2B748E0BEF6}"/>
              </a:ext>
            </a:extLst>
          </p:cNvPr>
          <p:cNvSpPr/>
          <p:nvPr/>
        </p:nvSpPr>
        <p:spPr>
          <a:xfrm>
            <a:off x="2456897" y="4242298"/>
            <a:ext cx="650181" cy="308738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CD98CB06-7003-4272-BB86-C1CE86D21E92}"/>
              </a:ext>
            </a:extLst>
          </p:cNvPr>
          <p:cNvSpPr/>
          <p:nvPr/>
        </p:nvSpPr>
        <p:spPr>
          <a:xfrm>
            <a:off x="2027051" y="5541605"/>
            <a:ext cx="1080027" cy="289200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1CBEF9E-25BB-4FE4-BD0D-7E48CE4286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8113" y="2201985"/>
            <a:ext cx="2723465" cy="4114800"/>
          </a:xfrm>
          <a:prstGeom prst="rect">
            <a:avLst/>
          </a:prstGeom>
        </p:spPr>
      </p:pic>
      <p:pic>
        <p:nvPicPr>
          <p:cNvPr id="16" name="그래픽 15" descr="오른쪽 화살표 단색으로 채워진">
            <a:extLst>
              <a:ext uri="{FF2B5EF4-FFF2-40B4-BE49-F238E27FC236}">
                <a16:creationId xmlns:a16="http://schemas.microsoft.com/office/drawing/2014/main" id="{20C1D625-3677-434F-8E03-47C1D2A0D1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8345" y="3661386"/>
            <a:ext cx="640863" cy="640863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B300BF51-EB9E-45A1-93E7-41675FDA7428}"/>
              </a:ext>
            </a:extLst>
          </p:cNvPr>
          <p:cNvSpPr/>
          <p:nvPr/>
        </p:nvSpPr>
        <p:spPr>
          <a:xfrm>
            <a:off x="4303282" y="4994529"/>
            <a:ext cx="1461027" cy="2892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EC8105B7-FBD6-450A-9040-F981568973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49264" y="5059185"/>
            <a:ext cx="364417" cy="374186"/>
          </a:xfrm>
          <a:prstGeom prst="rect">
            <a:avLst/>
          </a:prstGeom>
        </p:spPr>
      </p:pic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38B4C04-4A39-47E4-8020-A141A487B2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2180902"/>
            <a:ext cx="4003430" cy="370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60338D5-52BF-465F-B78C-508818AFB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0" y="2201985"/>
            <a:ext cx="2718442" cy="4114800"/>
          </a:xfrm>
          <a:prstGeom prst="rect">
            <a:avLst/>
          </a:prstGeom>
        </p:spPr>
      </p:pic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sp>
        <p:nvSpPr>
          <p:cNvPr id="5" name="직사각형 18">
            <a:extLst>
              <a:ext uri="{FF2B5EF4-FFF2-40B4-BE49-F238E27FC236}">
                <a16:creationId xmlns:a16="http://schemas.microsoft.com/office/drawing/2014/main" id="{6A04896E-133C-4D1B-8A0A-C65EC85D54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1217899"/>
            <a:ext cx="102711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/>
                <a:ea typeface="맑은 고딕"/>
                <a:cs typeface="Arial"/>
              </a:rPr>
              <a:t>&lt;</a:t>
            </a:r>
            <a:r>
              <a:rPr lang="en-US" altLang="ko-KR" sz="2000" b="1" err="1">
                <a:latin typeface="Arial"/>
                <a:ea typeface="맑은 고딕"/>
                <a:cs typeface="Arial"/>
              </a:rPr>
              <a:t>챗봇</a:t>
            </a:r>
            <a:r>
              <a:rPr lang="ko-KR" altLang="en-US" sz="2000" b="1">
                <a:latin typeface="Arial"/>
                <a:ea typeface="맑은 고딕"/>
                <a:cs typeface="Arial"/>
              </a:rPr>
              <a:t> 기능</a:t>
            </a:r>
            <a:r>
              <a:rPr lang="en-US" altLang="ko-KR" sz="2000" b="1">
                <a:latin typeface="Arial"/>
                <a:ea typeface="맑은 고딕"/>
                <a:cs typeface="Arial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sz="1800" b="1">
                <a:latin typeface="Malgun Gothic"/>
                <a:ea typeface="Malgun Gothic"/>
                <a:cs typeface="Arial"/>
              </a:rPr>
              <a:t>데이터의</a:t>
            </a:r>
            <a:r>
              <a:rPr lang="en-US" sz="1800" b="1">
                <a:latin typeface="Malgun Gothic"/>
                <a:ea typeface="맑은 고딕"/>
                <a:cs typeface="Arial"/>
              </a:rPr>
              <a:t> </a:t>
            </a:r>
            <a:r>
              <a:rPr lang="en-US" sz="1800" b="1" err="1">
                <a:latin typeface="Malgun Gothic"/>
                <a:ea typeface="맑은 고딕"/>
                <a:cs typeface="Arial"/>
              </a:rPr>
              <a:t>특성에</a:t>
            </a:r>
            <a:r>
              <a:rPr lang="en-US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sz="1800" b="1">
                <a:latin typeface="Malgun Gothic"/>
                <a:ea typeface="Malgun Gothic"/>
                <a:cs typeface="Arial"/>
              </a:rPr>
              <a:t>따라</a:t>
            </a:r>
            <a:r>
              <a:rPr lang="en-US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sz="1800" b="1">
                <a:latin typeface="Malgun Gothic"/>
                <a:ea typeface="Malgun Gothic"/>
                <a:cs typeface="Arial"/>
              </a:rPr>
              <a:t>텍스트</a:t>
            </a:r>
            <a:r>
              <a:rPr lang="ko-KR" altLang="en-US" sz="1800" b="1">
                <a:latin typeface="Malgun Gothic"/>
                <a:ea typeface="Malgun Gothic"/>
                <a:cs typeface="Arial"/>
              </a:rPr>
              <a:t> 및</a:t>
            </a:r>
            <a:r>
              <a:rPr lang="en-US" sz="1800" b="1">
                <a:latin typeface="맑은 고딕"/>
                <a:ea typeface="맑은 고딕"/>
                <a:cs typeface="Arial"/>
              </a:rPr>
              <a:t> </a:t>
            </a:r>
            <a:r>
              <a:rPr lang="ko-KR" sz="1800" b="1">
                <a:latin typeface="Malgun Gothic"/>
                <a:ea typeface="Malgun Gothic"/>
                <a:cs typeface="Arial"/>
              </a:rPr>
              <a:t>이미지</a:t>
            </a:r>
            <a:r>
              <a:rPr lang="ko-KR" altLang="en-US" sz="1800" b="1">
                <a:latin typeface="Malgun Gothic"/>
                <a:ea typeface="Malgun Gothic"/>
                <a:cs typeface="Arial"/>
              </a:rPr>
              <a:t> 등으로</a:t>
            </a:r>
            <a:r>
              <a:rPr lang="en-US" altLang="ko-KR" sz="1800" b="1">
                <a:latin typeface="맑은 고딕"/>
                <a:ea typeface="맑은 고딕"/>
                <a:cs typeface="Arial"/>
              </a:rPr>
              <a:t> </a:t>
            </a:r>
            <a:r>
              <a:rPr lang="en-US" sz="1800" b="1" err="1">
                <a:latin typeface="Malgun Gothic"/>
                <a:ea typeface="맑은 고딕"/>
                <a:cs typeface="Arial"/>
              </a:rPr>
              <a:t>정보</a:t>
            </a:r>
            <a:r>
              <a:rPr lang="en-US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sz="1800" b="1">
                <a:latin typeface="Malgun Gothic"/>
                <a:ea typeface="Malgun Gothic"/>
                <a:cs typeface="Arial"/>
              </a:rPr>
              <a:t>제공</a:t>
            </a:r>
            <a:endParaRPr lang="en-US" altLang="ko-KR" sz="1800">
              <a:latin typeface="맑은 고딕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ko-KR" altLang="en-US" sz="1800" b="1">
              <a:latin typeface="Malgun Gothic"/>
              <a:ea typeface="Malgun Gothic"/>
              <a:cs typeface="Arial"/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BFD13B14-D96C-4DD1-A48F-BE45D9E630B1}"/>
              </a:ext>
            </a:extLst>
          </p:cNvPr>
          <p:cNvSpPr/>
          <p:nvPr/>
        </p:nvSpPr>
        <p:spPr>
          <a:xfrm>
            <a:off x="3297053" y="3900375"/>
            <a:ext cx="796721" cy="23058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E6ED7AA5-B52A-46B9-A059-C2B748E0BEF6}"/>
              </a:ext>
            </a:extLst>
          </p:cNvPr>
          <p:cNvSpPr/>
          <p:nvPr/>
        </p:nvSpPr>
        <p:spPr>
          <a:xfrm>
            <a:off x="4088359" y="4633067"/>
            <a:ext cx="650181" cy="308738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6" name="그래픽 15" descr="오른쪽 화살표 단색으로 채워진">
            <a:extLst>
              <a:ext uri="{FF2B5EF4-FFF2-40B4-BE49-F238E27FC236}">
                <a16:creationId xmlns:a16="http://schemas.microsoft.com/office/drawing/2014/main" id="{20C1D625-3677-434F-8E03-47C1D2A0D1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7345" y="3700463"/>
            <a:ext cx="640863" cy="640863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B300BF51-EB9E-45A1-93E7-41675FDA7428}"/>
              </a:ext>
            </a:extLst>
          </p:cNvPr>
          <p:cNvSpPr/>
          <p:nvPr/>
        </p:nvSpPr>
        <p:spPr>
          <a:xfrm>
            <a:off x="2359205" y="5004298"/>
            <a:ext cx="1265643" cy="27943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EC8105B7-FBD6-450A-9040-F9815689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9572" y="5068954"/>
            <a:ext cx="354648" cy="364417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8CF87661-BAD9-4710-8DE1-8595C11A42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2170" y="2204654"/>
            <a:ext cx="4316046" cy="38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sp>
        <p:nvSpPr>
          <p:cNvPr id="5" name="직사각형 18">
            <a:extLst>
              <a:ext uri="{FF2B5EF4-FFF2-40B4-BE49-F238E27FC236}">
                <a16:creationId xmlns:a16="http://schemas.microsoft.com/office/drawing/2014/main" id="{6A04896E-133C-4D1B-8A0A-C65EC85D54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1217899"/>
            <a:ext cx="10271125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/>
                <a:ea typeface="맑은 고딕"/>
                <a:cs typeface="Arial"/>
              </a:rPr>
              <a:t>&lt;</a:t>
            </a:r>
            <a:r>
              <a:rPr lang="en-US" altLang="ko-KR" sz="2000" b="1" err="1">
                <a:latin typeface="Arial"/>
                <a:ea typeface="맑은 고딕"/>
                <a:cs typeface="Arial"/>
              </a:rPr>
              <a:t>챗봇</a:t>
            </a:r>
            <a:r>
              <a:rPr lang="ko-KR" altLang="en-US" sz="2000" b="1">
                <a:latin typeface="Arial"/>
                <a:ea typeface="맑은 고딕"/>
                <a:cs typeface="Arial"/>
              </a:rPr>
              <a:t> 기능</a:t>
            </a:r>
            <a:r>
              <a:rPr lang="en-US" altLang="ko-KR" sz="2000" b="1">
                <a:latin typeface="Arial"/>
                <a:ea typeface="맑은 고딕"/>
                <a:cs typeface="Arial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답변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미해결시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직접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질문을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등록할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수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있는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웹페이지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연동링크</a:t>
            </a:r>
            <a:r>
              <a:rPr lang="en-US" altLang="ko-KR" sz="1800" b="1">
                <a:latin typeface="Malgun Gothic"/>
                <a:ea typeface="맑은 고딕"/>
                <a:cs typeface="Arial"/>
              </a:rPr>
              <a:t> </a:t>
            </a:r>
            <a:r>
              <a:rPr lang="ko-KR" altLang="en-US" sz="1800" b="1">
                <a:latin typeface="Malgun Gothic"/>
                <a:ea typeface="맑은 고딕"/>
                <a:cs typeface="Arial"/>
              </a:rPr>
              <a:t>제공</a:t>
            </a:r>
            <a:r>
              <a:rPr lang="ko-KR" altLang="en-US" sz="1800">
                <a:latin typeface="Arial"/>
                <a:ea typeface="맑은 고딕"/>
                <a:cs typeface="Arial"/>
              </a:rPr>
              <a:t> </a:t>
            </a: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>
              <a:latin typeface="Arial" panose="020B0604020202020204" pitchFamily="34" charset="0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8C3C5E4-97CA-4F26-AFE4-3A36DB8263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72" t="662" r="-2341" b="-1104"/>
          <a:stretch/>
        </p:blipFill>
        <p:spPr>
          <a:xfrm>
            <a:off x="1897922" y="2278743"/>
            <a:ext cx="2737040" cy="4133004"/>
          </a:xfrm>
          <a:prstGeom prst="rect">
            <a:avLst/>
          </a:prstGeom>
        </p:spPr>
      </p:pic>
      <p:pic>
        <p:nvPicPr>
          <p:cNvPr id="4" name="그래픽 3" descr="오른쪽 화살표 단색으로 채워진">
            <a:extLst>
              <a:ext uri="{FF2B5EF4-FFF2-40B4-BE49-F238E27FC236}">
                <a16:creationId xmlns:a16="http://schemas.microsoft.com/office/drawing/2014/main" id="{B7BCCE31-E65C-4C10-88D2-A490E6DDDB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3468" y="3612539"/>
            <a:ext cx="914400" cy="91440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DBDD1748-377A-4160-8BC4-732FAC3863FE}"/>
              </a:ext>
            </a:extLst>
          </p:cNvPr>
          <p:cNvSpPr/>
          <p:nvPr/>
        </p:nvSpPr>
        <p:spPr>
          <a:xfrm>
            <a:off x="2017281" y="5524616"/>
            <a:ext cx="1207028" cy="26711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305A7ED0-095B-40CA-B390-5EED4684CF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98221" y="5523011"/>
            <a:ext cx="364417" cy="3741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4D86A3-3461-4592-ABD6-0A922B4ECCA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795" r="4864"/>
          <a:stretch/>
        </p:blipFill>
        <p:spPr>
          <a:xfrm>
            <a:off x="6635865" y="2210478"/>
            <a:ext cx="3219450" cy="41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관리자 페이지 기능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F86F8B6-6BD4-4767-9A8E-86029B1CDC83}"/>
              </a:ext>
            </a:extLst>
          </p:cNvPr>
          <p:cNvSpPr/>
          <p:nvPr/>
        </p:nvSpPr>
        <p:spPr>
          <a:xfrm>
            <a:off x="2242831" y="1970762"/>
            <a:ext cx="8299353" cy="699082"/>
          </a:xfrm>
          <a:prstGeom prst="roundRect">
            <a:avLst/>
          </a:prstGeom>
          <a:solidFill>
            <a:srgbClr val="BF82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사용자들로 부터 들어온 미해결 질문 조회 게시판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4DA7B7D-6097-495A-BA9C-BAB84A6FBA28}"/>
              </a:ext>
            </a:extLst>
          </p:cNvPr>
          <p:cNvSpPr/>
          <p:nvPr/>
        </p:nvSpPr>
        <p:spPr>
          <a:xfrm>
            <a:off x="2242831" y="2850508"/>
            <a:ext cx="8299353" cy="699082"/>
          </a:xfrm>
          <a:prstGeom prst="roundRect">
            <a:avLst/>
          </a:prstGeom>
          <a:solidFill>
            <a:srgbClr val="BF82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인증키가 있는 관리자만이 접근 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63EBAE3-3B28-4CF8-BABD-A8FDA72F5E96}"/>
              </a:ext>
            </a:extLst>
          </p:cNvPr>
          <p:cNvSpPr/>
          <p:nvPr/>
        </p:nvSpPr>
        <p:spPr>
          <a:xfrm>
            <a:off x="2216303" y="3730254"/>
            <a:ext cx="8299353" cy="699082"/>
          </a:xfrm>
          <a:prstGeom prst="roundRect">
            <a:avLst/>
          </a:prstGeom>
          <a:solidFill>
            <a:srgbClr val="BF82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미해결 질문 답변 및 알람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메일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전송  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AFE8455-ECE4-4570-A8D1-5777ADD54DE6}"/>
              </a:ext>
            </a:extLst>
          </p:cNvPr>
          <p:cNvSpPr/>
          <p:nvPr/>
        </p:nvSpPr>
        <p:spPr>
          <a:xfrm>
            <a:off x="2242831" y="4610000"/>
            <a:ext cx="8299353" cy="699082"/>
          </a:xfrm>
          <a:prstGeom prst="roundRect">
            <a:avLst/>
          </a:prstGeom>
          <a:solidFill>
            <a:srgbClr val="BF82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미해결 질문 바탕 </a:t>
            </a:r>
            <a:r>
              <a:rPr lang="ko-KR" altLang="en-US" b="1" err="1">
                <a:solidFill>
                  <a:schemeClr val="tx1"/>
                </a:solidFill>
                <a:latin typeface="+mj-ea"/>
                <a:ea typeface="+mj-ea"/>
              </a:rPr>
              <a:t>아코봇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 정보 업데이트 기능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744B35-4598-4B4A-9F96-DA8D35A34072}"/>
              </a:ext>
            </a:extLst>
          </p:cNvPr>
          <p:cNvSpPr/>
          <p:nvPr/>
        </p:nvSpPr>
        <p:spPr>
          <a:xfrm>
            <a:off x="2242831" y="5489746"/>
            <a:ext cx="8299353" cy="699082"/>
          </a:xfrm>
          <a:prstGeom prst="roundRect">
            <a:avLst/>
          </a:prstGeom>
          <a:solidFill>
            <a:srgbClr val="BF82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5. 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여러 관리자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교직원</a:t>
            </a:r>
            <a:r>
              <a:rPr lang="en-US" altLang="ko-KR" b="1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들에게 쉬운 메뉴얼 제공   </a:t>
            </a:r>
          </a:p>
        </p:txBody>
      </p:sp>
    </p:spTree>
    <p:extLst>
      <p:ext uri="{BB962C8B-B14F-4D97-AF65-F5344CB8AC3E}">
        <p14:creationId xmlns:p14="http://schemas.microsoft.com/office/powerpoint/2010/main" val="214671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관리자 페이지 기능 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>
                <a:latin typeface="Arial" panose="020B0604020202020204" pitchFamily="34" charset="0"/>
              </a:rPr>
              <a:t>사용자들로 부터 들어온 미해결 질문 조회 게시판  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4BE952F-94C1-4976-9719-C5A688B37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456" y="2172910"/>
            <a:ext cx="7220943" cy="4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1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101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관리자 페이지 기능 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>
                <a:latin typeface="Arial" panose="020B0604020202020204" pitchFamily="34" charset="0"/>
              </a:rPr>
              <a:t>인증키가 있는 관리자만이 접근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416A87-4D9E-418F-AA8B-AF5EE37157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0" y="2359987"/>
            <a:ext cx="4286898" cy="3633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8BB1318-70F7-40FB-ABA2-708E421211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85" y="2319992"/>
            <a:ext cx="2573299" cy="3713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래픽 13" descr="오른쪽 화살표 단색으로 채워진">
            <a:extLst>
              <a:ext uri="{FF2B5EF4-FFF2-40B4-BE49-F238E27FC236}">
                <a16:creationId xmlns:a16="http://schemas.microsoft.com/office/drawing/2014/main" id="{4CAB0D97-D0EF-4B4E-A271-DBA065AEE6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72002" y="36216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관리자 페이지 기능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  <a:endParaRPr lang="en-US" altLang="ko-KR" sz="105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>
                <a:latin typeface="Arial" panose="020B0604020202020204" pitchFamily="34" charset="0"/>
              </a:rPr>
              <a:t>미해결 질문 답변 및 알람</a:t>
            </a:r>
            <a:r>
              <a:rPr lang="en-US" altLang="ko-KR" sz="1800">
                <a:latin typeface="Arial" panose="020B0604020202020204" pitchFamily="34" charset="0"/>
              </a:rPr>
              <a:t>(</a:t>
            </a:r>
            <a:r>
              <a:rPr lang="ko-KR" altLang="en-US" sz="1800">
                <a:latin typeface="Arial" panose="020B0604020202020204" pitchFamily="34" charset="0"/>
              </a:rPr>
              <a:t>메일</a:t>
            </a:r>
            <a:r>
              <a:rPr lang="en-US" altLang="ko-KR" sz="1800">
                <a:latin typeface="Arial" panose="020B0604020202020204" pitchFamily="34" charset="0"/>
              </a:rPr>
              <a:t>)</a:t>
            </a:r>
            <a:r>
              <a:rPr lang="ko-KR" altLang="en-US" sz="1800">
                <a:latin typeface="Arial" panose="020B0604020202020204" pitchFamily="34" charset="0"/>
              </a:rPr>
              <a:t> 전송</a:t>
            </a:r>
            <a:endParaRPr lang="en-US" altLang="ko-KR" sz="1800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FD542F0-E9EB-40D0-8F75-7062FD8EC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939" y="2998814"/>
            <a:ext cx="4970003" cy="2618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559218AD-7EC3-4C85-A8F4-F7A49BFD3CEE}"/>
              </a:ext>
            </a:extLst>
          </p:cNvPr>
          <p:cNvSpPr/>
          <p:nvPr/>
        </p:nvSpPr>
        <p:spPr>
          <a:xfrm>
            <a:off x="165606" y="5165148"/>
            <a:ext cx="656853" cy="485775"/>
          </a:xfrm>
          <a:prstGeom prst="fram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9F185006-3E62-42DC-81BD-93FE275C8D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5325794"/>
            <a:ext cx="530493" cy="530493"/>
          </a:xfrm>
          <a:prstGeom prst="rect">
            <a:avLst/>
          </a:prstGeom>
        </p:spPr>
      </p:pic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5EDAE403-B204-45E2-B810-E8E3360343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3964" y="3815140"/>
            <a:ext cx="914400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EDBE25-C435-459B-9D31-CB350FA161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6408" y="2071979"/>
            <a:ext cx="5474610" cy="1952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0086B8-161D-4846-9604-499AA99DE6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6" y="4599219"/>
            <a:ext cx="5446442" cy="1920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890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6">
            <a:extLst>
              <a:ext uri="{FF2B5EF4-FFF2-40B4-BE49-F238E27FC236}">
                <a16:creationId xmlns:a16="http://schemas.microsoft.com/office/drawing/2014/main" id="{020BC9F5-AF2F-4D9B-9B5C-997AEAAC1EE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214225" cy="860425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17DEF-5FCC-4372-A259-8B457329433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70438" y="211138"/>
            <a:ext cx="3310572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fontAlgn="auto" latinLnBrk="1" hangingPunct="1">
              <a:defRPr/>
            </a:pPr>
            <a:r>
              <a:rPr lang="en-US" altLang="ko-KR" sz="2800" b="1" i="1" spc="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/>
              </a:rPr>
              <a:t>CONTENTS</a:t>
            </a:r>
            <a:endParaRPr lang="ko-KR" altLang="en-US" sz="2800" b="1" i="1" spc="60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4E1DD-2E49-4B5C-870E-9DB701AC0E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908925" y="5842000"/>
            <a:ext cx="4306888" cy="101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fontAlgn="auto" latinLnBrk="1" hangingPunct="1">
              <a:defRPr/>
            </a:pPr>
            <a:r>
              <a:rPr lang="en-US" altLang="ko-KR" sz="6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4DECF">
                    <a:alpha val="16078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Wingdings"/>
              </a:rPr>
              <a:t>CONTENTS</a:t>
            </a:r>
            <a:endParaRPr lang="ko-KR" altLang="en-US" sz="6000" b="1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084" name="그룹 1">
            <a:extLst>
              <a:ext uri="{FF2B5EF4-FFF2-40B4-BE49-F238E27FC236}">
                <a16:creationId xmlns:a16="http://schemas.microsoft.com/office/drawing/2014/main" id="{B3411550-619E-4BD3-A2A8-D38A3F9461EC}"/>
              </a:ext>
            </a:extLst>
          </p:cNvPr>
          <p:cNvGrpSpPr>
            <a:grpSpLocks/>
          </p:cNvGrpSpPr>
          <p:nvPr/>
        </p:nvGrpSpPr>
        <p:grpSpPr bwMode="auto">
          <a:xfrm>
            <a:off x="4095880" y="1518292"/>
            <a:ext cx="5781675" cy="1722448"/>
            <a:chOff x="3403338" y="2598003"/>
            <a:chExt cx="2298580" cy="9368272"/>
          </a:xfrm>
        </p:grpSpPr>
        <p:sp>
          <p:nvSpPr>
            <p:cNvPr id="3088" name="TextBox 7">
              <a:extLst>
                <a:ext uri="{FF2B5EF4-FFF2-40B4-BE49-F238E27FC236}">
                  <a16:creationId xmlns:a16="http://schemas.microsoft.com/office/drawing/2014/main" id="{E02D7D7C-148D-410C-80C6-1AA65394EADF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403338" y="2598003"/>
              <a:ext cx="89960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ea typeface="KoPubWorld돋움체 Bold" pitchFamily="2" charset="-127"/>
                </a:rPr>
                <a:t>01</a:t>
              </a:r>
              <a:endParaRPr lang="ko-KR" altLang="en-US" sz="4800" b="1">
                <a:solidFill>
                  <a:srgbClr val="64DECF"/>
                </a:solidFill>
                <a:ea typeface="KoPubWorld돋움체 Bold" pitchFamily="2" charset="-127"/>
              </a:endParaRPr>
            </a:p>
          </p:txBody>
        </p:sp>
        <p:sp>
          <p:nvSpPr>
            <p:cNvPr id="3089" name="TextBox 11">
              <a:extLst>
                <a:ext uri="{FF2B5EF4-FFF2-40B4-BE49-F238E27FC236}">
                  <a16:creationId xmlns:a16="http://schemas.microsoft.com/office/drawing/2014/main" id="{3B506C40-3072-4952-A8DD-589236294E67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760429" y="3429006"/>
              <a:ext cx="1941489" cy="853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400" b="1">
                  <a:latin typeface="Arial" panose="020B0604020202020204" pitchFamily="34" charset="0"/>
                </a:rPr>
                <a:t>프로젝트 개요</a:t>
              </a:r>
              <a:endParaRPr lang="en-US" altLang="ko-KR" sz="2400" b="1" dirty="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2400" b="1" dirty="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2400" dirty="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그룹 1">
            <a:extLst>
              <a:ext uri="{FF2B5EF4-FFF2-40B4-BE49-F238E27FC236}">
                <a16:creationId xmlns:a16="http://schemas.microsoft.com/office/drawing/2014/main" id="{2B011AA8-5CA8-4B00-8D90-BCD0C7A8DEDF}"/>
              </a:ext>
            </a:extLst>
          </p:cNvPr>
          <p:cNvGrpSpPr>
            <a:grpSpLocks/>
          </p:cNvGrpSpPr>
          <p:nvPr/>
        </p:nvGrpSpPr>
        <p:grpSpPr bwMode="auto">
          <a:xfrm>
            <a:off x="4095880" y="2472584"/>
            <a:ext cx="6255209" cy="1173448"/>
            <a:chOff x="3403338" y="2598003"/>
            <a:chExt cx="2267015" cy="6382301"/>
          </a:xfrm>
        </p:grpSpPr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1FEC6AC5-4F0D-469C-B77A-FC7636ED40F8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03338" y="2598003"/>
              <a:ext cx="357650" cy="4519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ea typeface="KoPubWorld돋움체 Bold" pitchFamily="2" charset="-127"/>
                </a:rPr>
                <a:t>02</a:t>
              </a:r>
              <a:endParaRPr lang="ko-KR" altLang="en-US" sz="4800" b="1">
                <a:solidFill>
                  <a:srgbClr val="64DECF"/>
                </a:solidFill>
                <a:ea typeface="KoPubWorld돋움체 Bold" pitchFamily="2" charset="-127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71A7D59F-D940-49E7-A04A-706BADE6076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28864" y="3623584"/>
              <a:ext cx="1941489" cy="5356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400" b="1">
                  <a:latin typeface="Arial" panose="020B0604020202020204" pitchFamily="34" charset="0"/>
                </a:rPr>
                <a:t>프로젝트 구성 및 기능</a:t>
              </a:r>
              <a:endParaRPr lang="en-US" altLang="ko-KR" sz="2400" b="1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ko-KR" sz="100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그룹 1">
            <a:extLst>
              <a:ext uri="{FF2B5EF4-FFF2-40B4-BE49-F238E27FC236}">
                <a16:creationId xmlns:a16="http://schemas.microsoft.com/office/drawing/2014/main" id="{994D9AE3-F32F-45C0-9222-288AB42B3A71}"/>
              </a:ext>
            </a:extLst>
          </p:cNvPr>
          <p:cNvGrpSpPr>
            <a:grpSpLocks/>
          </p:cNvGrpSpPr>
          <p:nvPr/>
        </p:nvGrpSpPr>
        <p:grpSpPr bwMode="auto">
          <a:xfrm>
            <a:off x="4095880" y="3417982"/>
            <a:ext cx="6584662" cy="1014865"/>
            <a:chOff x="3403338" y="2598003"/>
            <a:chExt cx="2248155" cy="5519779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C29EFEC2-CAB6-4FAA-B63F-4CFA3D28C578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403338" y="2598003"/>
              <a:ext cx="357650" cy="4519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ea typeface="KoPubWorld돋움체 Bold" pitchFamily="2" charset="-127"/>
                </a:rPr>
                <a:t>03</a:t>
              </a:r>
              <a:endParaRPr lang="ko-KR" altLang="en-US" sz="4800" b="1">
                <a:solidFill>
                  <a:srgbClr val="64DECF"/>
                </a:solidFill>
                <a:ea typeface="KoPubWorld돋움체 Bold" pitchFamily="2" charset="-127"/>
              </a:endParaRPr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CF0BA608-147E-4274-BB8D-871A252D1171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710004" y="3598048"/>
              <a:ext cx="1941489" cy="4519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400" b="1">
                  <a:latin typeface="Arial" panose="020B0604020202020204" pitchFamily="34" charset="0"/>
                </a:rPr>
                <a:t>프로젝트 기대 효과</a:t>
              </a:r>
              <a:endParaRPr lang="en-US" altLang="ko-KR" sz="2400" dirty="0"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그룹 1">
            <a:extLst>
              <a:ext uri="{FF2B5EF4-FFF2-40B4-BE49-F238E27FC236}">
                <a16:creationId xmlns:a16="http://schemas.microsoft.com/office/drawing/2014/main" id="{3CCE7B85-8533-44D4-A8F3-307F0DA8E38B}"/>
              </a:ext>
            </a:extLst>
          </p:cNvPr>
          <p:cNvGrpSpPr>
            <a:grpSpLocks/>
          </p:cNvGrpSpPr>
          <p:nvPr/>
        </p:nvGrpSpPr>
        <p:grpSpPr bwMode="auto">
          <a:xfrm>
            <a:off x="4129232" y="4355923"/>
            <a:ext cx="6584662" cy="830997"/>
            <a:chOff x="3403338" y="2598003"/>
            <a:chExt cx="2248155" cy="4519734"/>
          </a:xfrm>
        </p:grpSpPr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60C28000-4BEF-42CF-986A-0329FA283AE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403338" y="2598003"/>
              <a:ext cx="307146" cy="4519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ea typeface="KoPubWorld돋움체 Bold" pitchFamily="2" charset="-127"/>
                </a:rPr>
                <a:t>04</a:t>
              </a:r>
              <a:endParaRPr lang="ko-KR" altLang="en-US" sz="4800" b="1">
                <a:solidFill>
                  <a:srgbClr val="64DECF"/>
                </a:solidFill>
                <a:ea typeface="KoPubWorld돋움체 Bold" pitchFamily="2" charset="-127"/>
              </a:endParaRPr>
            </a:p>
          </p:txBody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F004B73F-ED48-4942-ACED-E6AAA036B32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10004" y="3598048"/>
              <a:ext cx="1941489" cy="251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400" b="1">
                  <a:latin typeface="Arial" panose="020B0604020202020204" pitchFamily="34" charset="0"/>
                </a:rPr>
                <a:t>시연 영상</a:t>
              </a:r>
              <a:endParaRPr lang="ko-KR" altLang="en-US" sz="24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130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관리자 페이지 기능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>
                <a:latin typeface="Arial" panose="020B0604020202020204" pitchFamily="34" charset="0"/>
              </a:rPr>
              <a:t>미해결 질문 바탕 아코봇 정보 업데이트 기능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2000" b="1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AD0ADB5-0D0B-4E8A-9D50-350C159F05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359"/>
          <a:stretch/>
        </p:blipFill>
        <p:spPr>
          <a:xfrm>
            <a:off x="1618605" y="2043849"/>
            <a:ext cx="9492296" cy="46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3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130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관리자 페이지 기능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>
                <a:latin typeface="Arial" panose="020B0604020202020204" pitchFamily="34" charset="0"/>
              </a:rPr>
              <a:t>미해결 질문 바탕 아코봇 정보 업데이트 기능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2000" b="1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2A843EF-0764-453C-93EC-4274CBEEE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063" y="2098148"/>
            <a:ext cx="3950472" cy="4688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래픽 10" descr="오른쪽 화살표 단색으로 채워진">
            <a:extLst>
              <a:ext uri="{FF2B5EF4-FFF2-40B4-BE49-F238E27FC236}">
                <a16:creationId xmlns:a16="http://schemas.microsoft.com/office/drawing/2014/main" id="{F7C4AA6F-1847-442D-A31D-F4C5D88FCC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1067" y="3591560"/>
            <a:ext cx="914400" cy="914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04A2C9-7275-4B38-A317-A1946EC192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9999" y="2275948"/>
            <a:ext cx="4375876" cy="38773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BB4C3A-B6E4-4602-82D7-F25FB5961088}"/>
              </a:ext>
            </a:extLst>
          </p:cNvPr>
          <p:cNvGrpSpPr/>
          <p:nvPr/>
        </p:nvGrpSpPr>
        <p:grpSpPr>
          <a:xfrm>
            <a:off x="10615828" y="3856549"/>
            <a:ext cx="1660094" cy="426163"/>
            <a:chOff x="9020606" y="1221398"/>
            <a:chExt cx="1660094" cy="426163"/>
          </a:xfrm>
        </p:grpSpPr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FD46DA74-A875-40DD-969E-6CAC75D43FDC}"/>
                </a:ext>
              </a:extLst>
            </p:cNvPr>
            <p:cNvSpPr/>
            <p:nvPr/>
          </p:nvSpPr>
          <p:spPr>
            <a:xfrm>
              <a:off x="9020606" y="1221398"/>
              <a:ext cx="474662" cy="426163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49C87F-1A45-4192-93DA-36C1A7E2D558}"/>
                </a:ext>
              </a:extLst>
            </p:cNvPr>
            <p:cNvSpPr txBox="1"/>
            <p:nvPr/>
          </p:nvSpPr>
          <p:spPr>
            <a:xfrm>
              <a:off x="9257937" y="1249813"/>
              <a:ext cx="142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Update!</a:t>
              </a:r>
              <a:endParaRPr lang="ko-KR" altLang="en-US" b="1"/>
            </a:p>
          </p:txBody>
        </p:sp>
      </p:grpSp>
      <p:sp>
        <p:nvSpPr>
          <p:cNvPr id="22" name="액자 21">
            <a:extLst>
              <a:ext uri="{FF2B5EF4-FFF2-40B4-BE49-F238E27FC236}">
                <a16:creationId xmlns:a16="http://schemas.microsoft.com/office/drawing/2014/main" id="{70E2120B-BEC2-4DDB-94C8-DE2A7B4079D6}"/>
              </a:ext>
            </a:extLst>
          </p:cNvPr>
          <p:cNvSpPr/>
          <p:nvPr/>
        </p:nvSpPr>
        <p:spPr>
          <a:xfrm>
            <a:off x="1394197" y="6237605"/>
            <a:ext cx="656853" cy="48577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23" name="그래픽 22" descr="커서 단색으로 채워진">
            <a:extLst>
              <a:ext uri="{FF2B5EF4-FFF2-40B4-BE49-F238E27FC236}">
                <a16:creationId xmlns:a16="http://schemas.microsoft.com/office/drawing/2014/main" id="{5DEC9A9D-35D4-43B6-991B-A4FC4FF519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85803" y="6387801"/>
            <a:ext cx="530493" cy="5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관리자 페이지 기능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>
                <a:latin typeface="Arial" panose="020B0604020202020204" pitchFamily="34" charset="0"/>
              </a:rPr>
              <a:t>관리자</a:t>
            </a:r>
            <a:r>
              <a:rPr lang="en-US" altLang="ko-KR" sz="1800">
                <a:latin typeface="Arial" panose="020B0604020202020204" pitchFamily="34" charset="0"/>
              </a:rPr>
              <a:t>(</a:t>
            </a:r>
            <a:r>
              <a:rPr lang="ko-KR" altLang="en-US" sz="1800">
                <a:latin typeface="Arial" panose="020B0604020202020204" pitchFamily="34" charset="0"/>
              </a:rPr>
              <a:t>교직원</a:t>
            </a:r>
            <a:r>
              <a:rPr lang="en-US" altLang="ko-KR" sz="1800">
                <a:latin typeface="Arial" panose="020B0604020202020204" pitchFamily="34" charset="0"/>
              </a:rPr>
              <a:t>)</a:t>
            </a:r>
            <a:r>
              <a:rPr lang="ko-KR" altLang="en-US" sz="1800">
                <a:latin typeface="Arial" panose="020B0604020202020204" pitchFamily="34" charset="0"/>
              </a:rPr>
              <a:t>들에게 쉬운 매뉴얼 제공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C527C4B-7E0C-46A3-93AC-F22D2A256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01" y="2339170"/>
            <a:ext cx="7371380" cy="4062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527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관리자 페이지 기능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00" b="1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>
                <a:latin typeface="Arial" panose="020B0604020202020204" pitchFamily="34" charset="0"/>
              </a:rPr>
              <a:t>관리자</a:t>
            </a:r>
            <a:r>
              <a:rPr lang="en-US" altLang="ko-KR" sz="1800">
                <a:latin typeface="Arial" panose="020B0604020202020204" pitchFamily="34" charset="0"/>
              </a:rPr>
              <a:t>(</a:t>
            </a:r>
            <a:r>
              <a:rPr lang="ko-KR" altLang="en-US" sz="1800">
                <a:latin typeface="Arial" panose="020B0604020202020204" pitchFamily="34" charset="0"/>
              </a:rPr>
              <a:t>교직원</a:t>
            </a:r>
            <a:r>
              <a:rPr lang="en-US" altLang="ko-KR" sz="1800">
                <a:latin typeface="Arial" panose="020B0604020202020204" pitchFamily="34" charset="0"/>
              </a:rPr>
              <a:t>)</a:t>
            </a:r>
            <a:r>
              <a:rPr lang="ko-KR" altLang="en-US" sz="1800">
                <a:latin typeface="Arial" panose="020B0604020202020204" pitchFamily="34" charset="0"/>
              </a:rPr>
              <a:t>들에게 쉬운 매뉴얼 제공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88147A-097D-48B5-A52C-4ED3B315D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353" y="2210476"/>
            <a:ext cx="3730713" cy="4266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63BEBE-95DE-431F-8BD8-2499C3514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599" y="2210477"/>
            <a:ext cx="3724569" cy="4266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51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6">
            <a:extLst>
              <a:ext uri="{FF2B5EF4-FFF2-40B4-BE49-F238E27FC236}">
                <a16:creationId xmlns:a16="http://schemas.microsoft.com/office/drawing/2014/main" id="{020BC9F5-AF2F-4D9B-9B5C-997AEAAC1EE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973179"/>
            <a:ext cx="12214225" cy="2679032"/>
          </a:xfrm>
          <a:prstGeom prst="rect">
            <a:avLst/>
          </a:prstGeom>
          <a:solidFill>
            <a:srgbClr val="B3EFE8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17DEF-5FCC-4372-A259-8B457329433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66561" y="3051085"/>
            <a:ext cx="6281102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1" fontAlgn="auto" latinLnBrk="1" hangingPunct="1">
              <a:defRPr/>
            </a:pPr>
            <a:r>
              <a:rPr lang="en-US" altLang="ko-KR" sz="2800" b="1" spc="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/>
              </a:rPr>
              <a:t>3. </a:t>
            </a:r>
            <a:r>
              <a:rPr lang="ko-KR" altLang="en-US" sz="2800" b="1" spc="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/>
              </a:rPr>
              <a:t>프로젝트 기대 효과</a:t>
            </a:r>
            <a:endParaRPr lang="en-US" altLang="ko-KR" sz="2800" b="1" spc="6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780136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프로젝트 기대 효과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기대 효과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710476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3" name="그래픽 2" descr="상향 추세 단색으로 채워진">
            <a:extLst>
              <a:ext uri="{FF2B5EF4-FFF2-40B4-BE49-F238E27FC236}">
                <a16:creationId xmlns:a16="http://schemas.microsoft.com/office/drawing/2014/main" id="{6D0E893E-A4CE-4303-80BE-A426DF7EAA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7069" y="2416508"/>
            <a:ext cx="1868389" cy="1868389"/>
          </a:xfrm>
          <a:prstGeom prst="rect">
            <a:avLst/>
          </a:prstGeom>
        </p:spPr>
      </p:pic>
      <p:pic>
        <p:nvPicPr>
          <p:cNvPr id="5" name="그래픽 4" descr="데이터베이스 단색으로 채워진">
            <a:extLst>
              <a:ext uri="{FF2B5EF4-FFF2-40B4-BE49-F238E27FC236}">
                <a16:creationId xmlns:a16="http://schemas.microsoft.com/office/drawing/2014/main" id="{BF4750A9-2CBC-4E71-BC76-2C5E94F84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8666" y="2653423"/>
            <a:ext cx="1515657" cy="1515657"/>
          </a:xfrm>
          <a:prstGeom prst="rect">
            <a:avLst/>
          </a:prstGeom>
        </p:spPr>
      </p:pic>
      <p:pic>
        <p:nvPicPr>
          <p:cNvPr id="11" name="그래픽 10" descr="그룹 단색으로 채워진">
            <a:extLst>
              <a:ext uri="{FF2B5EF4-FFF2-40B4-BE49-F238E27FC236}">
                <a16:creationId xmlns:a16="http://schemas.microsoft.com/office/drawing/2014/main" id="{F22EBB30-6EED-4B3B-9BB5-D58E07566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5220" y="2573102"/>
            <a:ext cx="1711795" cy="1711795"/>
          </a:xfrm>
          <a:prstGeom prst="rect">
            <a:avLst/>
          </a:prstGeom>
        </p:spPr>
      </p:pic>
      <p:pic>
        <p:nvPicPr>
          <p:cNvPr id="14" name="그래픽 13" descr="반복 단색으로 채워진">
            <a:extLst>
              <a:ext uri="{FF2B5EF4-FFF2-40B4-BE49-F238E27FC236}">
                <a16:creationId xmlns:a16="http://schemas.microsoft.com/office/drawing/2014/main" id="{3C2C5912-4FAC-440D-9E11-6DB5013764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97912" y="2653423"/>
            <a:ext cx="1515658" cy="15156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AF7E22-021C-4D8F-858C-BF81B1C5F9C1}"/>
              </a:ext>
            </a:extLst>
          </p:cNvPr>
          <p:cNvSpPr txBox="1"/>
          <p:nvPr/>
        </p:nvSpPr>
        <p:spPr>
          <a:xfrm>
            <a:off x="803023" y="4432079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입학처 업무 </a:t>
            </a:r>
            <a:endParaRPr lang="en-US" altLang="ko-KR" b="1"/>
          </a:p>
          <a:p>
            <a:pPr algn="ctr"/>
            <a:r>
              <a:rPr lang="ko-KR" altLang="en-US" b="1"/>
              <a:t>효율성 상승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BC042-4601-42A8-87F6-3E230A1D4C3E}"/>
              </a:ext>
            </a:extLst>
          </p:cNvPr>
          <p:cNvSpPr txBox="1"/>
          <p:nvPr/>
        </p:nvSpPr>
        <p:spPr>
          <a:xfrm>
            <a:off x="3770596" y="4439616"/>
            <a:ext cx="171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입시 질문 </a:t>
            </a:r>
            <a:endParaRPr lang="en-US" altLang="ko-KR" b="1"/>
          </a:p>
          <a:p>
            <a:pPr algn="ctr"/>
            <a:r>
              <a:rPr lang="ko-KR" altLang="en-US" b="1"/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AF3E4-CE3D-4423-BBA3-A569A0577241}"/>
              </a:ext>
            </a:extLst>
          </p:cNvPr>
          <p:cNvSpPr txBox="1"/>
          <p:nvPr/>
        </p:nvSpPr>
        <p:spPr>
          <a:xfrm>
            <a:off x="6585220" y="4432077"/>
            <a:ext cx="193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챗봇 관리 인원</a:t>
            </a:r>
            <a:endParaRPr lang="en-US" altLang="ko-KR" b="1"/>
          </a:p>
          <a:p>
            <a:pPr algn="ctr"/>
            <a:r>
              <a:rPr lang="ko-KR" altLang="en-US" b="1"/>
              <a:t>범위 확대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1F0827-45F3-4D5F-A8F1-47250CC81CEF}"/>
              </a:ext>
            </a:extLst>
          </p:cNvPr>
          <p:cNvSpPr txBox="1"/>
          <p:nvPr/>
        </p:nvSpPr>
        <p:spPr>
          <a:xfrm>
            <a:off x="9286231" y="4432076"/>
            <a:ext cx="193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쉽고 빠른</a:t>
            </a:r>
            <a:endParaRPr lang="en-US" altLang="ko-KR" b="1"/>
          </a:p>
          <a:p>
            <a:pPr algn="ctr"/>
            <a:r>
              <a:rPr lang="ko-KR" altLang="en-US" b="1"/>
              <a:t>챗봇 업데이트</a:t>
            </a:r>
          </a:p>
        </p:txBody>
      </p:sp>
    </p:spTree>
    <p:extLst>
      <p:ext uri="{BB962C8B-B14F-4D97-AF65-F5344CB8AC3E}">
        <p14:creationId xmlns:p14="http://schemas.microsoft.com/office/powerpoint/2010/main" val="2252981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6">
            <a:extLst>
              <a:ext uri="{FF2B5EF4-FFF2-40B4-BE49-F238E27FC236}">
                <a16:creationId xmlns:a16="http://schemas.microsoft.com/office/drawing/2014/main" id="{020BC9F5-AF2F-4D9B-9B5C-997AEAAC1EE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973179"/>
            <a:ext cx="12214225" cy="2679032"/>
          </a:xfrm>
          <a:prstGeom prst="rect">
            <a:avLst/>
          </a:prstGeom>
          <a:solidFill>
            <a:srgbClr val="B3EFE8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17DEF-5FCC-4372-A259-8B457329433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66561" y="3051085"/>
            <a:ext cx="6281102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1" fontAlgn="auto" latinLnBrk="1" hangingPunct="1">
              <a:defRPr/>
            </a:pPr>
            <a:r>
              <a:rPr lang="en-US" altLang="ko-KR" sz="2800" b="1" spc="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/>
              </a:rPr>
              <a:t>4. </a:t>
            </a:r>
            <a:r>
              <a:rPr lang="ko-KR" altLang="en-US" sz="2800" b="1" spc="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/>
              </a:rPr>
              <a:t>시연 영상</a:t>
            </a:r>
            <a:endParaRPr lang="en-US" altLang="ko-KR" sz="2800" b="1" spc="6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94424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4638530" y="131822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시연 영상 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710476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pic>
        <p:nvPicPr>
          <p:cNvPr id="5" name="온라인 미디어 4" title="2021-OSSP2-똑딱이들">
            <a:hlinkClick r:id="" action="ppaction://media"/>
            <a:extLst>
              <a:ext uri="{FF2B5EF4-FFF2-40B4-BE49-F238E27FC236}">
                <a16:creationId xmlns:a16="http://schemas.microsoft.com/office/drawing/2014/main" id="{702F2CD4-898F-4F27-88BF-857D13C81B1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2063750" y="1404937"/>
            <a:ext cx="8839425" cy="49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직사각형 6">
            <a:extLst>
              <a:ext uri="{FF2B5EF4-FFF2-40B4-BE49-F238E27FC236}">
                <a16:creationId xmlns:a16="http://schemas.microsoft.com/office/drawing/2014/main" id="{769B3A35-2119-40AD-8697-150D691773C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214225" cy="6858000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3314" name="TextBox 8">
            <a:extLst>
              <a:ext uri="{FF2B5EF4-FFF2-40B4-BE49-F238E27FC236}">
                <a16:creationId xmlns:a16="http://schemas.microsoft.com/office/drawing/2014/main" id="{3740AF92-0930-476B-910F-2B1FA846171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2749550"/>
            <a:ext cx="2870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KoPubWorld돋움체 Bold" pitchFamily="2" charset="-127"/>
                <a:sym typeface="Wingdings" panose="05000000000000000000" pitchFamily="2" charset="2"/>
              </a:rPr>
              <a:t>Q &amp; A</a:t>
            </a:r>
            <a:endParaRPr lang="ko-KR" altLang="en-US" sz="4400">
              <a:solidFill>
                <a:schemeClr val="bg1"/>
              </a:solidFill>
              <a:ea typeface="Arial" panose="020B0604020202020204" pitchFamily="34" charset="0"/>
              <a:cs typeface="KoPubWorld돋움체 Bold" pitchFamily="2" charset="-127"/>
            </a:endParaRPr>
          </a:p>
        </p:txBody>
      </p:sp>
      <p:pic>
        <p:nvPicPr>
          <p:cNvPr id="13" name="TextBox 12">
            <a:extLst>
              <a:ext uri="{FF2B5EF4-FFF2-40B4-BE49-F238E27FC236}">
                <a16:creationId xmlns:a16="http://schemas.microsoft.com/office/drawing/2014/main" id="{89EEB0F7-75E5-4DB9-8D70-C6BE1556E034}"/>
              </a:ext>
            </a:extLst>
          </p:cNvPr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597400"/>
            <a:ext cx="42418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직사각형 5">
            <a:extLst>
              <a:ext uri="{FF2B5EF4-FFF2-40B4-BE49-F238E27FC236}">
                <a16:creationId xmlns:a16="http://schemas.microsoft.com/office/drawing/2014/main" id="{6877D54F-BB17-4F6A-BDB2-A4A5B857FD2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12214225" cy="298450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338" name="직사각형 6">
            <a:extLst>
              <a:ext uri="{FF2B5EF4-FFF2-40B4-BE49-F238E27FC236}">
                <a16:creationId xmlns:a16="http://schemas.microsoft.com/office/drawing/2014/main" id="{E6E88E20-196E-4073-9823-2A83EA12888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6559550"/>
            <a:ext cx="12214225" cy="298450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339" name="TextBox 7">
            <a:extLst>
              <a:ext uri="{FF2B5EF4-FFF2-40B4-BE49-F238E27FC236}">
                <a16:creationId xmlns:a16="http://schemas.microsoft.com/office/drawing/2014/main" id="{91065BB6-0343-48FB-BD8A-D5CF3DDB492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381" y="2909709"/>
            <a:ext cx="316304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Arial" panose="020B0604020202020204" pitchFamily="34" charset="0"/>
              </a:rPr>
              <a:t>감사합니다</a:t>
            </a:r>
            <a:r>
              <a:rPr lang="en-US" altLang="ko-KR" sz="4400">
                <a:latin typeface="Arial" panose="020B0604020202020204" pitchFamily="34" charset="0"/>
              </a:rPr>
              <a:t>.</a:t>
            </a:r>
            <a:endParaRPr lang="ko-KR" altLang="en-US" sz="4400">
              <a:latin typeface="Arial" panose="020B0604020202020204" pitchFamily="34" charset="0"/>
            </a:endParaRPr>
          </a:p>
        </p:txBody>
      </p:sp>
      <p:sp>
        <p:nvSpPr>
          <p:cNvPr id="14340" name="직사각형 9">
            <a:extLst>
              <a:ext uri="{FF2B5EF4-FFF2-40B4-BE49-F238E27FC236}">
                <a16:creationId xmlns:a16="http://schemas.microsoft.com/office/drawing/2014/main" id="{98572564-171F-4705-9BA2-2C3196C3492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31081" y="2528709"/>
            <a:ext cx="1838325" cy="298450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341" name="TextBox 10">
            <a:extLst>
              <a:ext uri="{FF2B5EF4-FFF2-40B4-BE49-F238E27FC236}">
                <a16:creationId xmlns:a16="http://schemas.microsoft.com/office/drawing/2014/main" id="{E72CBFB1-48E1-48A7-AA4E-98D9A21C37E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31081" y="2509659"/>
            <a:ext cx="1838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</a:rPr>
              <a:t>THANK YOU </a:t>
            </a:r>
            <a:r>
              <a:rPr lang="en-US" altLang="ko-KR" sz="2000">
                <a:solidFill>
                  <a:schemeClr val="bg1"/>
                </a:solidFill>
                <a:latin typeface="KoPubWorld돋움체 Light" pitchFamily="2" charset="-127"/>
                <a:ea typeface="KoPubWorld돋움체 Light" pitchFamily="2" charset="-127"/>
              </a:rPr>
              <a:t>-</a:t>
            </a:r>
            <a:endParaRPr lang="ko-KR" altLang="en-US" sz="2000">
              <a:solidFill>
                <a:schemeClr val="bg1"/>
              </a:solidFill>
              <a:latin typeface="KoPubWorld돋움체 Light" pitchFamily="2" charset="-127"/>
              <a:ea typeface="KoPubWorld돋움체 Light" pitchFamily="2" charset="-127"/>
            </a:endParaRPr>
          </a:p>
        </p:txBody>
      </p:sp>
      <p:pic>
        <p:nvPicPr>
          <p:cNvPr id="14342" name="그림 2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C476F5F9-B213-4AC9-A6C8-3DADFC590DC9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524250"/>
            <a:ext cx="30353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6">
            <a:extLst>
              <a:ext uri="{FF2B5EF4-FFF2-40B4-BE49-F238E27FC236}">
                <a16:creationId xmlns:a16="http://schemas.microsoft.com/office/drawing/2014/main" id="{020BC9F5-AF2F-4D9B-9B5C-997AEAAC1EE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973179"/>
            <a:ext cx="12214225" cy="2679032"/>
          </a:xfrm>
          <a:prstGeom prst="rect">
            <a:avLst/>
          </a:prstGeom>
          <a:solidFill>
            <a:srgbClr val="B3EFE8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17DEF-5FCC-4372-A259-8B457329433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860" y="3051085"/>
            <a:ext cx="4150297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fontAlgn="auto" latinLnBrk="1" hangingPunct="1">
              <a:defRPr/>
            </a:pPr>
            <a:r>
              <a:rPr lang="en-US" altLang="ko-KR" sz="2800" b="1" spc="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/>
              </a:rPr>
              <a:t>1. </a:t>
            </a:r>
            <a:r>
              <a:rPr lang="ko-KR" altLang="en-US" sz="2800" b="1" spc="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/>
              </a:rPr>
              <a:t>프로젝트 개요</a:t>
            </a:r>
            <a:endParaRPr lang="ko-KR" altLang="en-US" sz="2800" b="1" spc="6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4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직사각형 22">
            <a:extLst>
              <a:ext uri="{FF2B5EF4-FFF2-40B4-BE49-F238E27FC236}">
                <a16:creationId xmlns:a16="http://schemas.microsoft.com/office/drawing/2014/main" id="{D193DBA5-F60F-4354-96A1-569FE36EFCC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4098" name="그룹 5">
            <a:extLst>
              <a:ext uri="{FF2B5EF4-FFF2-40B4-BE49-F238E27FC236}">
                <a16:creationId xmlns:a16="http://schemas.microsoft.com/office/drawing/2014/main" id="{D51C502B-E894-4FE5-885F-096315417DB7}"/>
              </a:ext>
            </a:extLst>
          </p:cNvPr>
          <p:cNvGrpSpPr>
            <a:grpSpLocks/>
          </p:cNvGrpSpPr>
          <p:nvPr/>
        </p:nvGrpSpPr>
        <p:grpSpPr bwMode="auto">
          <a:xfrm>
            <a:off x="4395770" y="81341"/>
            <a:ext cx="6060177" cy="830262"/>
            <a:chOff x="3819245" y="188165"/>
            <a:chExt cx="3787041" cy="830997"/>
          </a:xfrm>
        </p:grpSpPr>
        <p:sp>
          <p:nvSpPr>
            <p:cNvPr id="4100" name="직사각형 4">
              <a:extLst>
                <a:ext uri="{FF2B5EF4-FFF2-40B4-BE49-F238E27FC236}">
                  <a16:creationId xmlns:a16="http://schemas.microsoft.com/office/drawing/2014/main" id="{A03D14A6-D07B-44AE-B24A-49B5DF44EDED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408996" y="372593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개요</a:t>
              </a:r>
              <a:endParaRPr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101" name="TextBox 23">
              <a:extLst>
                <a:ext uri="{FF2B5EF4-FFF2-40B4-BE49-F238E27FC236}">
                  <a16:creationId xmlns:a16="http://schemas.microsoft.com/office/drawing/2014/main" id="{D66AFE95-BB7A-4E34-AD80-E2C4FD810A53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771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01</a:t>
              </a:r>
              <a:endParaRPr lang="ko-KR" altLang="en-US" sz="4800" b="1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629127F-FA3A-421D-801C-0689EF72F637}"/>
              </a:ext>
            </a:extLst>
          </p:cNvPr>
          <p:cNvSpPr/>
          <p:nvPr/>
        </p:nvSpPr>
        <p:spPr>
          <a:xfrm>
            <a:off x="2060196" y="2762222"/>
            <a:ext cx="1516897" cy="495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학생 </a:t>
            </a:r>
            <a:r>
              <a:rPr lang="en-US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/ </a:t>
            </a:r>
            <a:r>
              <a: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학부모</a:t>
            </a:r>
            <a:endParaRPr lang="en-US" altLang="ko-KR" sz="1500" b="1" dirty="0">
              <a:solidFill>
                <a:schemeClr val="tx1"/>
              </a:solidFill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4" name="그래픽 3" descr="학교 윤곽선">
            <a:extLst>
              <a:ext uri="{FF2B5EF4-FFF2-40B4-BE49-F238E27FC236}">
                <a16:creationId xmlns:a16="http://schemas.microsoft.com/office/drawing/2014/main" id="{7C209298-55BB-4736-9A74-90473F1982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1345" y="1989005"/>
            <a:ext cx="914400" cy="914400"/>
          </a:xfrm>
          <a:prstGeom prst="rect">
            <a:avLst/>
          </a:prstGeom>
        </p:spPr>
      </p:pic>
      <p:pic>
        <p:nvPicPr>
          <p:cNvPr id="6" name="그래픽 5" descr="남학생 윤곽선">
            <a:extLst>
              <a:ext uri="{FF2B5EF4-FFF2-40B4-BE49-F238E27FC236}">
                <a16:creationId xmlns:a16="http://schemas.microsoft.com/office/drawing/2014/main" id="{334A90D0-3656-4018-A0B4-003A86A6C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1445" y="1992548"/>
            <a:ext cx="914400" cy="914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827962-79DA-4DF0-961B-1C5BF648C18F}"/>
              </a:ext>
            </a:extLst>
          </p:cNvPr>
          <p:cNvSpPr/>
          <p:nvPr/>
        </p:nvSpPr>
        <p:spPr>
          <a:xfrm>
            <a:off x="2235198" y="5152478"/>
            <a:ext cx="7721601" cy="772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업무 처리의 효율성 증가를 위하여 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b="1">
                <a:solidFill>
                  <a:srgbClr val="FF0000"/>
                </a:solidFill>
                <a:latin typeface="+mn-ea"/>
              </a:rPr>
              <a:t>입시 정보 </a:t>
            </a:r>
            <a:r>
              <a:rPr lang="ko-KR" altLang="en-US" b="1" err="1">
                <a:solidFill>
                  <a:srgbClr val="FF0000"/>
                </a:solidFill>
                <a:latin typeface="+mn-ea"/>
              </a:rPr>
              <a:t>챗봇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의 </a:t>
            </a:r>
            <a:r>
              <a:rPr lang="ko-KR" altLang="en-US" b="1">
                <a:solidFill>
                  <a:schemeClr val="tx1"/>
                </a:solidFill>
                <a:latin typeface="Arial" panose="020B0604020202020204" pitchFamily="34" charset="0"/>
              </a:rPr>
              <a:t>필요성 발생</a:t>
            </a:r>
            <a:endParaRPr lang="ko-KR" altLang="en-US" b="1" dirty="0">
              <a:solidFill>
                <a:schemeClr val="tx1"/>
              </a:solidFill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6459FC4-C081-4DA8-B3DE-F45A2871783F}"/>
              </a:ext>
            </a:extLst>
          </p:cNvPr>
          <p:cNvSpPr/>
          <p:nvPr/>
        </p:nvSpPr>
        <p:spPr>
          <a:xfrm>
            <a:off x="8760959" y="2758679"/>
            <a:ext cx="1370845" cy="495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동국대학교</a:t>
            </a:r>
            <a:endParaRPr lang="en-US" altLang="ko-KR" sz="1500" b="1" dirty="0">
              <a:solidFill>
                <a:schemeClr val="tx1"/>
              </a:solidFill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164633-0ED9-48A7-BF87-495DA4107454}"/>
              </a:ext>
            </a:extLst>
          </p:cNvPr>
          <p:cNvSpPr/>
          <p:nvPr/>
        </p:nvSpPr>
        <p:spPr>
          <a:xfrm>
            <a:off x="4158821" y="1841776"/>
            <a:ext cx="3780024" cy="1538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코로나로 인한 업무 비대면화에 따라 소통에 어려움이 생겨 </a:t>
            </a:r>
            <a:r>
              <a:rPr lang="en-US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Q&amp;A </a:t>
            </a:r>
            <a:r>
              <a: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게시판의 이용률이 증가</a:t>
            </a:r>
            <a:endParaRPr lang="en-US" altLang="ko-KR" sz="1500" b="1" dirty="0">
              <a:solidFill>
                <a:schemeClr val="tx1"/>
              </a:solidFill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pic>
        <p:nvPicPr>
          <p:cNvPr id="9" name="그래픽 8" descr="오른쪽 화살표 단색으로 채워진">
            <a:extLst>
              <a:ext uri="{FF2B5EF4-FFF2-40B4-BE49-F238E27FC236}">
                <a16:creationId xmlns:a16="http://schemas.microsoft.com/office/drawing/2014/main" id="{C44280F7-6EB1-4C6C-9C81-399DC9FA35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78587" y="2298296"/>
            <a:ext cx="639993" cy="639993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4673FD35-E953-494E-B658-7FC8BC96AC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079086" y="2298296"/>
            <a:ext cx="639993" cy="639993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407846D-8D2A-4228-82A3-9232BA61E942}"/>
              </a:ext>
            </a:extLst>
          </p:cNvPr>
          <p:cNvSpPr/>
          <p:nvPr/>
        </p:nvSpPr>
        <p:spPr>
          <a:xfrm>
            <a:off x="5604212" y="3955564"/>
            <a:ext cx="983571" cy="772072"/>
          </a:xfrm>
          <a:prstGeom prst="downArrow">
            <a:avLst>
              <a:gd name="adj1" fmla="val 42285"/>
              <a:gd name="adj2" fmla="val 3532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14243840-D5D9-4E0C-966D-70A5F949652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1217899"/>
            <a:ext cx="10271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추진 배경 및 필요성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  <a:endParaRPr lang="en-US" altLang="ko-K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3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직사각형 22">
            <a:extLst>
              <a:ext uri="{FF2B5EF4-FFF2-40B4-BE49-F238E27FC236}">
                <a16:creationId xmlns:a16="http://schemas.microsoft.com/office/drawing/2014/main" id="{D193DBA5-F60F-4354-96A1-569FE36EFCC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4098" name="그룹 5">
            <a:extLst>
              <a:ext uri="{FF2B5EF4-FFF2-40B4-BE49-F238E27FC236}">
                <a16:creationId xmlns:a16="http://schemas.microsoft.com/office/drawing/2014/main" id="{D51C502B-E894-4FE5-885F-096315417DB7}"/>
              </a:ext>
            </a:extLst>
          </p:cNvPr>
          <p:cNvGrpSpPr>
            <a:grpSpLocks/>
          </p:cNvGrpSpPr>
          <p:nvPr/>
        </p:nvGrpSpPr>
        <p:grpSpPr bwMode="auto">
          <a:xfrm>
            <a:off x="4395770" y="81341"/>
            <a:ext cx="6060177" cy="830262"/>
            <a:chOff x="3819245" y="188165"/>
            <a:chExt cx="3787041" cy="830997"/>
          </a:xfrm>
        </p:grpSpPr>
        <p:sp>
          <p:nvSpPr>
            <p:cNvPr id="4100" name="직사각형 4">
              <a:extLst>
                <a:ext uri="{FF2B5EF4-FFF2-40B4-BE49-F238E27FC236}">
                  <a16:creationId xmlns:a16="http://schemas.microsoft.com/office/drawing/2014/main" id="{A03D14A6-D07B-44AE-B24A-49B5DF44EDED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408996" y="372593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개요</a:t>
              </a:r>
              <a:endParaRPr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101" name="TextBox 23">
              <a:extLst>
                <a:ext uri="{FF2B5EF4-FFF2-40B4-BE49-F238E27FC236}">
                  <a16:creationId xmlns:a16="http://schemas.microsoft.com/office/drawing/2014/main" id="{D66AFE95-BB7A-4E34-AD80-E2C4FD810A53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771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01</a:t>
              </a:r>
              <a:endParaRPr lang="ko-KR" altLang="en-US" sz="4800" b="1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629127F-FA3A-421D-801C-0689EF72F637}"/>
              </a:ext>
            </a:extLst>
          </p:cNvPr>
          <p:cNvSpPr/>
          <p:nvPr/>
        </p:nvSpPr>
        <p:spPr>
          <a:xfrm>
            <a:off x="6178659" y="1769350"/>
            <a:ext cx="1516897" cy="495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교직원</a:t>
            </a:r>
            <a:endParaRPr lang="en-US" altLang="ko-KR" sz="1500" b="1" dirty="0">
              <a:solidFill>
                <a:schemeClr val="tx1"/>
              </a:solidFill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827962-79DA-4DF0-961B-1C5BF648C18F}"/>
              </a:ext>
            </a:extLst>
          </p:cNvPr>
          <p:cNvSpPr/>
          <p:nvPr/>
        </p:nvSpPr>
        <p:spPr>
          <a:xfrm>
            <a:off x="2449511" y="5295998"/>
            <a:ext cx="7721601" cy="772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관리자</a:t>
            </a:r>
            <a:r>
              <a:rPr lang="en-US" altLang="ko-KR" sz="1600" b="1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교직원</a:t>
            </a:r>
            <a:r>
              <a:rPr lang="en-US" altLang="ko-KR" sz="16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들도 쉽게 정보를 업데이트 할 수 있는</a:t>
            </a:r>
            <a:r>
              <a:rPr lang="ko-KR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ko-KR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관리자 페이지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ko-KR" altLang="en-US" sz="16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필요성 발생 </a:t>
            </a:r>
            <a:endParaRPr lang="ko-KR" altLang="en-US" sz="1600" b="1" dirty="0">
              <a:solidFill>
                <a:schemeClr val="tx1"/>
              </a:solidFill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164633-0ED9-48A7-BF87-495DA4107454}"/>
              </a:ext>
            </a:extLst>
          </p:cNvPr>
          <p:cNvSpPr/>
          <p:nvPr/>
        </p:nvSpPr>
        <p:spPr>
          <a:xfrm>
            <a:off x="4117706" y="2615825"/>
            <a:ext cx="3780024" cy="15388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챗봇에 추가적인 정보 업데이트 시</a:t>
            </a:r>
            <a:r>
              <a:rPr lang="en-US" altLang="ko-KR" sz="1600" b="1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코딩을 하지 못하는 </a:t>
            </a:r>
            <a:endParaRPr lang="en-US" altLang="ko-KR" sz="16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일반 교직원들은 어려움을 겪음</a:t>
            </a:r>
            <a:endParaRPr lang="en-US" altLang="ko-KR" sz="1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407846D-8D2A-4228-82A3-9232BA61E942}"/>
              </a:ext>
            </a:extLst>
          </p:cNvPr>
          <p:cNvSpPr/>
          <p:nvPr/>
        </p:nvSpPr>
        <p:spPr>
          <a:xfrm>
            <a:off x="5680115" y="4267534"/>
            <a:ext cx="655204" cy="772072"/>
          </a:xfrm>
          <a:prstGeom prst="downArrow">
            <a:avLst>
              <a:gd name="adj1" fmla="val 42285"/>
              <a:gd name="adj2" fmla="val 3532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14243840-D5D9-4E0C-966D-70A5F949652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1217899"/>
            <a:ext cx="10271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추진 배경 및 필요성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  <a:endParaRPr lang="en-US" altLang="ko-KR" sz="1800" dirty="0">
              <a:latin typeface="Arial" panose="020B0604020202020204" pitchFamily="34" charset="0"/>
            </a:endParaRPr>
          </a:p>
        </p:txBody>
      </p:sp>
      <p:pic>
        <p:nvPicPr>
          <p:cNvPr id="5" name="그래픽 4" descr="여성 사무직 근로자 단색으로 채워진">
            <a:extLst>
              <a:ext uri="{FF2B5EF4-FFF2-40B4-BE49-F238E27FC236}">
                <a16:creationId xmlns:a16="http://schemas.microsoft.com/office/drawing/2014/main" id="{8163C6BF-8737-4E83-AC3C-563BEA460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8327" y="1175966"/>
            <a:ext cx="1858781" cy="18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직사각형 22">
            <a:extLst>
              <a:ext uri="{FF2B5EF4-FFF2-40B4-BE49-F238E27FC236}">
                <a16:creationId xmlns:a16="http://schemas.microsoft.com/office/drawing/2014/main" id="{D193DBA5-F60F-4354-96A1-569FE36EFCC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4098" name="그룹 5">
            <a:extLst>
              <a:ext uri="{FF2B5EF4-FFF2-40B4-BE49-F238E27FC236}">
                <a16:creationId xmlns:a16="http://schemas.microsoft.com/office/drawing/2014/main" id="{D51C502B-E894-4FE5-885F-096315417DB7}"/>
              </a:ext>
            </a:extLst>
          </p:cNvPr>
          <p:cNvGrpSpPr>
            <a:grpSpLocks/>
          </p:cNvGrpSpPr>
          <p:nvPr/>
        </p:nvGrpSpPr>
        <p:grpSpPr bwMode="auto">
          <a:xfrm>
            <a:off x="4395770" y="81341"/>
            <a:ext cx="6060177" cy="830262"/>
            <a:chOff x="3819245" y="188165"/>
            <a:chExt cx="3787041" cy="830997"/>
          </a:xfrm>
        </p:grpSpPr>
        <p:sp>
          <p:nvSpPr>
            <p:cNvPr id="4100" name="직사각형 4">
              <a:extLst>
                <a:ext uri="{FF2B5EF4-FFF2-40B4-BE49-F238E27FC236}">
                  <a16:creationId xmlns:a16="http://schemas.microsoft.com/office/drawing/2014/main" id="{A03D14A6-D07B-44AE-B24A-49B5DF44EDED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408996" y="372593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개요</a:t>
              </a:r>
              <a:endParaRPr lang="ko-KR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101" name="TextBox 23">
              <a:extLst>
                <a:ext uri="{FF2B5EF4-FFF2-40B4-BE49-F238E27FC236}">
                  <a16:creationId xmlns:a16="http://schemas.microsoft.com/office/drawing/2014/main" id="{D66AFE95-BB7A-4E34-AD80-E2C4FD810A53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771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01</a:t>
              </a:r>
              <a:endParaRPr lang="ko-KR" altLang="en-US" sz="4800" b="1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14243840-D5D9-4E0C-966D-70A5F949652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750" y="1217899"/>
            <a:ext cx="10271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프로젝트 최종 구현 목표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  <a:endParaRPr lang="en-US" altLang="ko-KR" sz="1800" dirty="0">
              <a:latin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24C6DB-C034-45AB-AB5D-F8BEA3379CB1}"/>
              </a:ext>
            </a:extLst>
          </p:cNvPr>
          <p:cNvGrpSpPr>
            <a:grpSpLocks noChangeAspect="1"/>
          </p:cNvGrpSpPr>
          <p:nvPr/>
        </p:nvGrpSpPr>
        <p:grpSpPr>
          <a:xfrm>
            <a:off x="2515906" y="2201551"/>
            <a:ext cx="2441328" cy="2454898"/>
            <a:chOff x="5408391" y="1143275"/>
            <a:chExt cx="1063933" cy="1135571"/>
          </a:xfrm>
        </p:grpSpPr>
        <p:pic>
          <p:nvPicPr>
            <p:cNvPr id="8" name="Picture 4" descr="Dialogflow | CUI Tools | Conversational Design Tools">
              <a:extLst>
                <a:ext uri="{FF2B5EF4-FFF2-40B4-BE49-F238E27FC236}">
                  <a16:creationId xmlns:a16="http://schemas.microsoft.com/office/drawing/2014/main" id="{2F43290D-C7A3-4D4D-B8B0-E2BD328405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0" t="23601" r="31520" b="18764"/>
            <a:stretch/>
          </p:blipFill>
          <p:spPr bwMode="auto">
            <a:xfrm>
              <a:off x="5408391" y="1143275"/>
              <a:ext cx="1063933" cy="1135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7CEEE4-05DC-4E2E-B92A-23AC89EA8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2009" y="1250530"/>
              <a:ext cx="679925" cy="679925"/>
            </a:xfrm>
            <a:prstGeom prst="rect">
              <a:avLst/>
            </a:prstGeom>
          </p:spPr>
        </p:pic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6CD2CA-ACA8-4B89-9EC3-8DD82794C371}"/>
              </a:ext>
            </a:extLst>
          </p:cNvPr>
          <p:cNvSpPr/>
          <p:nvPr/>
        </p:nvSpPr>
        <p:spPr>
          <a:xfrm>
            <a:off x="2250024" y="4908698"/>
            <a:ext cx="2973091" cy="1120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챗봇 아코봇 </a:t>
            </a:r>
            <a:endParaRPr lang="en-US" altLang="ko-KR" sz="32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래픽 2" descr="추가 단색으로 채워진">
            <a:extLst>
              <a:ext uri="{FF2B5EF4-FFF2-40B4-BE49-F238E27FC236}">
                <a16:creationId xmlns:a16="http://schemas.microsoft.com/office/drawing/2014/main" id="{F81B35E4-2C03-4A47-8CD5-B111A9A72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99442" y="2929266"/>
            <a:ext cx="914400" cy="91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23B589-8EE7-4209-9AB3-A7F03D270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44" y="2306057"/>
            <a:ext cx="2160818" cy="216081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79AFCD1-7A18-4FF9-AC8E-B86B8E30E9F6}"/>
              </a:ext>
            </a:extLst>
          </p:cNvPr>
          <p:cNvSpPr/>
          <p:nvPr/>
        </p:nvSpPr>
        <p:spPr>
          <a:xfrm>
            <a:off x="7482856" y="4908698"/>
            <a:ext cx="2973091" cy="1120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관리자 페이지</a:t>
            </a:r>
            <a:endParaRPr lang="en-US" altLang="ko-KR" sz="2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8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6">
            <a:extLst>
              <a:ext uri="{FF2B5EF4-FFF2-40B4-BE49-F238E27FC236}">
                <a16:creationId xmlns:a16="http://schemas.microsoft.com/office/drawing/2014/main" id="{020BC9F5-AF2F-4D9B-9B5C-997AEAAC1EE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973179"/>
            <a:ext cx="12214225" cy="2679032"/>
          </a:xfrm>
          <a:prstGeom prst="rect">
            <a:avLst/>
          </a:prstGeom>
          <a:solidFill>
            <a:srgbClr val="B3EFE8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17DEF-5FCC-4372-A259-8B457329433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66561" y="3051085"/>
            <a:ext cx="6281102" cy="523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1" fontAlgn="auto" latinLnBrk="1" hangingPunct="1">
              <a:defRPr/>
            </a:pPr>
            <a:r>
              <a:rPr lang="en-US" altLang="ko-KR" sz="2800" b="1" spc="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/>
              </a:rPr>
              <a:t>2. </a:t>
            </a:r>
            <a:r>
              <a:rPr lang="ko-KR" altLang="en-US" sz="2800" b="1" spc="6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/>
              </a:rPr>
              <a:t>프로젝트 구성 및 기능</a:t>
            </a:r>
            <a:endParaRPr lang="en-US" altLang="ko-KR" sz="2800" b="1" spc="6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020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전체 시스템 구성도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>
                <a:latin typeface="Arial" panose="020B0604020202020204" pitchFamily="34" charset="0"/>
              </a:rPr>
              <a:t>전체 시스템 구성도</a:t>
            </a:r>
            <a:endParaRPr lang="en-US" altLang="ko-KR" sz="1600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361D51-9F85-4B72-80D6-FF34EDEE4306}"/>
              </a:ext>
            </a:extLst>
          </p:cNvPr>
          <p:cNvGrpSpPr/>
          <p:nvPr/>
        </p:nvGrpSpPr>
        <p:grpSpPr>
          <a:xfrm>
            <a:off x="6476216" y="3511027"/>
            <a:ext cx="1634522" cy="2307991"/>
            <a:chOff x="5433544" y="2301909"/>
            <a:chExt cx="2048271" cy="2865370"/>
          </a:xfrm>
        </p:grpSpPr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A803446F-B4EC-49AE-A1D9-57D94DFDD645}"/>
                </a:ext>
              </a:extLst>
            </p:cNvPr>
            <p:cNvSpPr/>
            <p:nvPr/>
          </p:nvSpPr>
          <p:spPr>
            <a:xfrm>
              <a:off x="5495360" y="2301909"/>
              <a:ext cx="1986455" cy="2865370"/>
            </a:xfrm>
            <a:prstGeom prst="can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Database</a:t>
              </a:r>
            </a:p>
            <a:p>
              <a:pPr algn="ctr"/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6" descr="Getting started with Cloud Firestore on React Native | Invertase">
              <a:extLst>
                <a:ext uri="{FF2B5EF4-FFF2-40B4-BE49-F238E27FC236}">
                  <a16:creationId xmlns:a16="http://schemas.microsoft.com/office/drawing/2014/main" id="{E2D8DF13-7725-4B9B-A45A-4F8E85403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544" y="3602852"/>
              <a:ext cx="2048271" cy="709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16ADD1-5D08-4E9B-89A2-052FF949942A}"/>
              </a:ext>
            </a:extLst>
          </p:cNvPr>
          <p:cNvGrpSpPr/>
          <p:nvPr/>
        </p:nvGrpSpPr>
        <p:grpSpPr>
          <a:xfrm>
            <a:off x="3362887" y="3923050"/>
            <a:ext cx="2094331" cy="1594985"/>
            <a:chOff x="1639465" y="3054857"/>
            <a:chExt cx="2590696" cy="18682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03A2AE-EDD1-4120-BE14-AAB751178655}"/>
                </a:ext>
              </a:extLst>
            </p:cNvPr>
            <p:cNvSpPr/>
            <p:nvPr/>
          </p:nvSpPr>
          <p:spPr>
            <a:xfrm>
              <a:off x="1639465" y="3054857"/>
              <a:ext cx="2590696" cy="186821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Chatbot</a:t>
              </a:r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65BB10-0E76-46FB-9728-7E3E701F6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394" y="3734594"/>
              <a:ext cx="1154837" cy="1154837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A5C520-C592-4546-8E81-7F32C5F713FF}"/>
              </a:ext>
            </a:extLst>
          </p:cNvPr>
          <p:cNvGrpSpPr/>
          <p:nvPr/>
        </p:nvGrpSpPr>
        <p:grpSpPr>
          <a:xfrm>
            <a:off x="9367879" y="3809478"/>
            <a:ext cx="2415624" cy="1637928"/>
            <a:chOff x="8464775" y="3036210"/>
            <a:chExt cx="2977843" cy="18682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83C8063-D8F8-4FAB-8B14-D8A52C8A46F5}"/>
                </a:ext>
              </a:extLst>
            </p:cNvPr>
            <p:cNvSpPr/>
            <p:nvPr/>
          </p:nvSpPr>
          <p:spPr>
            <a:xfrm>
              <a:off x="8464775" y="3036210"/>
              <a:ext cx="2977843" cy="186821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/>
                <a:t>Admin Web Page</a:t>
              </a:r>
            </a:p>
            <a:p>
              <a:pPr algn="ctr"/>
              <a:endParaRPr lang="en-US" altLang="ko-KR" sz="2400" b="1"/>
            </a:p>
            <a:p>
              <a:pPr algn="ctr"/>
              <a:endParaRPr lang="ko-KR" altLang="en-US" sz="2400" b="1"/>
            </a:p>
          </p:txBody>
        </p:sp>
        <p:pic>
          <p:nvPicPr>
            <p:cNvPr id="18" name="Picture 8" descr="Bootstrap · The most popular HTML, CSS, and JS library in the world.">
              <a:extLst>
                <a:ext uri="{FF2B5EF4-FFF2-40B4-BE49-F238E27FC236}">
                  <a16:creationId xmlns:a16="http://schemas.microsoft.com/office/drawing/2014/main" id="{D05B0A5C-1648-40BF-8A79-13865EDD3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2970" y="3970317"/>
              <a:ext cx="636786" cy="534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Tutorial] 개발환경 구성 - Spring Boot, Git, Maven [1/3] | Megazone DSG WebService  Blog">
              <a:extLst>
                <a:ext uri="{FF2B5EF4-FFF2-40B4-BE49-F238E27FC236}">
                  <a16:creationId xmlns:a16="http://schemas.microsoft.com/office/drawing/2014/main" id="{4AA9EB51-4158-4547-9E5F-10E46C1FD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6432" y="3924224"/>
              <a:ext cx="1194221" cy="62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그래픽 14" descr="남학생 단색으로 채워진">
            <a:extLst>
              <a:ext uri="{FF2B5EF4-FFF2-40B4-BE49-F238E27FC236}">
                <a16:creationId xmlns:a16="http://schemas.microsoft.com/office/drawing/2014/main" id="{CAFADDF5-497D-40F5-9363-E924630683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4194" y="3930438"/>
            <a:ext cx="1567731" cy="1567731"/>
          </a:xfrm>
          <a:prstGeom prst="rect">
            <a:avLst/>
          </a:prstGeom>
        </p:spPr>
      </p:pic>
      <p:pic>
        <p:nvPicPr>
          <p:cNvPr id="23" name="그래픽 22" descr="오른쪽 화살표 윤곽선">
            <a:extLst>
              <a:ext uri="{FF2B5EF4-FFF2-40B4-BE49-F238E27FC236}">
                <a16:creationId xmlns:a16="http://schemas.microsoft.com/office/drawing/2014/main" id="{2FE33924-D670-4C3C-BD63-C053D7A265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09865" y="4070124"/>
            <a:ext cx="1077803" cy="914400"/>
          </a:xfrm>
          <a:prstGeom prst="rect">
            <a:avLst/>
          </a:prstGeom>
        </p:spPr>
      </p:pic>
      <p:pic>
        <p:nvPicPr>
          <p:cNvPr id="29" name="그래픽 28" descr="오른쪽 화살표 윤곽선">
            <a:extLst>
              <a:ext uri="{FF2B5EF4-FFF2-40B4-BE49-F238E27FC236}">
                <a16:creationId xmlns:a16="http://schemas.microsoft.com/office/drawing/2014/main" id="{58A00511-61BC-4A37-9966-57B02E48C9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2009866" y="4406976"/>
            <a:ext cx="1077803" cy="914400"/>
          </a:xfrm>
          <a:prstGeom prst="rect">
            <a:avLst/>
          </a:prstGeom>
        </p:spPr>
      </p:pic>
      <p:pic>
        <p:nvPicPr>
          <p:cNvPr id="30" name="그래픽 29" descr="오른쪽 화살표 윤곽선">
            <a:extLst>
              <a:ext uri="{FF2B5EF4-FFF2-40B4-BE49-F238E27FC236}">
                <a16:creationId xmlns:a16="http://schemas.microsoft.com/office/drawing/2014/main" id="{A5CDF61A-CFB2-486B-B825-8609541E0D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091208">
            <a:off x="5427816" y="3884457"/>
            <a:ext cx="1077803" cy="914400"/>
          </a:xfrm>
          <a:prstGeom prst="rect">
            <a:avLst/>
          </a:prstGeom>
        </p:spPr>
      </p:pic>
      <p:pic>
        <p:nvPicPr>
          <p:cNvPr id="31" name="그래픽 30" descr="오른쪽 화살표 윤곽선">
            <a:extLst>
              <a:ext uri="{FF2B5EF4-FFF2-40B4-BE49-F238E27FC236}">
                <a16:creationId xmlns:a16="http://schemas.microsoft.com/office/drawing/2014/main" id="{B7A189AE-57BD-4BC5-AC0F-9B9C4D8293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2985368">
            <a:off x="5427348" y="4636335"/>
            <a:ext cx="1077803" cy="914400"/>
          </a:xfrm>
          <a:prstGeom prst="rect">
            <a:avLst/>
          </a:prstGeom>
        </p:spPr>
      </p:pic>
      <p:pic>
        <p:nvPicPr>
          <p:cNvPr id="33" name="그래픽 32" descr="오른쪽 화살표 윤곽선">
            <a:extLst>
              <a:ext uri="{FF2B5EF4-FFF2-40B4-BE49-F238E27FC236}">
                <a16:creationId xmlns:a16="http://schemas.microsoft.com/office/drawing/2014/main" id="{304C31D5-BD6C-4BBC-9682-6037A3ABCD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06000" y="3732278"/>
            <a:ext cx="1077803" cy="914400"/>
          </a:xfrm>
          <a:prstGeom prst="rect">
            <a:avLst/>
          </a:prstGeom>
        </p:spPr>
      </p:pic>
      <p:pic>
        <p:nvPicPr>
          <p:cNvPr id="35" name="그래픽 34" descr="오른쪽 화살표 윤곽선">
            <a:extLst>
              <a:ext uri="{FF2B5EF4-FFF2-40B4-BE49-F238E27FC236}">
                <a16:creationId xmlns:a16="http://schemas.microsoft.com/office/drawing/2014/main" id="{2A89ABB1-C3D2-459C-B8A3-F427C60434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8111997" y="4724566"/>
            <a:ext cx="1077803" cy="914400"/>
          </a:xfrm>
          <a:prstGeom prst="rect">
            <a:avLst/>
          </a:prstGeom>
        </p:spPr>
      </p:pic>
      <p:pic>
        <p:nvPicPr>
          <p:cNvPr id="27" name="그래픽 26" descr="오른쪽 화살표 윤곽선">
            <a:extLst>
              <a:ext uri="{FF2B5EF4-FFF2-40B4-BE49-F238E27FC236}">
                <a16:creationId xmlns:a16="http://schemas.microsoft.com/office/drawing/2014/main" id="{D195AED8-E427-40BC-9FAF-769864AC15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879157" y="2951884"/>
            <a:ext cx="1077803" cy="914400"/>
          </a:xfrm>
          <a:prstGeom prst="rect">
            <a:avLst/>
          </a:prstGeom>
        </p:spPr>
      </p:pic>
      <p:pic>
        <p:nvPicPr>
          <p:cNvPr id="34" name="그래픽 33" descr="오른쪽 화살표 윤곽선">
            <a:extLst>
              <a:ext uri="{FF2B5EF4-FFF2-40B4-BE49-F238E27FC236}">
                <a16:creationId xmlns:a16="http://schemas.microsoft.com/office/drawing/2014/main" id="{03FE8C0D-C6D4-4376-896E-81B537FEE78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7721" r="33985"/>
          <a:stretch/>
        </p:blipFill>
        <p:spPr>
          <a:xfrm rot="10800000">
            <a:off x="1418056" y="2473553"/>
            <a:ext cx="8986332" cy="914400"/>
          </a:xfrm>
          <a:prstGeom prst="rect">
            <a:avLst/>
          </a:prstGeom>
        </p:spPr>
      </p:pic>
      <p:pic>
        <p:nvPicPr>
          <p:cNvPr id="36" name="그래픽 35" descr="오른쪽 화살표 윤곽선">
            <a:extLst>
              <a:ext uri="{FF2B5EF4-FFF2-40B4-BE49-F238E27FC236}">
                <a16:creationId xmlns:a16="http://schemas.microsoft.com/office/drawing/2014/main" id="{B06B02B3-5809-45D9-9EDA-5DC9BB907AE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7721" r="33985"/>
          <a:stretch/>
        </p:blipFill>
        <p:spPr>
          <a:xfrm rot="5400000">
            <a:off x="9997911" y="2866897"/>
            <a:ext cx="777932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6E4DC7-1858-43F1-9110-5C033BF2BEF4}"/>
              </a:ext>
            </a:extLst>
          </p:cNvPr>
          <p:cNvSpPr txBox="1"/>
          <p:nvPr/>
        </p:nvSpPr>
        <p:spPr>
          <a:xfrm>
            <a:off x="2225375" y="4069273"/>
            <a:ext cx="618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질문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ED6DC7-2391-4556-AF1C-7C47D1AE859C}"/>
              </a:ext>
            </a:extLst>
          </p:cNvPr>
          <p:cNvSpPr txBox="1"/>
          <p:nvPr/>
        </p:nvSpPr>
        <p:spPr>
          <a:xfrm>
            <a:off x="2251451" y="5012489"/>
            <a:ext cx="618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답변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E1C91-6670-4B46-8A24-54CF394C195E}"/>
              </a:ext>
            </a:extLst>
          </p:cNvPr>
          <p:cNvSpPr txBox="1"/>
          <p:nvPr/>
        </p:nvSpPr>
        <p:spPr>
          <a:xfrm>
            <a:off x="5452480" y="3686842"/>
            <a:ext cx="1096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답변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0FD1BA-B39E-401B-A34C-43C3D464E625}"/>
              </a:ext>
            </a:extLst>
          </p:cNvPr>
          <p:cNvSpPr txBox="1"/>
          <p:nvPr/>
        </p:nvSpPr>
        <p:spPr>
          <a:xfrm>
            <a:off x="5506547" y="5437114"/>
            <a:ext cx="1096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답변 전송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228CB8-F469-4911-9402-9B663F23010B}"/>
              </a:ext>
            </a:extLst>
          </p:cNvPr>
          <p:cNvSpPr txBox="1"/>
          <p:nvPr/>
        </p:nvSpPr>
        <p:spPr>
          <a:xfrm>
            <a:off x="8093495" y="3686842"/>
            <a:ext cx="1281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미해결 질문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CEF3B-E263-4072-A7DB-8F2E759C39EF}"/>
              </a:ext>
            </a:extLst>
          </p:cNvPr>
          <p:cNvSpPr txBox="1"/>
          <p:nvPr/>
        </p:nvSpPr>
        <p:spPr>
          <a:xfrm>
            <a:off x="8026980" y="5410897"/>
            <a:ext cx="1424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챗봇 업데이트 정보 전송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A803F0-2160-4F70-8810-9C3E963B706E}"/>
              </a:ext>
            </a:extLst>
          </p:cNvPr>
          <p:cNvSpPr txBox="1"/>
          <p:nvPr/>
        </p:nvSpPr>
        <p:spPr>
          <a:xfrm>
            <a:off x="5163029" y="2506361"/>
            <a:ext cx="229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답변 등록 시 알람</a:t>
            </a:r>
            <a:r>
              <a:rPr lang="en-US" altLang="ko-KR" sz="1600"/>
              <a:t>(</a:t>
            </a:r>
            <a:r>
              <a:rPr lang="ko-KR" altLang="en-US" sz="1600"/>
              <a:t>메일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C519C2-DD00-4754-8786-8EA9A1FD7081}"/>
              </a:ext>
            </a:extLst>
          </p:cNvPr>
          <p:cNvSpPr txBox="1"/>
          <p:nvPr/>
        </p:nvSpPr>
        <p:spPr>
          <a:xfrm>
            <a:off x="812784" y="5342875"/>
            <a:ext cx="1750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챗봇 사용자</a:t>
            </a:r>
          </a:p>
        </p:txBody>
      </p:sp>
    </p:spTree>
    <p:extLst>
      <p:ext uri="{BB962C8B-B14F-4D97-AF65-F5344CB8AC3E}">
        <p14:creationId xmlns:p14="http://schemas.microsoft.com/office/powerpoint/2010/main" val="42747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>
            <a:extLst>
              <a:ext uri="{FF2B5EF4-FFF2-40B4-BE49-F238E27FC236}">
                <a16:creationId xmlns:a16="http://schemas.microsoft.com/office/drawing/2014/main" id="{766C0270-7FDE-4760-97B3-FCCEAE3E3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14" y="1876629"/>
            <a:ext cx="11279413" cy="4855526"/>
          </a:xfrm>
          <a:prstGeom prst="rect">
            <a:avLst/>
          </a:prstGeom>
        </p:spPr>
      </p:pic>
      <p:sp>
        <p:nvSpPr>
          <p:cNvPr id="8" name="직사각형 18">
            <a:extLst>
              <a:ext uri="{FF2B5EF4-FFF2-40B4-BE49-F238E27FC236}">
                <a16:creationId xmlns:a16="http://schemas.microsoft.com/office/drawing/2014/main" id="{149C849C-F3BD-4862-B40F-644AAEE78A3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750" y="1217899"/>
            <a:ext cx="102711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 panose="020B0604020202020204" pitchFamily="34" charset="0"/>
              </a:rPr>
              <a:t>&lt;</a:t>
            </a:r>
            <a:r>
              <a:rPr lang="ko-KR" altLang="en-US" sz="2000" b="1">
                <a:latin typeface="Arial" panose="020B0604020202020204" pitchFamily="34" charset="0"/>
              </a:rPr>
              <a:t>입시 챗봇 질문 흐름도</a:t>
            </a:r>
            <a:r>
              <a:rPr lang="en-US" altLang="ko-KR" sz="2000" b="1">
                <a:latin typeface="Arial" panose="020B0604020202020204" pitchFamily="34" charset="0"/>
              </a:rPr>
              <a:t>&gt;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050" b="1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800" dirty="0">
                <a:latin typeface="Arial" panose="020B0604020202020204" pitchFamily="34" charset="0"/>
              </a:rPr>
              <a:t>질문 흐름도 구상</a:t>
            </a:r>
            <a:endParaRPr lang="en-US" altLang="ko-KR" sz="1600" dirty="0">
              <a:latin typeface="Arial" panose="020B0604020202020204" pitchFamily="34" charset="0"/>
            </a:endParaRPr>
          </a:p>
        </p:txBody>
      </p:sp>
      <p:sp>
        <p:nvSpPr>
          <p:cNvPr id="5121" name="직사각형 22">
            <a:extLst>
              <a:ext uri="{FF2B5EF4-FFF2-40B4-BE49-F238E27FC236}">
                <a16:creationId xmlns:a16="http://schemas.microsoft.com/office/drawing/2014/main" id="{4207EB2E-B95B-464E-9F87-B5ED5712F20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557213" y="1001713"/>
            <a:ext cx="11077575" cy="17462"/>
          </a:xfrm>
          <a:prstGeom prst="rect">
            <a:avLst/>
          </a:prstGeom>
          <a:solidFill>
            <a:srgbClr val="64DE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pSp>
        <p:nvGrpSpPr>
          <p:cNvPr id="5122" name="그룹 5">
            <a:extLst>
              <a:ext uri="{FF2B5EF4-FFF2-40B4-BE49-F238E27FC236}">
                <a16:creationId xmlns:a16="http://schemas.microsoft.com/office/drawing/2014/main" id="{96DC1F46-F21B-45C4-9CD9-4F681BF24182}"/>
              </a:ext>
            </a:extLst>
          </p:cNvPr>
          <p:cNvGrpSpPr>
            <a:grpSpLocks/>
          </p:cNvGrpSpPr>
          <p:nvPr/>
        </p:nvGrpSpPr>
        <p:grpSpPr bwMode="auto">
          <a:xfrm>
            <a:off x="3925466" y="170716"/>
            <a:ext cx="5031025" cy="830997"/>
            <a:chOff x="3819245" y="188165"/>
            <a:chExt cx="3973322" cy="831733"/>
          </a:xfrm>
        </p:grpSpPr>
        <p:sp>
          <p:nvSpPr>
            <p:cNvPr id="5125" name="직사각형 4">
              <a:extLst>
                <a:ext uri="{FF2B5EF4-FFF2-40B4-BE49-F238E27FC236}">
                  <a16:creationId xmlns:a16="http://schemas.microsoft.com/office/drawing/2014/main" id="{A8D63457-0DAE-4DD8-B735-7FABCAE0C7B0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95277" y="342268"/>
              <a:ext cx="3197290" cy="523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" panose="020B0604020202020204" pitchFamily="34" charset="0"/>
                </a:rPr>
                <a:t>프로젝트 구성 및 기능</a:t>
              </a:r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6" name="TextBox 23">
              <a:extLst>
                <a:ext uri="{FF2B5EF4-FFF2-40B4-BE49-F238E27FC236}">
                  <a16:creationId xmlns:a16="http://schemas.microsoft.com/office/drawing/2014/main" id="{3CAFD337-62C2-4081-B364-FDBC81F2610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19245" y="188165"/>
              <a:ext cx="899459" cy="831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800" b="1" dirty="0">
                  <a:solidFill>
                    <a:srgbClr val="64DECF"/>
                  </a:solidFill>
                  <a:latin typeface="KoPubWorld돋움체 Bold" pitchFamily="2" charset="-127"/>
                  <a:ea typeface="KoPubWorld돋움체 Bold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itchFamily="2" charset="-127"/>
                <a:ea typeface="KoPubWorld돋움체 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160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AC2D3433CB37F47B9E473B217D4F933" ma:contentTypeVersion="2" ma:contentTypeDescription="새 문서를 만듭니다." ma:contentTypeScope="" ma:versionID="eb206e2cda5a8e2a41bd0d4090ccd4b4">
  <xsd:schema xmlns:xsd="http://www.w3.org/2001/XMLSchema" xmlns:xs="http://www.w3.org/2001/XMLSchema" xmlns:p="http://schemas.microsoft.com/office/2006/metadata/properties" xmlns:ns3="1290dfc8-f80b-47c8-a31d-ec54d3b916d3" targetNamespace="http://schemas.microsoft.com/office/2006/metadata/properties" ma:root="true" ma:fieldsID="6621bb29b83b5260a968c0064803202b" ns3:_="">
    <xsd:import namespace="1290dfc8-f80b-47c8-a31d-ec54d3b916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0dfc8-f80b-47c8-a31d-ec54d3b91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1FD17-772A-4402-8400-76B0D597C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701EC-6240-4A84-B4A0-3A60D65BB117}">
  <ds:schemaRefs>
    <ds:schemaRef ds:uri="1290dfc8-f80b-47c8-a31d-ec54d3b916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599B96-3E67-4E88-9108-666975F25369}">
  <ds:schemaRefs>
    <ds:schemaRef ds:uri="1290dfc8-f80b-47c8-a31d-ec54d3b916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598</Words>
  <Application>Microsoft Office PowerPoint</Application>
  <PresentationFormat>와이드스크린</PresentationFormat>
  <Paragraphs>186</Paragraphs>
  <Slides>29</Slides>
  <Notes>27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KoPubWorld돋움체 Bold</vt:lpstr>
      <vt:lpstr>KoPubWorld돋움체 Light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이가영</dc:creator>
  <cp:lastModifiedBy>이가영</cp:lastModifiedBy>
  <cp:revision>29</cp:revision>
  <dcterms:created xsi:type="dcterms:W3CDTF">2021-06-12T06:38:41Z</dcterms:created>
  <dcterms:modified xsi:type="dcterms:W3CDTF">2021-06-14T11:33:49Z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0x010100DAC2D3433CB37F47B9E473B217D4F933</vt:lpwstr>
  </property>
</Properties>
</file>