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57" r:id="rId2"/>
    <p:sldId id="256" r:id="rId3"/>
    <p:sldId id="258" r:id="rId4"/>
    <p:sldId id="265" r:id="rId5"/>
    <p:sldId id="266" r:id="rId6"/>
    <p:sldId id="283" r:id="rId7"/>
    <p:sldId id="267" r:id="rId8"/>
    <p:sldId id="262" r:id="rId9"/>
    <p:sldId id="259" r:id="rId10"/>
    <p:sldId id="272" r:id="rId11"/>
    <p:sldId id="273" r:id="rId12"/>
    <p:sldId id="274" r:id="rId13"/>
    <p:sldId id="276" r:id="rId14"/>
    <p:sldId id="277" r:id="rId15"/>
    <p:sldId id="260" r:id="rId16"/>
    <p:sldId id="279" r:id="rId17"/>
    <p:sldId id="281" r:id="rId18"/>
    <p:sldId id="282" r:id="rId19"/>
  </p:sldIdLst>
  <p:sldSz cx="12192000" cy="6858000"/>
  <p:notesSz cx="6858000" cy="9144000"/>
  <p:embeddedFontLst>
    <p:embeddedFont>
      <p:font typeface="KoPub돋움체 Medium" panose="020B0600000101010101" charset="-127"/>
      <p:regular r:id="rId21"/>
    </p:embeddedFont>
    <p:embeddedFont>
      <p:font typeface="카카오 Light" panose="020B0600000101010101" pitchFamily="50" charset="-127"/>
      <p:regular r:id="rId22"/>
    </p:embeddedFont>
    <p:embeddedFont>
      <p:font typeface="카카오 Regular" panose="020B0600000101010101" pitchFamily="50" charset="-127"/>
      <p:regular r:id="rId23"/>
    </p:embeddedFont>
    <p:embeddedFont>
      <p:font typeface="맑은 고딕" panose="020B0503020000020004" pitchFamily="50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F2F2F2"/>
    <a:srgbClr val="CC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F438D-12B7-4935-A4F0-573C9223F991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7C6269-D62A-4D6B-A286-A85B98054B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736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6A64BE-3F5A-43CE-A6D5-5DF8AC0FCCAD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DBBC93-3FF7-48EE-BF83-95D8A8FD6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664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6A64BE-3F5A-43CE-A6D5-5DF8AC0FCCAD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DBBC93-3FF7-48EE-BF83-95D8A8FD6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241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6A64BE-3F5A-43CE-A6D5-5DF8AC0FCCAD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DBBC93-3FF7-48EE-BF83-95D8A8FD6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447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4976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6A64BE-3F5A-43CE-A6D5-5DF8AC0FCCAD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DBBC93-3FF7-48EE-BF83-95D8A8FD6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270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6A64BE-3F5A-43CE-A6D5-5DF8AC0FCCAD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DBBC93-3FF7-48EE-BF83-95D8A8FD6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88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6A64BE-3F5A-43CE-A6D5-5DF8AC0FCCAD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DBBC93-3FF7-48EE-BF83-95D8A8FD6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450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6A64BE-3F5A-43CE-A6D5-5DF8AC0FCCAD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DBBC93-3FF7-48EE-BF83-95D8A8FD6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538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6A64BE-3F5A-43CE-A6D5-5DF8AC0FCCAD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DBBC93-3FF7-48EE-BF83-95D8A8FD6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505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6A64BE-3F5A-43CE-A6D5-5DF8AC0FCCAD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DBBC93-3FF7-48EE-BF83-95D8A8FD6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725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6A64BE-3F5A-43CE-A6D5-5DF8AC0FCCAD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DBBC93-3FF7-48EE-BF83-95D8A8FD6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4409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ID-DGU/2020-1-OSSP1-OpenMind-1" TargetMode="External"/><Relationship Id="rId2" Type="http://schemas.openxmlformats.org/officeDocument/2006/relationships/hyperlink" Target="https://github.com/injekim/PYTRI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SID-DGU/2020-2-OSSP-CP-17woljang-9.gi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SID-DGU/2020-1-OSSP1-OpenMind-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053389" y="1941292"/>
            <a:ext cx="808522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2021-1 OSSP</a:t>
            </a:r>
          </a:p>
          <a:p>
            <a:pPr algn="ctr"/>
            <a:r>
              <a:rPr lang="en-US" altLang="ko-KR" sz="3600" dirty="0">
                <a:solidFill>
                  <a:schemeClr val="accent5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OPENSOURCE</a:t>
            </a:r>
            <a:r>
              <a:rPr lang="ko-KR" altLang="en-US" sz="3600" dirty="0">
                <a:solidFill>
                  <a:schemeClr val="accent5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 </a:t>
            </a:r>
            <a:r>
              <a:rPr lang="en-US" altLang="ko-KR" sz="3600" dirty="0">
                <a:solidFill>
                  <a:schemeClr val="accent5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SOFTWARE</a:t>
            </a:r>
            <a:r>
              <a:rPr lang="ko-KR" altLang="en-US" sz="3600" dirty="0">
                <a:solidFill>
                  <a:schemeClr val="accent5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 </a:t>
            </a:r>
            <a:r>
              <a:rPr lang="en-US" altLang="ko-KR" sz="3600" dirty="0">
                <a:solidFill>
                  <a:schemeClr val="accent5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PROJECT</a:t>
            </a:r>
            <a:r>
              <a:rPr lang="ko-KR" altLang="en-US" sz="3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 </a:t>
            </a:r>
            <a:r>
              <a:rPr lang="en-US" altLang="ko-KR" sz="3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PROPOSAL</a:t>
            </a:r>
            <a:endParaRPr lang="ko-KR" altLang="en-US" sz="36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12456" y="5225015"/>
            <a:ext cx="33670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POTBINSU </a:t>
            </a:r>
            <a:r>
              <a:rPr lang="ko-KR" altLang="en-US" sz="1100" dirty="0" err="1">
                <a:latin typeface="카카오 Light" panose="020B0600000101010101" pitchFamily="50" charset="-127"/>
                <a:ea typeface="카카오 Light" panose="020B0600000101010101" pitchFamily="50" charset="-127"/>
              </a:rPr>
              <a:t>팥빈수</a:t>
            </a:r>
            <a:endParaRPr lang="en-US" altLang="ko-KR" sz="11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algn="ctr"/>
            <a:r>
              <a:rPr lang="en-US" altLang="ko-KR" sz="11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2017110518 </a:t>
            </a:r>
            <a:r>
              <a:rPr lang="ko-KR" altLang="en-US" sz="11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통계학과 윤상우</a:t>
            </a:r>
            <a:endParaRPr lang="en-US" altLang="ko-KR" sz="11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algn="ctr"/>
            <a:r>
              <a:rPr lang="en-US" altLang="ko-KR" sz="11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2017110493 </a:t>
            </a:r>
            <a:r>
              <a:rPr lang="ko-KR" altLang="en-US" sz="11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통계학과 안수빈</a:t>
            </a:r>
            <a:endParaRPr lang="en-US" altLang="ko-KR" sz="11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algn="ctr"/>
            <a:r>
              <a:rPr lang="en-US" altLang="ko-KR" sz="11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2018112472 </a:t>
            </a:r>
            <a:r>
              <a:rPr lang="ko-KR" altLang="en-US" sz="11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산업시스템공학과 박신영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5448300" y="5178193"/>
            <a:ext cx="1295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55A520C-BE36-4562-9347-313715613A42}"/>
              </a:ext>
            </a:extLst>
          </p:cNvPr>
          <p:cNvSpPr txBox="1"/>
          <p:nvPr/>
        </p:nvSpPr>
        <p:spPr>
          <a:xfrm>
            <a:off x="4412455" y="4105718"/>
            <a:ext cx="3367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 err="1">
                <a:latin typeface="카카오 Regular" panose="020B0600000101010101" pitchFamily="50" charset="-127"/>
                <a:ea typeface="카카오 Regular" panose="020B0600000101010101" pitchFamily="50" charset="-127"/>
              </a:rPr>
              <a:t>PBSpytris</a:t>
            </a:r>
            <a:endParaRPr lang="en-US" altLang="ko-KR" sz="18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grpSp>
        <p:nvGrpSpPr>
          <p:cNvPr id="23" name="Google Shape;213;p24">
            <a:extLst>
              <a:ext uri="{FF2B5EF4-FFF2-40B4-BE49-F238E27FC236}">
                <a16:creationId xmlns:a16="http://schemas.microsoft.com/office/drawing/2014/main" id="{6613DBEF-EBD8-4F08-9D71-95922B49070D}"/>
              </a:ext>
            </a:extLst>
          </p:cNvPr>
          <p:cNvGrpSpPr/>
          <p:nvPr/>
        </p:nvGrpSpPr>
        <p:grpSpPr>
          <a:xfrm>
            <a:off x="11401386" y="5917260"/>
            <a:ext cx="639926" cy="748134"/>
            <a:chOff x="5754975" y="907225"/>
            <a:chExt cx="2731750" cy="3193675"/>
          </a:xfrm>
        </p:grpSpPr>
        <p:sp>
          <p:nvSpPr>
            <p:cNvPr id="24" name="Google Shape;214;p24">
              <a:extLst>
                <a:ext uri="{FF2B5EF4-FFF2-40B4-BE49-F238E27FC236}">
                  <a16:creationId xmlns:a16="http://schemas.microsoft.com/office/drawing/2014/main" id="{82D00D8C-DAE4-4880-B454-91EF4E9FAF77}"/>
                </a:ext>
              </a:extLst>
            </p:cNvPr>
            <p:cNvSpPr/>
            <p:nvPr/>
          </p:nvSpPr>
          <p:spPr>
            <a:xfrm>
              <a:off x="67332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15;p24">
              <a:extLst>
                <a:ext uri="{FF2B5EF4-FFF2-40B4-BE49-F238E27FC236}">
                  <a16:creationId xmlns:a16="http://schemas.microsoft.com/office/drawing/2014/main" id="{0FB9691A-84ED-4FE9-8EE6-F1FC9E1CA5EB}"/>
                </a:ext>
              </a:extLst>
            </p:cNvPr>
            <p:cNvSpPr/>
            <p:nvPr/>
          </p:nvSpPr>
          <p:spPr>
            <a:xfrm>
              <a:off x="7255250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16;p24">
              <a:extLst>
                <a:ext uri="{FF2B5EF4-FFF2-40B4-BE49-F238E27FC236}">
                  <a16:creationId xmlns:a16="http://schemas.microsoft.com/office/drawing/2014/main" id="{7FA1787E-889A-46E0-9320-4E380FF0C545}"/>
                </a:ext>
              </a:extLst>
            </p:cNvPr>
            <p:cNvSpPr/>
            <p:nvPr/>
          </p:nvSpPr>
          <p:spPr>
            <a:xfrm>
              <a:off x="57549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17;p24">
              <a:extLst>
                <a:ext uri="{FF2B5EF4-FFF2-40B4-BE49-F238E27FC236}">
                  <a16:creationId xmlns:a16="http://schemas.microsoft.com/office/drawing/2014/main" id="{59F33D5C-246E-4722-941E-6DEA12277375}"/>
                </a:ext>
              </a:extLst>
            </p:cNvPr>
            <p:cNvSpPr/>
            <p:nvPr/>
          </p:nvSpPr>
          <p:spPr>
            <a:xfrm>
              <a:off x="57549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18;p24">
              <a:extLst>
                <a:ext uri="{FF2B5EF4-FFF2-40B4-BE49-F238E27FC236}">
                  <a16:creationId xmlns:a16="http://schemas.microsoft.com/office/drawing/2014/main" id="{7AC1E691-B016-492B-BC4F-E22874F520C7}"/>
                </a:ext>
              </a:extLst>
            </p:cNvPr>
            <p:cNvSpPr/>
            <p:nvPr/>
          </p:nvSpPr>
          <p:spPr>
            <a:xfrm>
              <a:off x="62760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19;p24">
              <a:extLst>
                <a:ext uri="{FF2B5EF4-FFF2-40B4-BE49-F238E27FC236}">
                  <a16:creationId xmlns:a16="http://schemas.microsoft.com/office/drawing/2014/main" id="{6DC0647D-454E-4AD0-A946-248237A7CFBF}"/>
                </a:ext>
              </a:extLst>
            </p:cNvPr>
            <p:cNvSpPr/>
            <p:nvPr/>
          </p:nvSpPr>
          <p:spPr>
            <a:xfrm>
              <a:off x="5754975" y="2354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20;p24">
              <a:extLst>
                <a:ext uri="{FF2B5EF4-FFF2-40B4-BE49-F238E27FC236}">
                  <a16:creationId xmlns:a16="http://schemas.microsoft.com/office/drawing/2014/main" id="{0ABFAC25-693C-4B8F-AB8A-8885A6C31FF2}"/>
                </a:ext>
              </a:extLst>
            </p:cNvPr>
            <p:cNvSpPr/>
            <p:nvPr/>
          </p:nvSpPr>
          <p:spPr>
            <a:xfrm>
              <a:off x="62760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21;p24">
              <a:extLst>
                <a:ext uri="{FF2B5EF4-FFF2-40B4-BE49-F238E27FC236}">
                  <a16:creationId xmlns:a16="http://schemas.microsoft.com/office/drawing/2014/main" id="{C9A42D7B-0D35-433B-AE23-12AE951855BA}"/>
                </a:ext>
              </a:extLst>
            </p:cNvPr>
            <p:cNvSpPr/>
            <p:nvPr/>
          </p:nvSpPr>
          <p:spPr>
            <a:xfrm>
              <a:off x="7785325" y="142925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22;p24">
              <a:extLst>
                <a:ext uri="{FF2B5EF4-FFF2-40B4-BE49-F238E27FC236}">
                  <a16:creationId xmlns:a16="http://schemas.microsoft.com/office/drawing/2014/main" id="{A6C572A3-2208-4A08-8E12-D05E56B4139D}"/>
                </a:ext>
              </a:extLst>
            </p:cNvPr>
            <p:cNvSpPr/>
            <p:nvPr/>
          </p:nvSpPr>
          <p:spPr>
            <a:xfrm>
              <a:off x="77853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23;p24">
              <a:extLst>
                <a:ext uri="{FF2B5EF4-FFF2-40B4-BE49-F238E27FC236}">
                  <a16:creationId xmlns:a16="http://schemas.microsoft.com/office/drawing/2014/main" id="{17049CA5-AEE1-4A01-8D0D-8F0E64D65FC3}"/>
                </a:ext>
              </a:extLst>
            </p:cNvPr>
            <p:cNvSpPr/>
            <p:nvPr/>
          </p:nvSpPr>
          <p:spPr>
            <a:xfrm>
              <a:off x="6806150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24;p24">
              <a:extLst>
                <a:ext uri="{FF2B5EF4-FFF2-40B4-BE49-F238E27FC236}">
                  <a16:creationId xmlns:a16="http://schemas.microsoft.com/office/drawing/2014/main" id="{97686DA7-796B-4BD5-9C86-6765ADDCC18B}"/>
                </a:ext>
              </a:extLst>
            </p:cNvPr>
            <p:cNvSpPr/>
            <p:nvPr/>
          </p:nvSpPr>
          <p:spPr>
            <a:xfrm>
              <a:off x="7335725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25;p24">
              <a:extLst>
                <a:ext uri="{FF2B5EF4-FFF2-40B4-BE49-F238E27FC236}">
                  <a16:creationId xmlns:a16="http://schemas.microsoft.com/office/drawing/2014/main" id="{7ED3A7DD-885F-4D51-AB56-D968A28815F3}"/>
                </a:ext>
              </a:extLst>
            </p:cNvPr>
            <p:cNvSpPr/>
            <p:nvPr/>
          </p:nvSpPr>
          <p:spPr>
            <a:xfrm>
              <a:off x="6806150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83040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481491"/>
            <a:ext cx="203201" cy="40575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03200" y="438149"/>
            <a:ext cx="6096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02 </a:t>
            </a:r>
            <a:r>
              <a:rPr lang="ko-KR" altLang="en-US" sz="2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개선 방향</a:t>
            </a:r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-</a:t>
            </a:r>
            <a:r>
              <a:rPr lang="ko-KR" altLang="en-US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세부 목표 및 기대효과</a:t>
            </a:r>
            <a:endParaRPr lang="ko-KR" altLang="en-US" sz="26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5411721-E58B-4BB5-A6AF-00A94DF147AF}"/>
              </a:ext>
            </a:extLst>
          </p:cNvPr>
          <p:cNvGrpSpPr/>
          <p:nvPr/>
        </p:nvGrpSpPr>
        <p:grpSpPr>
          <a:xfrm>
            <a:off x="2211652" y="1602103"/>
            <a:ext cx="2282291" cy="495075"/>
            <a:chOff x="1000845" y="1542648"/>
            <a:chExt cx="2282291" cy="495075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D6FB4D4-AB38-44AE-9263-7E7B4F4EA802}"/>
                </a:ext>
              </a:extLst>
            </p:cNvPr>
            <p:cNvCxnSpPr/>
            <p:nvPr/>
          </p:nvCxnSpPr>
          <p:spPr>
            <a:xfrm>
              <a:off x="1000845" y="2037723"/>
              <a:ext cx="2282291" cy="0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33362F5-2481-46F6-9279-483B2EE5D856}"/>
                </a:ext>
              </a:extLst>
            </p:cNvPr>
            <p:cNvSpPr txBox="1"/>
            <p:nvPr/>
          </p:nvSpPr>
          <p:spPr>
            <a:xfrm>
              <a:off x="1000845" y="1542648"/>
              <a:ext cx="22822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err="1"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PBSpytris</a:t>
              </a:r>
              <a:endParaRPr lang="en-US" altLang="ko-KR" sz="2000" dirty="0"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A2B8848-B3CA-4774-B2D5-3C6E7CF02327}"/>
              </a:ext>
            </a:extLst>
          </p:cNvPr>
          <p:cNvSpPr/>
          <p:nvPr/>
        </p:nvSpPr>
        <p:spPr>
          <a:xfrm>
            <a:off x="6848039" y="1927897"/>
            <a:ext cx="4215597" cy="2963704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세부 목표</a:t>
            </a:r>
            <a:endParaRPr lang="en-US" altLang="ko-KR" sz="2000" dirty="0"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-</a:t>
            </a:r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시작화면</a:t>
            </a:r>
            <a:r>
              <a:rPr lang="en-US" altLang="ko-KR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, </a:t>
            </a:r>
            <a:r>
              <a:rPr lang="ko-KR" altLang="en-US" dirty="0" err="1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점수판</a:t>
            </a:r>
            <a:r>
              <a:rPr lang="en-US" altLang="ko-KR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,</a:t>
            </a:r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 종료화면 단순화</a:t>
            </a:r>
            <a:endParaRPr lang="en-US" altLang="ko-KR" dirty="0">
              <a:solidFill>
                <a:schemeClr val="tx1"/>
              </a:solidFill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-Combo </a:t>
            </a:r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그래픽 단순화</a:t>
            </a:r>
            <a:endParaRPr lang="en-US" altLang="ko-KR" dirty="0">
              <a:solidFill>
                <a:schemeClr val="tx1"/>
              </a:solidFill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기대 효과</a:t>
            </a:r>
            <a:endParaRPr lang="en-US" altLang="ko-KR" sz="2000" dirty="0"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심플한 디자인으로 용량 및 실행 지연 최소화</a:t>
            </a:r>
            <a:endParaRPr lang="en-US" altLang="ko-KR" dirty="0">
              <a:solidFill>
                <a:schemeClr val="accent5"/>
              </a:solidFill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1FCE3F5-83DA-48A0-901E-35EAAC7AC316}"/>
              </a:ext>
            </a:extLst>
          </p:cNvPr>
          <p:cNvCxnSpPr>
            <a:cxnSpLocks/>
          </p:cNvCxnSpPr>
          <p:nvPr/>
        </p:nvCxnSpPr>
        <p:spPr>
          <a:xfrm>
            <a:off x="5129121" y="2728879"/>
            <a:ext cx="1718918" cy="0"/>
          </a:xfrm>
          <a:prstGeom prst="line">
            <a:avLst/>
          </a:prstGeom>
          <a:ln>
            <a:solidFill>
              <a:schemeClr val="accent5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A2F5B8F-4DC3-44B6-AE20-F624824E9C2E}"/>
              </a:ext>
            </a:extLst>
          </p:cNvPr>
          <p:cNvSpPr/>
          <p:nvPr/>
        </p:nvSpPr>
        <p:spPr>
          <a:xfrm>
            <a:off x="1576479" y="2469388"/>
            <a:ext cx="3552642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인터페이스 및 그래픽 단순화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FD08539-4CBA-4801-BAA5-558F6F3B0441}"/>
              </a:ext>
            </a:extLst>
          </p:cNvPr>
          <p:cNvSpPr/>
          <p:nvPr/>
        </p:nvSpPr>
        <p:spPr>
          <a:xfrm>
            <a:off x="1576480" y="3264613"/>
            <a:ext cx="3552641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새로운 모드 조절 추가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0E3D1A2-1282-4086-ABF0-3DCDE41E9F71}"/>
              </a:ext>
            </a:extLst>
          </p:cNvPr>
          <p:cNvSpPr/>
          <p:nvPr/>
        </p:nvSpPr>
        <p:spPr>
          <a:xfrm>
            <a:off x="1576479" y="4727654"/>
            <a:ext cx="3552641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재화 및 상점 시스템 추가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75118BF-8CBD-4EC6-A167-1D739446549D}"/>
              </a:ext>
            </a:extLst>
          </p:cNvPr>
          <p:cNvSpPr/>
          <p:nvPr/>
        </p:nvSpPr>
        <p:spPr>
          <a:xfrm>
            <a:off x="1576478" y="5522879"/>
            <a:ext cx="3552641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도전과제 추가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4C54542-53BB-4DF2-A76F-CBB0D86FD59B}"/>
              </a:ext>
            </a:extLst>
          </p:cNvPr>
          <p:cNvSpPr/>
          <p:nvPr/>
        </p:nvSpPr>
        <p:spPr>
          <a:xfrm>
            <a:off x="1576476" y="3996133"/>
            <a:ext cx="3552641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난이도 조절 추가</a:t>
            </a:r>
          </a:p>
        </p:txBody>
      </p:sp>
    </p:spTree>
    <p:extLst>
      <p:ext uri="{BB962C8B-B14F-4D97-AF65-F5344CB8AC3E}">
        <p14:creationId xmlns:p14="http://schemas.microsoft.com/office/powerpoint/2010/main" val="990158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481491"/>
            <a:ext cx="203201" cy="40575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1D753E-30D9-46B6-81B2-9C2E1E81D3D9}"/>
              </a:ext>
            </a:extLst>
          </p:cNvPr>
          <p:cNvSpPr/>
          <p:nvPr/>
        </p:nvSpPr>
        <p:spPr>
          <a:xfrm>
            <a:off x="203200" y="438149"/>
            <a:ext cx="6096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02 </a:t>
            </a:r>
            <a:r>
              <a:rPr lang="ko-KR" altLang="en-US" sz="2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개선 방향</a:t>
            </a:r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-</a:t>
            </a:r>
            <a:r>
              <a:rPr lang="ko-KR" altLang="en-US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세부 목표 및 기대효과</a:t>
            </a:r>
            <a:endParaRPr lang="ko-KR" altLang="en-US" sz="26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8B380D0-C37F-4A57-9DCA-0B4CBEF247AC}"/>
              </a:ext>
            </a:extLst>
          </p:cNvPr>
          <p:cNvSpPr/>
          <p:nvPr/>
        </p:nvSpPr>
        <p:spPr>
          <a:xfrm>
            <a:off x="6904230" y="1602103"/>
            <a:ext cx="4710387" cy="4756932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세부 목표</a:t>
            </a:r>
            <a:endParaRPr lang="en-US" altLang="ko-KR" sz="2000" dirty="0"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-</a:t>
            </a:r>
            <a:r>
              <a:rPr lang="ko-KR" altLang="en-US" dirty="0" err="1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샌드박스</a:t>
            </a:r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 모드</a:t>
            </a:r>
            <a:endParaRPr lang="en-US" altLang="ko-KR" dirty="0">
              <a:solidFill>
                <a:schemeClr val="tx1"/>
              </a:solidFill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   </a:t>
            </a:r>
            <a:r>
              <a:rPr lang="en-US" altLang="ko-KR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1)17woljang</a:t>
            </a:r>
            <a:r>
              <a:rPr lang="ko-KR" altLang="en-US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의 기존 연습모드를 개량한 모드</a:t>
            </a:r>
            <a:endParaRPr lang="en-US" altLang="ko-KR" sz="1600" dirty="0">
              <a:solidFill>
                <a:schemeClr val="tx1"/>
              </a:solidFill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   2) </a:t>
            </a:r>
            <a:r>
              <a:rPr lang="ko-KR" altLang="en-US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연습모드 </a:t>
            </a:r>
            <a:r>
              <a:rPr lang="en-US" altLang="ko-KR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-&gt; </a:t>
            </a:r>
            <a:r>
              <a:rPr lang="ko-KR" altLang="en-US" sz="1600" dirty="0" err="1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샌드박스</a:t>
            </a:r>
            <a:r>
              <a:rPr lang="ko-KR" altLang="en-US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 모드로 이름 변경</a:t>
            </a:r>
            <a:endParaRPr lang="en-US" altLang="ko-KR" sz="1600" dirty="0">
              <a:solidFill>
                <a:schemeClr val="tx1"/>
              </a:solidFill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   3) </a:t>
            </a:r>
            <a:r>
              <a:rPr lang="ko-KR" altLang="en-US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레벨</a:t>
            </a:r>
            <a:r>
              <a:rPr lang="en-US" altLang="ko-KR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속도</a:t>
            </a:r>
            <a:r>
              <a:rPr lang="en-US" altLang="ko-KR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콤보 등 기능 조작 뿐만 아니라 게임 내 모드 활성화</a:t>
            </a:r>
            <a:r>
              <a:rPr lang="en-US" altLang="ko-KR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/</a:t>
            </a:r>
            <a:r>
              <a:rPr lang="ko-KR" altLang="en-US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비활성화 할 수 있는 기능 추가</a:t>
            </a:r>
            <a:endParaRPr lang="en-US" altLang="ko-KR" sz="1600" dirty="0">
              <a:solidFill>
                <a:schemeClr val="tx1"/>
              </a:solidFill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기대 효과</a:t>
            </a:r>
            <a:endParaRPr lang="en-US" altLang="ko-KR" sz="2000" dirty="0"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-</a:t>
            </a:r>
            <a:r>
              <a:rPr lang="ko-KR" altLang="en-US" dirty="0" err="1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샌드박스</a:t>
            </a:r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 모드 추가로 </a:t>
            </a:r>
            <a:r>
              <a:rPr lang="ko-KR" altLang="en-US" dirty="0" err="1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테트리스</a:t>
            </a:r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 실력 증진 가능</a:t>
            </a:r>
            <a:endParaRPr lang="en-US" altLang="ko-KR" dirty="0">
              <a:solidFill>
                <a:schemeClr val="accent5"/>
              </a:solidFill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2255ED3-0BB8-4932-865A-7E5E92311094}"/>
              </a:ext>
            </a:extLst>
          </p:cNvPr>
          <p:cNvCxnSpPr>
            <a:cxnSpLocks/>
          </p:cNvCxnSpPr>
          <p:nvPr/>
        </p:nvCxnSpPr>
        <p:spPr>
          <a:xfrm>
            <a:off x="5129117" y="3553825"/>
            <a:ext cx="1775113" cy="0"/>
          </a:xfrm>
          <a:prstGeom prst="line">
            <a:avLst/>
          </a:prstGeom>
          <a:ln>
            <a:solidFill>
              <a:schemeClr val="accent5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9192F95-728A-42B5-B433-ED9BA139DDB8}"/>
              </a:ext>
            </a:extLst>
          </p:cNvPr>
          <p:cNvGrpSpPr/>
          <p:nvPr/>
        </p:nvGrpSpPr>
        <p:grpSpPr>
          <a:xfrm>
            <a:off x="2211652" y="1602103"/>
            <a:ext cx="2282291" cy="495075"/>
            <a:chOff x="1000845" y="1542648"/>
            <a:chExt cx="2282291" cy="495075"/>
          </a:xfrm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CE1EEBB1-5087-427C-AE83-0D0E5F624481}"/>
                </a:ext>
              </a:extLst>
            </p:cNvPr>
            <p:cNvCxnSpPr/>
            <p:nvPr/>
          </p:nvCxnSpPr>
          <p:spPr>
            <a:xfrm>
              <a:off x="1000845" y="2037723"/>
              <a:ext cx="2282291" cy="0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AF9AEFD-EEE9-4EDF-B862-465EA88C0367}"/>
                </a:ext>
              </a:extLst>
            </p:cNvPr>
            <p:cNvSpPr txBox="1"/>
            <p:nvPr/>
          </p:nvSpPr>
          <p:spPr>
            <a:xfrm>
              <a:off x="1000845" y="1542648"/>
              <a:ext cx="22822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err="1"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PBSpytris</a:t>
              </a:r>
              <a:endParaRPr lang="en-US" altLang="ko-KR" sz="2000" dirty="0"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33DDFDC-4CFC-4CC4-88D9-A0E37383D6DF}"/>
              </a:ext>
            </a:extLst>
          </p:cNvPr>
          <p:cNvSpPr/>
          <p:nvPr/>
        </p:nvSpPr>
        <p:spPr>
          <a:xfrm>
            <a:off x="1576479" y="2469388"/>
            <a:ext cx="3552642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인터페이스 및 그래픽 단순화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2A816F2-7098-4AFF-AE27-E2ED6475A1F8}"/>
              </a:ext>
            </a:extLst>
          </p:cNvPr>
          <p:cNvSpPr/>
          <p:nvPr/>
        </p:nvSpPr>
        <p:spPr>
          <a:xfrm>
            <a:off x="1576480" y="3264613"/>
            <a:ext cx="3552641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새로운 모드 조절 추가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56A44F9-D155-464F-9B09-B9F098A184C6}"/>
              </a:ext>
            </a:extLst>
          </p:cNvPr>
          <p:cNvSpPr/>
          <p:nvPr/>
        </p:nvSpPr>
        <p:spPr>
          <a:xfrm>
            <a:off x="1576479" y="4727654"/>
            <a:ext cx="3552641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재화 및 상점 시스템 추가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89247AC-048D-4BD9-B519-3200982A1D1B}"/>
              </a:ext>
            </a:extLst>
          </p:cNvPr>
          <p:cNvSpPr/>
          <p:nvPr/>
        </p:nvSpPr>
        <p:spPr>
          <a:xfrm>
            <a:off x="1576478" y="5522879"/>
            <a:ext cx="3552641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도전과제 추가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8719E4D-F9E9-471B-9411-BD1FE21A0B3B}"/>
              </a:ext>
            </a:extLst>
          </p:cNvPr>
          <p:cNvSpPr/>
          <p:nvPr/>
        </p:nvSpPr>
        <p:spPr>
          <a:xfrm>
            <a:off x="1576476" y="3996133"/>
            <a:ext cx="3552641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난이도 조절 추가</a:t>
            </a:r>
          </a:p>
        </p:txBody>
      </p:sp>
    </p:spTree>
    <p:extLst>
      <p:ext uri="{BB962C8B-B14F-4D97-AF65-F5344CB8AC3E}">
        <p14:creationId xmlns:p14="http://schemas.microsoft.com/office/powerpoint/2010/main" val="3106043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481491"/>
            <a:ext cx="203201" cy="40575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C6C494-AC41-4B7A-BAB3-3BF5D2FF8ADB}"/>
              </a:ext>
            </a:extLst>
          </p:cNvPr>
          <p:cNvSpPr/>
          <p:nvPr/>
        </p:nvSpPr>
        <p:spPr>
          <a:xfrm>
            <a:off x="203200" y="438149"/>
            <a:ext cx="6096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02 </a:t>
            </a:r>
            <a:r>
              <a:rPr lang="ko-KR" altLang="en-US" sz="2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개선 방향</a:t>
            </a:r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-</a:t>
            </a:r>
            <a:r>
              <a:rPr lang="ko-KR" altLang="en-US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세부 목표 및 기대효과</a:t>
            </a:r>
            <a:endParaRPr lang="ko-KR" altLang="en-US" sz="26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1E4A629-CCB8-4ABE-A2E6-E83070F68268}"/>
              </a:ext>
            </a:extLst>
          </p:cNvPr>
          <p:cNvGrpSpPr/>
          <p:nvPr/>
        </p:nvGrpSpPr>
        <p:grpSpPr>
          <a:xfrm>
            <a:off x="2211652" y="1602103"/>
            <a:ext cx="2282291" cy="495075"/>
            <a:chOff x="1000845" y="1542648"/>
            <a:chExt cx="2282291" cy="495075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4FFD590F-8809-484D-8AF8-FCCA9B58CE3D}"/>
                </a:ext>
              </a:extLst>
            </p:cNvPr>
            <p:cNvCxnSpPr/>
            <p:nvPr/>
          </p:nvCxnSpPr>
          <p:spPr>
            <a:xfrm>
              <a:off x="1000845" y="2037723"/>
              <a:ext cx="2282291" cy="0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77A7465-FC65-42B2-9B15-FE54728B352D}"/>
                </a:ext>
              </a:extLst>
            </p:cNvPr>
            <p:cNvSpPr txBox="1"/>
            <p:nvPr/>
          </p:nvSpPr>
          <p:spPr>
            <a:xfrm>
              <a:off x="1000845" y="1542648"/>
              <a:ext cx="22822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err="1"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PBSpytris</a:t>
              </a:r>
              <a:endParaRPr lang="en-US" altLang="ko-KR" sz="2000" dirty="0"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C5C346E-A66B-49D1-8FE7-507D898E7D3A}"/>
              </a:ext>
            </a:extLst>
          </p:cNvPr>
          <p:cNvSpPr/>
          <p:nvPr/>
        </p:nvSpPr>
        <p:spPr>
          <a:xfrm>
            <a:off x="1576479" y="2469388"/>
            <a:ext cx="3552642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인터페이스 및 그래픽 단순화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B241565-B799-41F6-B45E-7566930BF132}"/>
              </a:ext>
            </a:extLst>
          </p:cNvPr>
          <p:cNvSpPr/>
          <p:nvPr/>
        </p:nvSpPr>
        <p:spPr>
          <a:xfrm>
            <a:off x="1576480" y="3264613"/>
            <a:ext cx="3552641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새로운 모드 조절 추가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54A7CDF-D8C7-4A59-A93C-8798BC71D6DA}"/>
              </a:ext>
            </a:extLst>
          </p:cNvPr>
          <p:cNvSpPr/>
          <p:nvPr/>
        </p:nvSpPr>
        <p:spPr>
          <a:xfrm>
            <a:off x="1576479" y="4727654"/>
            <a:ext cx="3552641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재화 및 상점 시스템 추가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610C024-C3A1-450F-8776-73D77D277DB9}"/>
              </a:ext>
            </a:extLst>
          </p:cNvPr>
          <p:cNvSpPr/>
          <p:nvPr/>
        </p:nvSpPr>
        <p:spPr>
          <a:xfrm>
            <a:off x="1576478" y="5522879"/>
            <a:ext cx="3552641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도전과제 추가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0F2E186-5398-40A5-BEA0-74F94C9AA942}"/>
              </a:ext>
            </a:extLst>
          </p:cNvPr>
          <p:cNvSpPr/>
          <p:nvPr/>
        </p:nvSpPr>
        <p:spPr>
          <a:xfrm>
            <a:off x="1576476" y="3996133"/>
            <a:ext cx="3552641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난이도 조절 추가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A5F9366-3744-4393-8A28-41FAB252BBAF}"/>
              </a:ext>
            </a:extLst>
          </p:cNvPr>
          <p:cNvSpPr/>
          <p:nvPr/>
        </p:nvSpPr>
        <p:spPr>
          <a:xfrm>
            <a:off x="6837766" y="1495002"/>
            <a:ext cx="4710387" cy="5002262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세부 목표</a:t>
            </a:r>
            <a:endParaRPr lang="en-US" altLang="ko-KR" sz="2000" dirty="0"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-</a:t>
            </a:r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난이도 추가</a:t>
            </a:r>
            <a:r>
              <a:rPr lang="en-US" altLang="ko-KR" dirty="0">
                <a:solidFill>
                  <a:srgbClr val="FF0000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(gravity</a:t>
            </a:r>
            <a:r>
              <a:rPr lang="ko-KR" altLang="en-US" dirty="0">
                <a:solidFill>
                  <a:srgbClr val="FF0000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on</a:t>
            </a:r>
            <a:r>
              <a:rPr lang="ko-KR" altLang="en-US" dirty="0">
                <a:solidFill>
                  <a:srgbClr val="FF0000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이면 </a:t>
            </a:r>
            <a:r>
              <a:rPr lang="ko-KR" altLang="en-US" dirty="0" err="1">
                <a:solidFill>
                  <a:srgbClr val="FF0000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어려운거</a:t>
            </a:r>
            <a:r>
              <a:rPr lang="ko-KR" altLang="en-US" dirty="0">
                <a:solidFill>
                  <a:srgbClr val="FF0000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 아닌지</a:t>
            </a:r>
            <a:r>
              <a:rPr lang="en-US" altLang="ko-KR" dirty="0">
                <a:solidFill>
                  <a:srgbClr val="FF0000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?)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   </a:t>
            </a:r>
            <a:r>
              <a:rPr lang="en-US" altLang="ko-KR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1) </a:t>
            </a:r>
            <a:r>
              <a:rPr lang="ko-KR" altLang="en-US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이지</a:t>
            </a:r>
            <a:r>
              <a:rPr lang="en-US" altLang="ko-KR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: Attack Off, Gravity On, </a:t>
            </a:r>
            <a:r>
              <a:rPr lang="ko-KR" altLang="en-US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아이템 사용횟수 제한 없음</a:t>
            </a:r>
            <a:endParaRPr lang="en-US" altLang="ko-KR" sz="1600" dirty="0">
              <a:solidFill>
                <a:schemeClr val="tx1"/>
              </a:solidFill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   2) </a:t>
            </a:r>
            <a:r>
              <a:rPr lang="ko-KR" altLang="en-US" sz="1600" dirty="0" err="1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노말</a:t>
            </a:r>
            <a:r>
              <a:rPr lang="en-US" altLang="ko-KR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: Attack On, Gravity On, </a:t>
            </a:r>
            <a:r>
              <a:rPr lang="ko-KR" altLang="en-US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아이템 사용횟수 개수의 </a:t>
            </a:r>
            <a:r>
              <a:rPr lang="en-US" altLang="ko-KR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½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   3) </a:t>
            </a:r>
            <a:r>
              <a:rPr lang="ko-KR" altLang="en-US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하드</a:t>
            </a:r>
            <a:r>
              <a:rPr lang="en-US" altLang="ko-KR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: Attack On, Gravity Off, </a:t>
            </a:r>
            <a:r>
              <a:rPr lang="ko-KR" altLang="en-US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아이템 사용횟수 개수의</a:t>
            </a:r>
            <a:r>
              <a:rPr lang="en-US" altLang="ko-KR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 1/4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기대 효과</a:t>
            </a:r>
            <a:endParaRPr lang="en-US" altLang="ko-KR" sz="2000" dirty="0"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-</a:t>
            </a:r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난이도 추가로 플레이어의 기호에 맞는 난이도 선택 가능</a:t>
            </a:r>
            <a:endParaRPr lang="en-US" altLang="ko-KR" dirty="0">
              <a:solidFill>
                <a:schemeClr val="accent5"/>
              </a:solidFill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6B3EC14-F265-4A4B-AFBD-AEB064D07F15}"/>
              </a:ext>
            </a:extLst>
          </p:cNvPr>
          <p:cNvCxnSpPr>
            <a:cxnSpLocks/>
          </p:cNvCxnSpPr>
          <p:nvPr/>
        </p:nvCxnSpPr>
        <p:spPr>
          <a:xfrm>
            <a:off x="5129117" y="4283289"/>
            <a:ext cx="1775113" cy="0"/>
          </a:xfrm>
          <a:prstGeom prst="line">
            <a:avLst/>
          </a:prstGeom>
          <a:ln>
            <a:solidFill>
              <a:schemeClr val="accent5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578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481491"/>
            <a:ext cx="203201" cy="40575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C6C494-AC41-4B7A-BAB3-3BF5D2FF8ADB}"/>
              </a:ext>
            </a:extLst>
          </p:cNvPr>
          <p:cNvSpPr/>
          <p:nvPr/>
        </p:nvSpPr>
        <p:spPr>
          <a:xfrm>
            <a:off x="203200" y="438149"/>
            <a:ext cx="6096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02 </a:t>
            </a:r>
            <a:r>
              <a:rPr lang="ko-KR" altLang="en-US" sz="2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개선 방향</a:t>
            </a:r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-</a:t>
            </a:r>
            <a:r>
              <a:rPr lang="ko-KR" altLang="en-US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세부 목표 및 기대효과</a:t>
            </a:r>
            <a:endParaRPr lang="ko-KR" altLang="en-US" sz="26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1E4A629-CCB8-4ABE-A2E6-E83070F68268}"/>
              </a:ext>
            </a:extLst>
          </p:cNvPr>
          <p:cNvGrpSpPr/>
          <p:nvPr/>
        </p:nvGrpSpPr>
        <p:grpSpPr>
          <a:xfrm>
            <a:off x="2211652" y="1602103"/>
            <a:ext cx="2282291" cy="495075"/>
            <a:chOff x="1000845" y="1542648"/>
            <a:chExt cx="2282291" cy="495075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4FFD590F-8809-484D-8AF8-FCCA9B58CE3D}"/>
                </a:ext>
              </a:extLst>
            </p:cNvPr>
            <p:cNvCxnSpPr/>
            <p:nvPr/>
          </p:nvCxnSpPr>
          <p:spPr>
            <a:xfrm>
              <a:off x="1000845" y="2037723"/>
              <a:ext cx="2282291" cy="0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77A7465-FC65-42B2-9B15-FE54728B352D}"/>
                </a:ext>
              </a:extLst>
            </p:cNvPr>
            <p:cNvSpPr txBox="1"/>
            <p:nvPr/>
          </p:nvSpPr>
          <p:spPr>
            <a:xfrm>
              <a:off x="1000845" y="1542648"/>
              <a:ext cx="22822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err="1"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PBSpytris</a:t>
              </a:r>
              <a:endParaRPr lang="en-US" altLang="ko-KR" sz="2000" dirty="0"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C5C346E-A66B-49D1-8FE7-507D898E7D3A}"/>
              </a:ext>
            </a:extLst>
          </p:cNvPr>
          <p:cNvSpPr/>
          <p:nvPr/>
        </p:nvSpPr>
        <p:spPr>
          <a:xfrm>
            <a:off x="1576479" y="2469388"/>
            <a:ext cx="3552642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인터페이스 및 그래픽 단순화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B241565-B799-41F6-B45E-7566930BF132}"/>
              </a:ext>
            </a:extLst>
          </p:cNvPr>
          <p:cNvSpPr/>
          <p:nvPr/>
        </p:nvSpPr>
        <p:spPr>
          <a:xfrm>
            <a:off x="1576480" y="3264613"/>
            <a:ext cx="3552641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새로운 모드 조절 추가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54A7CDF-D8C7-4A59-A93C-8798BC71D6DA}"/>
              </a:ext>
            </a:extLst>
          </p:cNvPr>
          <p:cNvSpPr/>
          <p:nvPr/>
        </p:nvSpPr>
        <p:spPr>
          <a:xfrm>
            <a:off x="1576479" y="4727654"/>
            <a:ext cx="3552641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재화 및 상점 시스템 추가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610C024-C3A1-450F-8776-73D77D277DB9}"/>
              </a:ext>
            </a:extLst>
          </p:cNvPr>
          <p:cNvSpPr/>
          <p:nvPr/>
        </p:nvSpPr>
        <p:spPr>
          <a:xfrm>
            <a:off x="1576478" y="5522879"/>
            <a:ext cx="3552641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도전과제 추가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0F2E186-5398-40A5-BEA0-74F94C9AA942}"/>
              </a:ext>
            </a:extLst>
          </p:cNvPr>
          <p:cNvSpPr/>
          <p:nvPr/>
        </p:nvSpPr>
        <p:spPr>
          <a:xfrm>
            <a:off x="1576476" y="3996133"/>
            <a:ext cx="3552641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난이도 조절 추가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37961B2-EFEB-458D-8834-7BA83F2EEC74}"/>
              </a:ext>
            </a:extLst>
          </p:cNvPr>
          <p:cNvSpPr/>
          <p:nvPr/>
        </p:nvSpPr>
        <p:spPr>
          <a:xfrm>
            <a:off x="6848039" y="1520578"/>
            <a:ext cx="4215597" cy="4580326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세부 목표</a:t>
            </a:r>
            <a:endParaRPr lang="en-US" altLang="ko-KR" sz="2000" dirty="0"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-</a:t>
            </a:r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재화 및 상점 시스템</a:t>
            </a:r>
            <a:endParaRPr lang="en-US" altLang="ko-KR" dirty="0">
              <a:solidFill>
                <a:schemeClr val="tx1"/>
              </a:solidFill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   1) </a:t>
            </a:r>
            <a:r>
              <a:rPr lang="ko-KR" altLang="en-US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재화 추가</a:t>
            </a:r>
            <a:r>
              <a:rPr lang="en-US" altLang="ko-KR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: </a:t>
            </a:r>
            <a:r>
              <a:rPr lang="ko-KR" altLang="en-US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한 게임당 점수의 </a:t>
            </a:r>
            <a:r>
              <a:rPr lang="en-US" altLang="ko-KR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0.01</a:t>
            </a:r>
            <a:r>
              <a:rPr lang="ko-KR" altLang="en-US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배에 해당하는 골드 획득</a:t>
            </a:r>
            <a:endParaRPr lang="en-US" altLang="ko-KR" sz="1600" dirty="0">
              <a:solidFill>
                <a:schemeClr val="tx1"/>
              </a:solidFill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   2) </a:t>
            </a:r>
            <a:r>
              <a:rPr lang="ko-KR" altLang="en-US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아이템 추가</a:t>
            </a:r>
            <a:r>
              <a:rPr lang="en-US" altLang="ko-KR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: </a:t>
            </a:r>
            <a:r>
              <a:rPr lang="ko-KR" altLang="en-US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폭탄</a:t>
            </a:r>
            <a:r>
              <a:rPr lang="en-US" altLang="ko-KR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다이너마이트</a:t>
            </a:r>
            <a:r>
              <a:rPr lang="en-US" altLang="ko-KR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지진</a:t>
            </a:r>
            <a:r>
              <a:rPr lang="en-US" altLang="ko-KR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골드 </a:t>
            </a:r>
            <a:r>
              <a:rPr lang="ko-KR" altLang="en-US" sz="1600" dirty="0" err="1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획득량</a:t>
            </a:r>
            <a:r>
              <a:rPr lang="ko-KR" altLang="en-US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 증가</a:t>
            </a:r>
            <a:endParaRPr lang="en-US" altLang="ko-KR" sz="1600" dirty="0">
              <a:solidFill>
                <a:schemeClr val="tx1"/>
              </a:solidFill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   3) </a:t>
            </a:r>
            <a:r>
              <a:rPr lang="ko-KR" altLang="en-US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아이템은 골드를 통해 구매 가능</a:t>
            </a:r>
            <a:endParaRPr lang="en-US" altLang="ko-KR" sz="1600" dirty="0">
              <a:solidFill>
                <a:schemeClr val="tx1"/>
              </a:solidFill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기대 효과</a:t>
            </a:r>
            <a:endParaRPr lang="en-US" altLang="ko-KR" sz="2000" dirty="0"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-</a:t>
            </a:r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플레이 시 아이템을 사용하여 변수 창출 가능</a:t>
            </a:r>
            <a:endParaRPr lang="en-US" altLang="ko-KR" dirty="0">
              <a:solidFill>
                <a:schemeClr val="accent5"/>
              </a:solidFill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BEC5447-3487-4789-B3D0-3D43C983DBCE}"/>
              </a:ext>
            </a:extLst>
          </p:cNvPr>
          <p:cNvCxnSpPr>
            <a:cxnSpLocks/>
          </p:cNvCxnSpPr>
          <p:nvPr/>
        </p:nvCxnSpPr>
        <p:spPr>
          <a:xfrm>
            <a:off x="5129121" y="5009733"/>
            <a:ext cx="1718918" cy="0"/>
          </a:xfrm>
          <a:prstGeom prst="line">
            <a:avLst/>
          </a:prstGeom>
          <a:ln>
            <a:solidFill>
              <a:schemeClr val="accent5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854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481491"/>
            <a:ext cx="203201" cy="40575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C6C494-AC41-4B7A-BAB3-3BF5D2FF8ADB}"/>
              </a:ext>
            </a:extLst>
          </p:cNvPr>
          <p:cNvSpPr/>
          <p:nvPr/>
        </p:nvSpPr>
        <p:spPr>
          <a:xfrm>
            <a:off x="203200" y="438149"/>
            <a:ext cx="6096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02 </a:t>
            </a:r>
            <a:r>
              <a:rPr lang="ko-KR" altLang="en-US" sz="2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개선 방향</a:t>
            </a:r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-</a:t>
            </a:r>
            <a:r>
              <a:rPr lang="ko-KR" altLang="en-US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세부 목표 및 기대효과</a:t>
            </a:r>
            <a:endParaRPr lang="ko-KR" altLang="en-US" sz="26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1E4A629-CCB8-4ABE-A2E6-E83070F68268}"/>
              </a:ext>
            </a:extLst>
          </p:cNvPr>
          <p:cNvGrpSpPr/>
          <p:nvPr/>
        </p:nvGrpSpPr>
        <p:grpSpPr>
          <a:xfrm>
            <a:off x="2211652" y="1602103"/>
            <a:ext cx="2282291" cy="495075"/>
            <a:chOff x="1000845" y="1542648"/>
            <a:chExt cx="2282291" cy="495075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4FFD590F-8809-484D-8AF8-FCCA9B58CE3D}"/>
                </a:ext>
              </a:extLst>
            </p:cNvPr>
            <p:cNvCxnSpPr/>
            <p:nvPr/>
          </p:nvCxnSpPr>
          <p:spPr>
            <a:xfrm>
              <a:off x="1000845" y="2037723"/>
              <a:ext cx="2282291" cy="0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77A7465-FC65-42B2-9B15-FE54728B352D}"/>
                </a:ext>
              </a:extLst>
            </p:cNvPr>
            <p:cNvSpPr txBox="1"/>
            <p:nvPr/>
          </p:nvSpPr>
          <p:spPr>
            <a:xfrm>
              <a:off x="1000845" y="1542648"/>
              <a:ext cx="22822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err="1"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PBSpytris</a:t>
              </a:r>
              <a:endParaRPr lang="en-US" altLang="ko-KR" sz="2000" dirty="0"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C5C346E-A66B-49D1-8FE7-507D898E7D3A}"/>
              </a:ext>
            </a:extLst>
          </p:cNvPr>
          <p:cNvSpPr/>
          <p:nvPr/>
        </p:nvSpPr>
        <p:spPr>
          <a:xfrm>
            <a:off x="1576479" y="2469388"/>
            <a:ext cx="3552642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인터페이스 및 그래픽 단순화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B241565-B799-41F6-B45E-7566930BF132}"/>
              </a:ext>
            </a:extLst>
          </p:cNvPr>
          <p:cNvSpPr/>
          <p:nvPr/>
        </p:nvSpPr>
        <p:spPr>
          <a:xfrm>
            <a:off x="1576480" y="3264613"/>
            <a:ext cx="3552641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새로운 모드 조절 추가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54A7CDF-D8C7-4A59-A93C-8798BC71D6DA}"/>
              </a:ext>
            </a:extLst>
          </p:cNvPr>
          <p:cNvSpPr/>
          <p:nvPr/>
        </p:nvSpPr>
        <p:spPr>
          <a:xfrm>
            <a:off x="1576479" y="4727654"/>
            <a:ext cx="3552641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재화 및 상점 시스템 추가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610C024-C3A1-450F-8776-73D77D277DB9}"/>
              </a:ext>
            </a:extLst>
          </p:cNvPr>
          <p:cNvSpPr/>
          <p:nvPr/>
        </p:nvSpPr>
        <p:spPr>
          <a:xfrm>
            <a:off x="1576478" y="5522879"/>
            <a:ext cx="3552641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도전과제 추가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0F2E186-5398-40A5-BEA0-74F94C9AA942}"/>
              </a:ext>
            </a:extLst>
          </p:cNvPr>
          <p:cNvSpPr/>
          <p:nvPr/>
        </p:nvSpPr>
        <p:spPr>
          <a:xfrm>
            <a:off x="1576476" y="3996133"/>
            <a:ext cx="3552641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난이도 조절 추가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0C66EE-E83D-4CAA-8642-2D82776B6B78}"/>
              </a:ext>
            </a:extLst>
          </p:cNvPr>
          <p:cNvSpPr/>
          <p:nvPr/>
        </p:nvSpPr>
        <p:spPr>
          <a:xfrm>
            <a:off x="6837764" y="1602103"/>
            <a:ext cx="4215597" cy="4580326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세부 목표</a:t>
            </a:r>
            <a:endParaRPr lang="en-US" altLang="ko-KR" sz="2000" dirty="0"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-</a:t>
            </a:r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도전과제 추가</a:t>
            </a:r>
            <a:endParaRPr lang="en-US" altLang="ko-KR" dirty="0">
              <a:solidFill>
                <a:schemeClr val="tx1"/>
              </a:solidFill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   1) </a:t>
            </a:r>
            <a:r>
              <a:rPr lang="ko-KR" altLang="en-US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도전과제를 통해 상점의 아이템을 구매할 수 있는 자격 획득</a:t>
            </a:r>
            <a:endParaRPr lang="en-US" altLang="ko-KR" sz="1600" dirty="0">
              <a:solidFill>
                <a:schemeClr val="tx1"/>
              </a:solidFill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   2) </a:t>
            </a:r>
            <a:r>
              <a:rPr lang="ko-KR" altLang="en-US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도전과제를 통해 해금된 아이템은 </a:t>
            </a:r>
            <a:r>
              <a:rPr lang="ko-KR" altLang="en-US" sz="1600" dirty="0" err="1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샌드박스</a:t>
            </a:r>
            <a:r>
              <a:rPr lang="ko-KR" altLang="en-US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 모드에서 자유롭게 사용 가능</a:t>
            </a:r>
            <a:r>
              <a:rPr lang="en-US" altLang="ko-KR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하지만 해금하지 못한 아이템은 사용 불가</a:t>
            </a:r>
            <a:endParaRPr lang="en-US" altLang="ko-KR" sz="1600" dirty="0">
              <a:solidFill>
                <a:schemeClr val="tx1"/>
              </a:solidFill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기대 효과</a:t>
            </a:r>
            <a:endParaRPr lang="en-US" altLang="ko-KR" sz="2000" dirty="0"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-</a:t>
            </a:r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점수를 높일 수 있는 기회 창출로 플레이어의 참여 욕구 증대</a:t>
            </a:r>
            <a:endParaRPr lang="en-US" altLang="ko-KR" dirty="0">
              <a:solidFill>
                <a:schemeClr val="accent5"/>
              </a:solidFill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E46E977-8847-4325-B805-2988F270FAF9}"/>
              </a:ext>
            </a:extLst>
          </p:cNvPr>
          <p:cNvCxnSpPr>
            <a:cxnSpLocks/>
          </p:cNvCxnSpPr>
          <p:nvPr/>
        </p:nvCxnSpPr>
        <p:spPr>
          <a:xfrm>
            <a:off x="5118846" y="5775162"/>
            <a:ext cx="1718918" cy="0"/>
          </a:xfrm>
          <a:prstGeom prst="line">
            <a:avLst/>
          </a:prstGeom>
          <a:ln>
            <a:solidFill>
              <a:schemeClr val="accent5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18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1B43730C-4C86-4307-AA89-7A4A4FD4D576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-1" y="481491"/>
            <a:ext cx="203201" cy="40575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3087338" y="2558340"/>
            <a:ext cx="2282291" cy="495075"/>
            <a:chOff x="1000845" y="1542648"/>
            <a:chExt cx="2282291" cy="495075"/>
          </a:xfrm>
        </p:grpSpPr>
        <p:cxnSp>
          <p:nvCxnSpPr>
            <p:cNvPr id="64" name="직선 연결선 63"/>
            <p:cNvCxnSpPr/>
            <p:nvPr/>
          </p:nvCxnSpPr>
          <p:spPr>
            <a:xfrm>
              <a:off x="1000845" y="2037723"/>
              <a:ext cx="2282291" cy="0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000845" y="1542648"/>
              <a:ext cx="2282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언어</a:t>
              </a:r>
              <a:endParaRPr lang="en-US" altLang="ko-KR" dirty="0"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6103403" y="2475386"/>
            <a:ext cx="2282291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Python 3.8.3</a:t>
            </a:r>
            <a:endParaRPr lang="ko-KR" altLang="en-US" dirty="0">
              <a:solidFill>
                <a:schemeClr val="tx1"/>
              </a:solidFill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103403" y="3270611"/>
            <a:ext cx="2282291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Anaconda</a:t>
            </a:r>
            <a:endParaRPr lang="ko-KR" altLang="en-US" dirty="0">
              <a:solidFill>
                <a:schemeClr val="tx1"/>
              </a:solidFill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103403" y="4065836"/>
            <a:ext cx="2282291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Windows</a:t>
            </a:r>
            <a:endParaRPr lang="ko-KR" altLang="en-US" dirty="0">
              <a:solidFill>
                <a:schemeClr val="tx1"/>
              </a:solidFill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3810E04-1FEA-470F-8DB8-41309F76D014}"/>
              </a:ext>
            </a:extLst>
          </p:cNvPr>
          <p:cNvSpPr/>
          <p:nvPr/>
        </p:nvSpPr>
        <p:spPr>
          <a:xfrm>
            <a:off x="203200" y="438149"/>
            <a:ext cx="6096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02 </a:t>
            </a:r>
            <a:r>
              <a:rPr lang="ko-KR" altLang="en-US" sz="2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개선 방향</a:t>
            </a:r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-</a:t>
            </a:r>
            <a:r>
              <a:rPr lang="ko-KR" altLang="en-US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개발 환경</a:t>
            </a:r>
            <a:endParaRPr lang="ko-KR" altLang="en-US" sz="26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549A76C-2781-4AFE-8C65-674142FED829}"/>
              </a:ext>
            </a:extLst>
          </p:cNvPr>
          <p:cNvGrpSpPr/>
          <p:nvPr/>
        </p:nvGrpSpPr>
        <p:grpSpPr>
          <a:xfrm>
            <a:off x="3087338" y="3353565"/>
            <a:ext cx="2282291" cy="495075"/>
            <a:chOff x="1000845" y="1542648"/>
            <a:chExt cx="2282291" cy="495075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35721DD2-97E1-4937-AADE-F3988AF60F99}"/>
                </a:ext>
              </a:extLst>
            </p:cNvPr>
            <p:cNvCxnSpPr/>
            <p:nvPr/>
          </p:nvCxnSpPr>
          <p:spPr>
            <a:xfrm>
              <a:off x="1000845" y="2037723"/>
              <a:ext cx="2282291" cy="0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F73DD46-FDEC-4F95-8461-70ACEC9DF46F}"/>
                </a:ext>
              </a:extLst>
            </p:cNvPr>
            <p:cNvSpPr txBox="1"/>
            <p:nvPr/>
          </p:nvSpPr>
          <p:spPr>
            <a:xfrm>
              <a:off x="1000845" y="1542648"/>
              <a:ext cx="2282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툴</a:t>
              </a:r>
              <a:endParaRPr lang="en-US" altLang="ko-KR" dirty="0"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D704EDB7-FF5C-4352-9499-C6ED0DBAA329}"/>
              </a:ext>
            </a:extLst>
          </p:cNvPr>
          <p:cNvGrpSpPr/>
          <p:nvPr/>
        </p:nvGrpSpPr>
        <p:grpSpPr>
          <a:xfrm>
            <a:off x="3087338" y="4148790"/>
            <a:ext cx="2282291" cy="495075"/>
            <a:chOff x="1000845" y="1542648"/>
            <a:chExt cx="2282291" cy="495075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87557DF2-1093-4D50-9491-06579F90038C}"/>
                </a:ext>
              </a:extLst>
            </p:cNvPr>
            <p:cNvCxnSpPr/>
            <p:nvPr/>
          </p:nvCxnSpPr>
          <p:spPr>
            <a:xfrm>
              <a:off x="1000845" y="2037723"/>
              <a:ext cx="2282291" cy="0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535A7ED-FD01-4442-86D8-13CB8026AC04}"/>
                </a:ext>
              </a:extLst>
            </p:cNvPr>
            <p:cNvSpPr txBox="1"/>
            <p:nvPr/>
          </p:nvSpPr>
          <p:spPr>
            <a:xfrm>
              <a:off x="1000845" y="1542648"/>
              <a:ext cx="2282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환경</a:t>
              </a:r>
              <a:endParaRPr lang="en-US" altLang="ko-KR" dirty="0"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1751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481491"/>
            <a:ext cx="203201" cy="40575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455AF16-0EEA-4276-A95F-2FD71A0B7434}"/>
              </a:ext>
            </a:extLst>
          </p:cNvPr>
          <p:cNvSpPr/>
          <p:nvPr/>
        </p:nvSpPr>
        <p:spPr>
          <a:xfrm>
            <a:off x="203200" y="438149"/>
            <a:ext cx="6096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03 </a:t>
            </a:r>
            <a:r>
              <a:rPr lang="ko-KR" altLang="en-US" sz="2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업무 분담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73A5C9E-A636-4BF6-9149-48DC89CFB6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871559"/>
              </p:ext>
            </p:extLst>
          </p:nvPr>
        </p:nvGraphicFramePr>
        <p:xfrm>
          <a:off x="2097577" y="2107453"/>
          <a:ext cx="7996845" cy="30298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7090">
                  <a:extLst>
                    <a:ext uri="{9D8B030D-6E8A-4147-A177-3AD203B41FA5}">
                      <a16:colId xmlns:a16="http://schemas.microsoft.com/office/drawing/2014/main" val="3044327122"/>
                    </a:ext>
                  </a:extLst>
                </a:gridCol>
                <a:gridCol w="6099755">
                  <a:extLst>
                    <a:ext uri="{9D8B030D-6E8A-4147-A177-3AD203B41FA5}">
                      <a16:colId xmlns:a16="http://schemas.microsoft.com/office/drawing/2014/main" val="3085325023"/>
                    </a:ext>
                  </a:extLst>
                </a:gridCol>
              </a:tblGrid>
              <a:tr h="10099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윤상우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&lt;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조장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&gt;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코드 리뷰 및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git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총괄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카카오 Light" panose="020B0600000101010101" pitchFamily="50" charset="-127"/>
                        <a:ea typeface="카카오 Light" panose="020B0600000101010101" pitchFamily="50" charset="-127"/>
                      </a:endParaRPr>
                    </a:p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&lt;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사수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&gt;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재화 추가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/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아이템 추가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/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상점 시스템 구축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/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도전 과제 추가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카카오 Light" panose="020B0600000101010101" pitchFamily="50" charset="-127"/>
                        <a:ea typeface="카카오 Light" panose="020B0600000101010101" pitchFamily="50" charset="-127"/>
                      </a:endParaRPr>
                    </a:p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&lt;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부사수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&gt;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샌드박스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 모드 추가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/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보고서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244569"/>
                  </a:ext>
                </a:extLst>
              </a:tr>
              <a:tr h="10099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안수빈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&lt;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사수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&gt;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시작 화면 단순화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종료 화면 단순화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/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점수판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 단순화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/ PPT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&lt;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부사수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&gt;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아이템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UI /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모드별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UI /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상점 시스템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UI /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도전과제 추가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3963663"/>
                  </a:ext>
                </a:extLst>
              </a:tr>
              <a:tr h="10099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박신영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카카오 Light" panose="020B0600000101010101" pitchFamily="50" charset="-127"/>
                        <a:ea typeface="카카오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&lt;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사수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&gt;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샌드박스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 모드 추가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난이도 추가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난이도별 사운드 추가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보고서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카카오 Light" panose="020B0600000101010101" pitchFamily="50" charset="-127"/>
                        <a:ea typeface="카카오 Light" panose="020B0600000101010101" pitchFamily="50" charset="-127"/>
                      </a:endParaRP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&lt;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부사수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&gt;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콤보 그래픽 단순화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/ PPT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카카오 Light" panose="020B0600000101010101" pitchFamily="50" charset="-127"/>
                        <a:ea typeface="카카오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9812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3811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481491"/>
            <a:ext cx="203201" cy="40575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EE4B150-BAE9-4F8B-BBC9-9748A02874F3}"/>
              </a:ext>
            </a:extLst>
          </p:cNvPr>
          <p:cNvSpPr/>
          <p:nvPr/>
        </p:nvSpPr>
        <p:spPr>
          <a:xfrm>
            <a:off x="203200" y="438149"/>
            <a:ext cx="6096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04 </a:t>
            </a:r>
            <a:r>
              <a:rPr lang="ko-KR" altLang="en-US" sz="2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프로젝트 일정</a:t>
            </a:r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-</a:t>
            </a:r>
            <a:r>
              <a:rPr lang="ko-KR" altLang="en-US" sz="2600" dirty="0" err="1">
                <a:latin typeface="카카오 Light" panose="020B0600000101010101" pitchFamily="50" charset="-127"/>
                <a:ea typeface="카카오 Light" panose="020B0600000101010101" pitchFamily="50" charset="-127"/>
              </a:rPr>
              <a:t>간트차트</a:t>
            </a:r>
            <a:endParaRPr lang="ko-KR" altLang="en-US" sz="26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16BE18E-9213-4ABC-B3A2-42EB2A0D2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01" y="1186022"/>
            <a:ext cx="10981797" cy="5034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848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481491"/>
            <a:ext cx="203201" cy="40575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EE4B150-BAE9-4F8B-BBC9-9748A02874F3}"/>
              </a:ext>
            </a:extLst>
          </p:cNvPr>
          <p:cNvSpPr/>
          <p:nvPr/>
        </p:nvSpPr>
        <p:spPr>
          <a:xfrm>
            <a:off x="203200" y="438149"/>
            <a:ext cx="6096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05 </a:t>
            </a:r>
            <a:r>
              <a:rPr lang="ko-KR" altLang="en-US" sz="2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참고문헌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AC71AB-D9DE-4FB6-B4E2-905DBEFDDEAE}"/>
              </a:ext>
            </a:extLst>
          </p:cNvPr>
          <p:cNvSpPr txBox="1"/>
          <p:nvPr/>
        </p:nvSpPr>
        <p:spPr>
          <a:xfrm>
            <a:off x="594359" y="2028616"/>
            <a:ext cx="935816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altLang="ko-K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Pytris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코드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altLang="ko-KR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2"/>
              </a:rPr>
              <a:t>https://github.com/injekim/PYTRIS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ko-KR" altLang="en-US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altLang="ko-K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Openmind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프로젝트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altLang="ko-KR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https://github.com/CSID-DGU/2020-1-OSSP1-OpenMind-1</a:t>
            </a:r>
            <a:endParaRPr lang="ko-KR" altLang="en-US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17woljang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프로젝트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altLang="ko-KR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4"/>
              </a:rPr>
              <a:t>https://github.com/CSID-DGU/2020-2-OSSP-CP-17woljang-9.git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ko-KR" altLang="en-US" b="0" dirty="0">
              <a:effectLst/>
            </a:endParaRPr>
          </a:p>
          <a:p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1628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타원 29"/>
          <p:cNvSpPr/>
          <p:nvPr/>
        </p:nvSpPr>
        <p:spPr>
          <a:xfrm rot="16200000">
            <a:off x="5584429" y="1131491"/>
            <a:ext cx="1023142" cy="102314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 rot="16200000">
            <a:off x="5634037" y="1181099"/>
            <a:ext cx="923926" cy="92392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634037" y="1443007"/>
            <a:ext cx="923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ysClr val="windowText" lastClr="000000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목차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0" y="4167188"/>
            <a:ext cx="12192000" cy="676275"/>
          </a:xfrm>
          <a:prstGeom prst="rect">
            <a:avLst/>
          </a:prstGeom>
          <a:pattFill prst="ltDnDiag">
            <a:fgClr>
              <a:schemeClr val="tx1"/>
            </a:fgClr>
            <a:bgClr>
              <a:schemeClr val="accent5"/>
            </a:bgClr>
          </a:patt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892337" y="4266798"/>
            <a:ext cx="1666875" cy="1688628"/>
            <a:chOff x="1778793" y="3190473"/>
            <a:chExt cx="1666875" cy="1688628"/>
          </a:xfrm>
        </p:grpSpPr>
        <p:sp>
          <p:nvSpPr>
            <p:cNvPr id="13" name="TextBox 12"/>
            <p:cNvSpPr txBox="1"/>
            <p:nvPr/>
          </p:nvSpPr>
          <p:spPr>
            <a:xfrm>
              <a:off x="1778793" y="3190473"/>
              <a:ext cx="166687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01</a:t>
              </a:r>
            </a:p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기존 프로젝트 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58564" y="3886200"/>
              <a:ext cx="1507332" cy="992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dirty="0"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- </a:t>
              </a:r>
              <a:r>
                <a:rPr lang="ko-KR" altLang="en-US" sz="1000" dirty="0" err="1"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테트리스</a:t>
              </a:r>
              <a:endParaRPr lang="en-US" altLang="ko-KR" sz="1000" dirty="0">
                <a:latin typeface="카카오 Light" panose="020B0600000101010101" pitchFamily="50" charset="-127"/>
                <a:ea typeface="카카오 Light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00" dirty="0"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- </a:t>
              </a:r>
              <a:r>
                <a:rPr lang="ko-KR" altLang="en-US" sz="1000" dirty="0"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선정 이유</a:t>
              </a:r>
              <a:endParaRPr lang="en-US" altLang="ko-KR" sz="1000" dirty="0">
                <a:latin typeface="카카오 Light" panose="020B0600000101010101" pitchFamily="50" charset="-127"/>
                <a:ea typeface="카카오 Light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00" dirty="0"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- </a:t>
              </a:r>
              <a:r>
                <a:rPr lang="ko-KR" altLang="en-US" sz="1000" dirty="0"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기존 프로젝트 분석</a:t>
              </a:r>
              <a:endParaRPr lang="en-US" altLang="ko-KR" sz="1000" dirty="0">
                <a:latin typeface="카카오 Light" panose="020B0600000101010101" pitchFamily="50" charset="-127"/>
                <a:ea typeface="카카오 Light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00" dirty="0"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- </a:t>
              </a:r>
              <a:r>
                <a:rPr lang="ko-KR" altLang="en-US" sz="1000" dirty="0"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기존 프로젝트 장단점</a:t>
              </a:r>
              <a:endParaRPr lang="en-US" altLang="ko-KR" sz="1000" dirty="0">
                <a:latin typeface="카카오 Light" panose="020B0600000101010101" pitchFamily="50" charset="-127"/>
                <a:ea typeface="카카오 Light" panose="020B0600000101010101" pitchFamily="50" charset="-127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3115550" y="4266798"/>
            <a:ext cx="1666875" cy="1919460"/>
            <a:chOff x="3701057" y="3190473"/>
            <a:chExt cx="1666875" cy="1919460"/>
          </a:xfrm>
        </p:grpSpPr>
        <p:sp>
          <p:nvSpPr>
            <p:cNvPr id="14" name="TextBox 13"/>
            <p:cNvSpPr txBox="1"/>
            <p:nvPr/>
          </p:nvSpPr>
          <p:spPr>
            <a:xfrm>
              <a:off x="3701057" y="3190473"/>
              <a:ext cx="166687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02</a:t>
              </a:r>
            </a:p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개선 방향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49343" y="3886200"/>
              <a:ext cx="1370302" cy="1223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dirty="0"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- </a:t>
              </a:r>
              <a:r>
                <a:rPr lang="ko-KR" altLang="en-US" sz="1000" dirty="0"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목표</a:t>
              </a:r>
              <a:endParaRPr lang="en-US" altLang="ko-KR" sz="1000" dirty="0">
                <a:latin typeface="카카오 Light" panose="020B0600000101010101" pitchFamily="50" charset="-127"/>
                <a:ea typeface="카카오 Light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00" dirty="0"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- </a:t>
              </a:r>
              <a:r>
                <a:rPr lang="ko-KR" altLang="en-US" sz="1000" dirty="0"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세부목표 및 기대효과</a:t>
              </a:r>
              <a:endParaRPr lang="en-US" altLang="ko-KR" sz="1000" dirty="0">
                <a:latin typeface="카카오 Light" panose="020B0600000101010101" pitchFamily="50" charset="-127"/>
                <a:ea typeface="카카오 Light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00" dirty="0"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- </a:t>
              </a:r>
              <a:r>
                <a:rPr lang="ko-KR" altLang="en-US" sz="1000" dirty="0"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개발환경</a:t>
              </a:r>
              <a:endParaRPr lang="en-US" altLang="ko-KR" sz="1000" dirty="0">
                <a:latin typeface="카카오 Light" panose="020B0600000101010101" pitchFamily="50" charset="-127"/>
                <a:ea typeface="카카오 Light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00" dirty="0"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- </a:t>
              </a:r>
              <a:r>
                <a:rPr lang="ko-KR" altLang="en-US" sz="1000" dirty="0"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프로젝트 라이선스</a:t>
              </a:r>
              <a:endParaRPr lang="en-US" altLang="ko-KR" sz="1000" dirty="0">
                <a:latin typeface="카카오 Light" panose="020B0600000101010101" pitchFamily="50" charset="-127"/>
                <a:ea typeface="카카오 Light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00" dirty="0"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- </a:t>
              </a:r>
              <a:r>
                <a:rPr lang="ko-KR" altLang="en-US" sz="1000" dirty="0"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예상 결과물</a:t>
              </a:r>
              <a:endParaRPr lang="en-US" altLang="ko-KR" sz="1000" dirty="0">
                <a:latin typeface="카카오 Light" panose="020B0600000101010101" pitchFamily="50" charset="-127"/>
                <a:ea typeface="카카오 Light" panose="020B0600000101010101" pitchFamily="50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5262562" y="4266798"/>
            <a:ext cx="1666875" cy="1226963"/>
            <a:chOff x="5623321" y="3190473"/>
            <a:chExt cx="1666875" cy="1226963"/>
          </a:xfrm>
        </p:grpSpPr>
        <p:sp>
          <p:nvSpPr>
            <p:cNvPr id="15" name="TextBox 14"/>
            <p:cNvSpPr txBox="1"/>
            <p:nvPr/>
          </p:nvSpPr>
          <p:spPr>
            <a:xfrm>
              <a:off x="5623321" y="3190473"/>
              <a:ext cx="166687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03</a:t>
              </a:r>
            </a:p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업무분담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066437" y="3886200"/>
              <a:ext cx="773500" cy="531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dirty="0"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- </a:t>
              </a:r>
              <a:r>
                <a:rPr lang="ko-KR" altLang="en-US" sz="1000" dirty="0"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사수</a:t>
              </a:r>
              <a:endParaRPr lang="en-US" altLang="ko-KR" sz="1000" dirty="0">
                <a:latin typeface="카카오 Light" panose="020B0600000101010101" pitchFamily="50" charset="-127"/>
                <a:ea typeface="카카오 Light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00" dirty="0"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- </a:t>
              </a:r>
              <a:r>
                <a:rPr lang="ko-KR" altLang="en-US" sz="1000" dirty="0" err="1"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부사수</a:t>
              </a:r>
              <a:endParaRPr lang="en-US" altLang="ko-KR" sz="1000" dirty="0">
                <a:latin typeface="카카오 Light" panose="020B0600000101010101" pitchFamily="50" charset="-127"/>
                <a:ea typeface="카카오 Light" panose="020B0600000101010101" pitchFamily="50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7565546" y="4266798"/>
            <a:ext cx="1666875" cy="1226963"/>
            <a:chOff x="7545585" y="3190473"/>
            <a:chExt cx="1666875" cy="1226963"/>
          </a:xfrm>
        </p:grpSpPr>
        <p:sp>
          <p:nvSpPr>
            <p:cNvPr id="16" name="TextBox 15"/>
            <p:cNvSpPr txBox="1"/>
            <p:nvPr/>
          </p:nvSpPr>
          <p:spPr>
            <a:xfrm>
              <a:off x="7545585" y="3190473"/>
              <a:ext cx="166687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04</a:t>
              </a:r>
            </a:p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프로젝트 일정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625356" y="3886200"/>
              <a:ext cx="1507332" cy="531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dirty="0"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- </a:t>
              </a:r>
              <a:r>
                <a:rPr lang="ko-KR" altLang="en-US" sz="1000" dirty="0" err="1"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간트차트</a:t>
              </a:r>
              <a:endParaRPr lang="en-US" altLang="ko-KR" sz="1000" dirty="0">
                <a:latin typeface="카카오 Light" panose="020B0600000101010101" pitchFamily="50" charset="-127"/>
                <a:ea typeface="카카오 Light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endParaRPr lang="ko-KR" altLang="en-US" sz="1000" dirty="0">
                <a:latin typeface="카카오 Light" panose="020B0600000101010101" pitchFamily="50" charset="-127"/>
                <a:ea typeface="카카오 Light" panose="020B0600000101010101" pitchFamily="50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BC27ACB-271E-4F80-A0B5-D11986BEF426}"/>
              </a:ext>
            </a:extLst>
          </p:cNvPr>
          <p:cNvGrpSpPr/>
          <p:nvPr/>
        </p:nvGrpSpPr>
        <p:grpSpPr>
          <a:xfrm>
            <a:off x="9632788" y="4266798"/>
            <a:ext cx="1666875" cy="996130"/>
            <a:chOff x="7545585" y="3190473"/>
            <a:chExt cx="1666875" cy="99613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021D754-B7CE-410F-A0DF-D2A7C6C82B66}"/>
                </a:ext>
              </a:extLst>
            </p:cNvPr>
            <p:cNvSpPr txBox="1"/>
            <p:nvPr/>
          </p:nvSpPr>
          <p:spPr>
            <a:xfrm>
              <a:off x="7545585" y="3190473"/>
              <a:ext cx="166687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05</a:t>
              </a:r>
            </a:p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참고문헌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8521460-890A-41B6-A8C8-16EF597FE0D5}"/>
                </a:ext>
              </a:extLst>
            </p:cNvPr>
            <p:cNvSpPr txBox="1"/>
            <p:nvPr/>
          </p:nvSpPr>
          <p:spPr>
            <a:xfrm>
              <a:off x="7625356" y="3886200"/>
              <a:ext cx="1507332" cy="300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ko-KR" altLang="en-US" sz="1000" dirty="0">
                <a:latin typeface="카카오 Light" panose="020B0600000101010101" pitchFamily="50" charset="-127"/>
                <a:ea typeface="카카오 Light" panose="020B0600000101010101" pitchFamily="50" charset="-127"/>
              </a:endParaRPr>
            </a:p>
          </p:txBody>
        </p:sp>
      </p:grpSp>
      <p:grpSp>
        <p:nvGrpSpPr>
          <p:cNvPr id="31" name="Google Shape;213;p24">
            <a:extLst>
              <a:ext uri="{FF2B5EF4-FFF2-40B4-BE49-F238E27FC236}">
                <a16:creationId xmlns:a16="http://schemas.microsoft.com/office/drawing/2014/main" id="{72DC95C0-8F78-42DC-B374-D097869C107E}"/>
              </a:ext>
            </a:extLst>
          </p:cNvPr>
          <p:cNvGrpSpPr/>
          <p:nvPr/>
        </p:nvGrpSpPr>
        <p:grpSpPr>
          <a:xfrm>
            <a:off x="11401386" y="5917260"/>
            <a:ext cx="639926" cy="748134"/>
            <a:chOff x="5754975" y="907225"/>
            <a:chExt cx="2731750" cy="3193675"/>
          </a:xfrm>
        </p:grpSpPr>
        <p:sp>
          <p:nvSpPr>
            <p:cNvPr id="32" name="Google Shape;214;p24">
              <a:extLst>
                <a:ext uri="{FF2B5EF4-FFF2-40B4-BE49-F238E27FC236}">
                  <a16:creationId xmlns:a16="http://schemas.microsoft.com/office/drawing/2014/main" id="{FD00E9B1-9548-4E32-8616-C911ED89006D}"/>
                </a:ext>
              </a:extLst>
            </p:cNvPr>
            <p:cNvSpPr/>
            <p:nvPr/>
          </p:nvSpPr>
          <p:spPr>
            <a:xfrm>
              <a:off x="67332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15;p24">
              <a:extLst>
                <a:ext uri="{FF2B5EF4-FFF2-40B4-BE49-F238E27FC236}">
                  <a16:creationId xmlns:a16="http://schemas.microsoft.com/office/drawing/2014/main" id="{2F661A66-4166-4EC1-BEC0-CC3D7DEC9D60}"/>
                </a:ext>
              </a:extLst>
            </p:cNvPr>
            <p:cNvSpPr/>
            <p:nvPr/>
          </p:nvSpPr>
          <p:spPr>
            <a:xfrm>
              <a:off x="7255250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16;p24">
              <a:extLst>
                <a:ext uri="{FF2B5EF4-FFF2-40B4-BE49-F238E27FC236}">
                  <a16:creationId xmlns:a16="http://schemas.microsoft.com/office/drawing/2014/main" id="{CA0D700F-71DE-437C-9EC8-BDFC28C09CEE}"/>
                </a:ext>
              </a:extLst>
            </p:cNvPr>
            <p:cNvSpPr/>
            <p:nvPr/>
          </p:nvSpPr>
          <p:spPr>
            <a:xfrm>
              <a:off x="57549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17;p24">
              <a:extLst>
                <a:ext uri="{FF2B5EF4-FFF2-40B4-BE49-F238E27FC236}">
                  <a16:creationId xmlns:a16="http://schemas.microsoft.com/office/drawing/2014/main" id="{9558AAD7-97CA-4501-814C-A6906BE98639}"/>
                </a:ext>
              </a:extLst>
            </p:cNvPr>
            <p:cNvSpPr/>
            <p:nvPr/>
          </p:nvSpPr>
          <p:spPr>
            <a:xfrm>
              <a:off x="57549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18;p24">
              <a:extLst>
                <a:ext uri="{FF2B5EF4-FFF2-40B4-BE49-F238E27FC236}">
                  <a16:creationId xmlns:a16="http://schemas.microsoft.com/office/drawing/2014/main" id="{D74A4772-8057-4F65-BD2B-550E4C62D038}"/>
                </a:ext>
              </a:extLst>
            </p:cNvPr>
            <p:cNvSpPr/>
            <p:nvPr/>
          </p:nvSpPr>
          <p:spPr>
            <a:xfrm>
              <a:off x="62760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19;p24">
              <a:extLst>
                <a:ext uri="{FF2B5EF4-FFF2-40B4-BE49-F238E27FC236}">
                  <a16:creationId xmlns:a16="http://schemas.microsoft.com/office/drawing/2014/main" id="{DA69904A-0F43-492C-B97E-A2FB34A6C283}"/>
                </a:ext>
              </a:extLst>
            </p:cNvPr>
            <p:cNvSpPr/>
            <p:nvPr/>
          </p:nvSpPr>
          <p:spPr>
            <a:xfrm>
              <a:off x="5754975" y="2354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20;p24">
              <a:extLst>
                <a:ext uri="{FF2B5EF4-FFF2-40B4-BE49-F238E27FC236}">
                  <a16:creationId xmlns:a16="http://schemas.microsoft.com/office/drawing/2014/main" id="{BC7F392A-7308-42D8-9F5B-6AF72BD1082E}"/>
                </a:ext>
              </a:extLst>
            </p:cNvPr>
            <p:cNvSpPr/>
            <p:nvPr/>
          </p:nvSpPr>
          <p:spPr>
            <a:xfrm>
              <a:off x="62760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21;p24">
              <a:extLst>
                <a:ext uri="{FF2B5EF4-FFF2-40B4-BE49-F238E27FC236}">
                  <a16:creationId xmlns:a16="http://schemas.microsoft.com/office/drawing/2014/main" id="{0CBC4C57-9731-4232-B0D5-F6A676957D20}"/>
                </a:ext>
              </a:extLst>
            </p:cNvPr>
            <p:cNvSpPr/>
            <p:nvPr/>
          </p:nvSpPr>
          <p:spPr>
            <a:xfrm>
              <a:off x="7785325" y="142925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22;p24">
              <a:extLst>
                <a:ext uri="{FF2B5EF4-FFF2-40B4-BE49-F238E27FC236}">
                  <a16:creationId xmlns:a16="http://schemas.microsoft.com/office/drawing/2014/main" id="{A17CAC27-5C8E-446A-808B-869B8957166A}"/>
                </a:ext>
              </a:extLst>
            </p:cNvPr>
            <p:cNvSpPr/>
            <p:nvPr/>
          </p:nvSpPr>
          <p:spPr>
            <a:xfrm>
              <a:off x="77853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23;p24">
              <a:extLst>
                <a:ext uri="{FF2B5EF4-FFF2-40B4-BE49-F238E27FC236}">
                  <a16:creationId xmlns:a16="http://schemas.microsoft.com/office/drawing/2014/main" id="{5288BC4B-4D60-4A11-99CF-30B3C38BAE8C}"/>
                </a:ext>
              </a:extLst>
            </p:cNvPr>
            <p:cNvSpPr/>
            <p:nvPr/>
          </p:nvSpPr>
          <p:spPr>
            <a:xfrm>
              <a:off x="6806150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24;p24">
              <a:extLst>
                <a:ext uri="{FF2B5EF4-FFF2-40B4-BE49-F238E27FC236}">
                  <a16:creationId xmlns:a16="http://schemas.microsoft.com/office/drawing/2014/main" id="{7413EA5D-4878-428D-BBF6-4F37BFF6FCF6}"/>
                </a:ext>
              </a:extLst>
            </p:cNvPr>
            <p:cNvSpPr/>
            <p:nvPr/>
          </p:nvSpPr>
          <p:spPr>
            <a:xfrm>
              <a:off x="7335725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25;p24">
              <a:extLst>
                <a:ext uri="{FF2B5EF4-FFF2-40B4-BE49-F238E27FC236}">
                  <a16:creationId xmlns:a16="http://schemas.microsoft.com/office/drawing/2014/main" id="{8CCA52A6-F5E1-4B2D-8FB7-C694C28527CD}"/>
                </a:ext>
              </a:extLst>
            </p:cNvPr>
            <p:cNvSpPr/>
            <p:nvPr/>
          </p:nvSpPr>
          <p:spPr>
            <a:xfrm>
              <a:off x="6806150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56305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481491"/>
            <a:ext cx="203201" cy="40575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03200" y="438149"/>
            <a:ext cx="6096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01 </a:t>
            </a:r>
            <a:r>
              <a:rPr lang="ko-KR" altLang="en-US" sz="2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기존 프로젝트</a:t>
            </a:r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-</a:t>
            </a:r>
            <a:r>
              <a:rPr lang="ko-KR" altLang="en-US" sz="2600" dirty="0" err="1">
                <a:latin typeface="카카오 Light" panose="020B0600000101010101" pitchFamily="50" charset="-127"/>
                <a:ea typeface="카카오 Light" panose="020B0600000101010101" pitchFamily="50" charset="-127"/>
              </a:rPr>
              <a:t>테트리스</a:t>
            </a:r>
            <a:endParaRPr lang="ko-KR" altLang="en-US" sz="26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1E34AB-0190-468D-8B49-61F8AD5FF9D4}"/>
              </a:ext>
            </a:extLst>
          </p:cNvPr>
          <p:cNvSpPr txBox="1"/>
          <p:nvPr/>
        </p:nvSpPr>
        <p:spPr>
          <a:xfrm>
            <a:off x="4466122" y="2044005"/>
            <a:ext cx="69301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카카오 Regular" panose="020B0600000101010101" pitchFamily="50" charset="-127"/>
                <a:ea typeface="카카오 Regular" panose="020B0600000101010101" pitchFamily="50" charset="-127"/>
              </a:rPr>
              <a:t>테트리스</a:t>
            </a:r>
            <a:endParaRPr lang="en-US" altLang="ko-KR" sz="24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r>
              <a:rPr lang="ko-KR" altLang="en-US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 러시아 민속게임 </a:t>
            </a:r>
            <a:r>
              <a:rPr lang="ko-KR" altLang="en-US" sz="2000" dirty="0" err="1">
                <a:latin typeface="카카오 Light" panose="020B0600000101010101" pitchFamily="50" charset="-127"/>
                <a:ea typeface="카카오 Light" panose="020B0600000101010101" pitchFamily="50" charset="-127"/>
              </a:rPr>
              <a:t>펜토미노에서</a:t>
            </a:r>
            <a:r>
              <a:rPr lang="ko-KR" altLang="en-US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 발전되어 </a:t>
            </a:r>
            <a:r>
              <a:rPr lang="en-US" altLang="ko-KR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7</a:t>
            </a:r>
            <a:r>
              <a:rPr lang="ko-KR" altLang="en-US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개의 조각을 이용한 게임</a:t>
            </a:r>
            <a:endParaRPr lang="en-US" altLang="ko-KR" sz="20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r>
              <a:rPr lang="ko-KR" altLang="en-US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처음에는 </a:t>
            </a:r>
            <a:r>
              <a:rPr lang="en-US" altLang="ko-KR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10</a:t>
            </a:r>
            <a:r>
              <a:rPr lang="ko-KR" altLang="en-US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초만 플레이 가능했는데 더 길게 즐길 수 없을까 </a:t>
            </a:r>
            <a:endParaRPr lang="en-US" altLang="ko-KR" sz="20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r>
              <a:rPr lang="ko-KR" altLang="en-US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생각해서 나온 것이</a:t>
            </a:r>
            <a:r>
              <a:rPr lang="en-US" altLang="ko-KR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 </a:t>
            </a:r>
            <a:r>
              <a:rPr lang="ko-KR" altLang="en-US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합이 맞춰진 한 줄이 사라지는 방식</a:t>
            </a:r>
            <a:endParaRPr lang="en-US" altLang="ko-KR" sz="20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52C089-A01E-42E7-B7A7-9BC46CA69690}"/>
              </a:ext>
            </a:extLst>
          </p:cNvPr>
          <p:cNvSpPr txBox="1"/>
          <p:nvPr/>
        </p:nvSpPr>
        <p:spPr>
          <a:xfrm>
            <a:off x="4466122" y="4057459"/>
            <a:ext cx="642056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카카오 Regular" panose="020B0600000101010101" pitchFamily="50" charset="-127"/>
                <a:ea typeface="카카오 Regular" panose="020B0600000101010101" pitchFamily="50" charset="-127"/>
              </a:rPr>
              <a:t>테트리스가</a:t>
            </a:r>
            <a:r>
              <a:rPr lang="ko-KR" altLang="en-US" sz="24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 오랫동안 사랑받는 이유</a:t>
            </a:r>
            <a:endParaRPr lang="en-US" altLang="ko-KR" sz="24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r>
              <a:rPr lang="en-US" altLang="ko-KR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1. </a:t>
            </a:r>
            <a:r>
              <a:rPr lang="ko-KR" altLang="en-US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추상적인 게임으로 매력이 있음</a:t>
            </a:r>
            <a:endParaRPr lang="en-US" altLang="ko-KR" sz="20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r>
              <a:rPr lang="en-US" altLang="ko-KR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2. </a:t>
            </a:r>
            <a:r>
              <a:rPr lang="ko-KR" altLang="en-US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문화적인 배경이나 특정한 캐릭터가 없어서 </a:t>
            </a:r>
            <a:endParaRPr lang="en-US" altLang="ko-KR" sz="20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r>
              <a:rPr lang="en-US" altLang="ko-KR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    </a:t>
            </a:r>
            <a:r>
              <a:rPr lang="ko-KR" altLang="en-US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많은 사람들이 즐길 수 있음</a:t>
            </a:r>
            <a:endParaRPr lang="en-US" altLang="ko-KR" sz="20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r>
              <a:rPr lang="en-US" altLang="ko-KR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3. 25</a:t>
            </a:r>
            <a:r>
              <a:rPr lang="ko-KR" altLang="en-US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년 동안 새로운 아이디어를 게임에 반영하고 발전시켜 옴</a:t>
            </a:r>
            <a:endParaRPr lang="en-US" altLang="ko-KR" sz="20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</p:txBody>
      </p:sp>
      <p:pic>
        <p:nvPicPr>
          <p:cNvPr id="1028" name="Picture 4" descr="교통사고 생존자, 응급실에서 테트리스를? : 동아사이언스">
            <a:extLst>
              <a:ext uri="{FF2B5EF4-FFF2-40B4-BE49-F238E27FC236}">
                <a16:creationId xmlns:a16="http://schemas.microsoft.com/office/drawing/2014/main" id="{E8B9FE6D-EBB8-4119-AD7E-517A805D0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311" y="1251776"/>
            <a:ext cx="2825480" cy="501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" name="Google Shape;213;p24">
            <a:extLst>
              <a:ext uri="{FF2B5EF4-FFF2-40B4-BE49-F238E27FC236}">
                <a16:creationId xmlns:a16="http://schemas.microsoft.com/office/drawing/2014/main" id="{40FE204F-726F-48C5-B8FA-002FEA68AF38}"/>
              </a:ext>
            </a:extLst>
          </p:cNvPr>
          <p:cNvGrpSpPr/>
          <p:nvPr/>
        </p:nvGrpSpPr>
        <p:grpSpPr>
          <a:xfrm>
            <a:off x="11401386" y="5917260"/>
            <a:ext cx="639926" cy="748134"/>
            <a:chOff x="5754975" y="907225"/>
            <a:chExt cx="2731750" cy="3193675"/>
          </a:xfrm>
        </p:grpSpPr>
        <p:sp>
          <p:nvSpPr>
            <p:cNvPr id="46" name="Google Shape;214;p24">
              <a:extLst>
                <a:ext uri="{FF2B5EF4-FFF2-40B4-BE49-F238E27FC236}">
                  <a16:creationId xmlns:a16="http://schemas.microsoft.com/office/drawing/2014/main" id="{08C53157-5BC9-4B17-B5A6-BAB3FAF3F8FE}"/>
                </a:ext>
              </a:extLst>
            </p:cNvPr>
            <p:cNvSpPr/>
            <p:nvPr/>
          </p:nvSpPr>
          <p:spPr>
            <a:xfrm>
              <a:off x="67332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15;p24">
              <a:extLst>
                <a:ext uri="{FF2B5EF4-FFF2-40B4-BE49-F238E27FC236}">
                  <a16:creationId xmlns:a16="http://schemas.microsoft.com/office/drawing/2014/main" id="{11BB580D-2F5C-42DD-8E0D-5CC0C4CB735C}"/>
                </a:ext>
              </a:extLst>
            </p:cNvPr>
            <p:cNvSpPr/>
            <p:nvPr/>
          </p:nvSpPr>
          <p:spPr>
            <a:xfrm>
              <a:off x="7255250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16;p24">
              <a:extLst>
                <a:ext uri="{FF2B5EF4-FFF2-40B4-BE49-F238E27FC236}">
                  <a16:creationId xmlns:a16="http://schemas.microsoft.com/office/drawing/2014/main" id="{C80B45D2-6465-4278-A333-9F4764FB8043}"/>
                </a:ext>
              </a:extLst>
            </p:cNvPr>
            <p:cNvSpPr/>
            <p:nvPr/>
          </p:nvSpPr>
          <p:spPr>
            <a:xfrm>
              <a:off x="57549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17;p24">
              <a:extLst>
                <a:ext uri="{FF2B5EF4-FFF2-40B4-BE49-F238E27FC236}">
                  <a16:creationId xmlns:a16="http://schemas.microsoft.com/office/drawing/2014/main" id="{0AC6D59A-860A-48EF-B4DB-DF6A8E13D53D}"/>
                </a:ext>
              </a:extLst>
            </p:cNvPr>
            <p:cNvSpPr/>
            <p:nvPr/>
          </p:nvSpPr>
          <p:spPr>
            <a:xfrm>
              <a:off x="57549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18;p24">
              <a:extLst>
                <a:ext uri="{FF2B5EF4-FFF2-40B4-BE49-F238E27FC236}">
                  <a16:creationId xmlns:a16="http://schemas.microsoft.com/office/drawing/2014/main" id="{5C0024B9-C505-4553-ACB6-0FBA4CA003B3}"/>
                </a:ext>
              </a:extLst>
            </p:cNvPr>
            <p:cNvSpPr/>
            <p:nvPr/>
          </p:nvSpPr>
          <p:spPr>
            <a:xfrm>
              <a:off x="62760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19;p24">
              <a:extLst>
                <a:ext uri="{FF2B5EF4-FFF2-40B4-BE49-F238E27FC236}">
                  <a16:creationId xmlns:a16="http://schemas.microsoft.com/office/drawing/2014/main" id="{5C63AA50-1F53-4BAC-95B1-4A4DAA48C735}"/>
                </a:ext>
              </a:extLst>
            </p:cNvPr>
            <p:cNvSpPr/>
            <p:nvPr/>
          </p:nvSpPr>
          <p:spPr>
            <a:xfrm>
              <a:off x="5754975" y="2354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20;p24">
              <a:extLst>
                <a:ext uri="{FF2B5EF4-FFF2-40B4-BE49-F238E27FC236}">
                  <a16:creationId xmlns:a16="http://schemas.microsoft.com/office/drawing/2014/main" id="{B4D5D57D-11F9-459C-B1FC-43E3A028AB19}"/>
                </a:ext>
              </a:extLst>
            </p:cNvPr>
            <p:cNvSpPr/>
            <p:nvPr/>
          </p:nvSpPr>
          <p:spPr>
            <a:xfrm>
              <a:off x="62760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21;p24">
              <a:extLst>
                <a:ext uri="{FF2B5EF4-FFF2-40B4-BE49-F238E27FC236}">
                  <a16:creationId xmlns:a16="http://schemas.microsoft.com/office/drawing/2014/main" id="{9D2C030C-33DD-4474-A8F8-FEB4E106C959}"/>
                </a:ext>
              </a:extLst>
            </p:cNvPr>
            <p:cNvSpPr/>
            <p:nvPr/>
          </p:nvSpPr>
          <p:spPr>
            <a:xfrm>
              <a:off x="7785325" y="142925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22;p24">
              <a:extLst>
                <a:ext uri="{FF2B5EF4-FFF2-40B4-BE49-F238E27FC236}">
                  <a16:creationId xmlns:a16="http://schemas.microsoft.com/office/drawing/2014/main" id="{859FEC35-280A-46F6-8D2B-7EC3DABAF7FB}"/>
                </a:ext>
              </a:extLst>
            </p:cNvPr>
            <p:cNvSpPr/>
            <p:nvPr/>
          </p:nvSpPr>
          <p:spPr>
            <a:xfrm>
              <a:off x="77853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23;p24">
              <a:extLst>
                <a:ext uri="{FF2B5EF4-FFF2-40B4-BE49-F238E27FC236}">
                  <a16:creationId xmlns:a16="http://schemas.microsoft.com/office/drawing/2014/main" id="{0650C8F7-4132-43BF-85C9-E884DE434CB7}"/>
                </a:ext>
              </a:extLst>
            </p:cNvPr>
            <p:cNvSpPr/>
            <p:nvPr/>
          </p:nvSpPr>
          <p:spPr>
            <a:xfrm>
              <a:off x="6806150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24;p24">
              <a:extLst>
                <a:ext uri="{FF2B5EF4-FFF2-40B4-BE49-F238E27FC236}">
                  <a16:creationId xmlns:a16="http://schemas.microsoft.com/office/drawing/2014/main" id="{2A2ABF89-FC4C-4529-9099-F713BC366EB2}"/>
                </a:ext>
              </a:extLst>
            </p:cNvPr>
            <p:cNvSpPr/>
            <p:nvPr/>
          </p:nvSpPr>
          <p:spPr>
            <a:xfrm>
              <a:off x="7335725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25;p24">
              <a:extLst>
                <a:ext uri="{FF2B5EF4-FFF2-40B4-BE49-F238E27FC236}">
                  <a16:creationId xmlns:a16="http://schemas.microsoft.com/office/drawing/2014/main" id="{A5DEB267-8154-4995-821E-9CBDEC26981D}"/>
                </a:ext>
              </a:extLst>
            </p:cNvPr>
            <p:cNvSpPr/>
            <p:nvPr/>
          </p:nvSpPr>
          <p:spPr>
            <a:xfrm>
              <a:off x="6806150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3266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481491"/>
            <a:ext cx="203201" cy="40575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1309985" y="1368741"/>
            <a:ext cx="9572030" cy="2817514"/>
            <a:chOff x="1309985" y="1368741"/>
            <a:chExt cx="9572030" cy="2817514"/>
          </a:xfrm>
        </p:grpSpPr>
        <p:grpSp>
          <p:nvGrpSpPr>
            <p:cNvPr id="2" name="그룹 1"/>
            <p:cNvGrpSpPr/>
            <p:nvPr/>
          </p:nvGrpSpPr>
          <p:grpSpPr>
            <a:xfrm>
              <a:off x="1309985" y="1884033"/>
              <a:ext cx="1786930" cy="1786930"/>
              <a:chOff x="987029" y="2099270"/>
              <a:chExt cx="2142530" cy="2142530"/>
            </a:xfrm>
          </p:grpSpPr>
          <p:sp>
            <p:nvSpPr>
              <p:cNvPr id="42" name="타원 41"/>
              <p:cNvSpPr/>
              <p:nvPr/>
            </p:nvSpPr>
            <p:spPr>
              <a:xfrm rot="16200000">
                <a:off x="987029" y="2099270"/>
                <a:ext cx="2142530" cy="214253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1090910" y="2203151"/>
                <a:ext cx="1934765" cy="193476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  <a:latin typeface="카카오 Light" panose="020B0600000101010101" pitchFamily="50" charset="-127"/>
                    <a:ea typeface="카카오 Light" panose="020B0600000101010101" pitchFamily="50" charset="-127"/>
                  </a:rPr>
                  <a:t>PYTRIS</a:t>
                </a:r>
                <a:endParaRPr lang="ko-KR" altLang="en-US" sz="1500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endParaRP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9095085" y="1884033"/>
              <a:ext cx="1786930" cy="1786930"/>
              <a:chOff x="987029" y="2099270"/>
              <a:chExt cx="2142530" cy="2142530"/>
            </a:xfrm>
          </p:grpSpPr>
          <p:sp>
            <p:nvSpPr>
              <p:cNvPr id="50" name="타원 49"/>
              <p:cNvSpPr/>
              <p:nvPr/>
            </p:nvSpPr>
            <p:spPr>
              <a:xfrm rot="16200000">
                <a:off x="987029" y="2099270"/>
                <a:ext cx="2142530" cy="214253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타원 51"/>
              <p:cNvSpPr/>
              <p:nvPr/>
            </p:nvSpPr>
            <p:spPr>
              <a:xfrm>
                <a:off x="1090910" y="2203151"/>
                <a:ext cx="1934765" cy="193476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  <a:latin typeface="카카오 Light" panose="020B0600000101010101" pitchFamily="50" charset="-127"/>
                    <a:ea typeface="카카오 Light" panose="020B0600000101010101" pitchFamily="50" charset="-127"/>
                  </a:rPr>
                  <a:t>17</a:t>
                </a:r>
              </a:p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  <a:latin typeface="카카오 Light" panose="020B0600000101010101" pitchFamily="50" charset="-127"/>
                    <a:ea typeface="카카오 Light" panose="020B0600000101010101" pitchFamily="50" charset="-127"/>
                  </a:rPr>
                  <a:t>WOLJANG</a:t>
                </a:r>
                <a:endParaRPr lang="ko-KR" altLang="en-US" sz="1500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endParaRPr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>
              <a:off x="4687243" y="1368741"/>
              <a:ext cx="2817514" cy="2817514"/>
              <a:chOff x="4406900" y="1481435"/>
              <a:chExt cx="3378200" cy="3378200"/>
            </a:xfrm>
          </p:grpSpPr>
          <p:sp>
            <p:nvSpPr>
              <p:cNvPr id="54" name="타원 53"/>
              <p:cNvSpPr/>
              <p:nvPr/>
            </p:nvSpPr>
            <p:spPr>
              <a:xfrm rot="16200000">
                <a:off x="4406900" y="1481435"/>
                <a:ext cx="3378200" cy="33782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5" name="타원 54"/>
              <p:cNvSpPr/>
              <p:nvPr/>
            </p:nvSpPr>
            <p:spPr>
              <a:xfrm>
                <a:off x="4570695" y="1645230"/>
                <a:ext cx="3050610" cy="305061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카카오 Regular" panose="020B0600000101010101" pitchFamily="50" charset="-127"/>
                    <a:ea typeface="카카오 Regular" panose="020B0600000101010101" pitchFamily="50" charset="-127"/>
                  </a:rPr>
                  <a:t>OPENMIND</a:t>
                </a:r>
                <a:endParaRPr lang="ko-KR" altLang="en-US" dirty="0">
                  <a:solidFill>
                    <a:schemeClr val="tx1"/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endParaRPr>
              </a:p>
            </p:txBody>
          </p:sp>
        </p:grpSp>
      </p:grpSp>
      <p:cxnSp>
        <p:nvCxnSpPr>
          <p:cNvPr id="5" name="직선 연결선 4"/>
          <p:cNvCxnSpPr>
            <a:stCxn id="42" idx="4"/>
            <a:endCxn id="54" idx="0"/>
          </p:cNvCxnSpPr>
          <p:nvPr/>
        </p:nvCxnSpPr>
        <p:spPr>
          <a:xfrm>
            <a:off x="3096915" y="2777498"/>
            <a:ext cx="1590328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7504757" y="2777498"/>
            <a:ext cx="1590328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2203449" y="3670963"/>
            <a:ext cx="0" cy="815939"/>
          </a:xfrm>
          <a:prstGeom prst="line">
            <a:avLst/>
          </a:prstGeom>
          <a:ln>
            <a:solidFill>
              <a:schemeClr val="accent5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9988549" y="3670963"/>
            <a:ext cx="0" cy="815939"/>
          </a:xfrm>
          <a:prstGeom prst="line">
            <a:avLst/>
          </a:prstGeom>
          <a:ln>
            <a:solidFill>
              <a:schemeClr val="accent5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9205045" y="4615823"/>
            <a:ext cx="159032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1419945" y="4615823"/>
            <a:ext cx="159032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54" idx="2"/>
          </p:cNvCxnSpPr>
          <p:nvPr/>
        </p:nvCxnSpPr>
        <p:spPr>
          <a:xfrm>
            <a:off x="6096000" y="4186255"/>
            <a:ext cx="0" cy="300647"/>
          </a:xfrm>
          <a:prstGeom prst="line">
            <a:avLst/>
          </a:prstGeom>
          <a:ln>
            <a:solidFill>
              <a:schemeClr val="accent5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5300836" y="4615823"/>
            <a:ext cx="159032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47081" y="4618056"/>
            <a:ext cx="213605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핵심사항</a:t>
            </a:r>
            <a:endParaRPr lang="en-US" altLang="ko-KR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/>
            <a:r>
              <a:rPr lang="ko-KR" altLang="en-US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기본적인 </a:t>
            </a:r>
            <a:r>
              <a:rPr lang="ko-KR" altLang="en-US" sz="1400" dirty="0" err="1">
                <a:latin typeface="카카오 Light" panose="020B0600000101010101" pitchFamily="50" charset="-127"/>
                <a:ea typeface="카카오 Light" panose="020B0600000101010101" pitchFamily="50" charset="-127"/>
              </a:rPr>
              <a:t>테트리스</a:t>
            </a:r>
            <a:r>
              <a:rPr lang="ko-KR" altLang="en-US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 기능</a:t>
            </a:r>
            <a:endParaRPr lang="en-US" altLang="ko-KR" sz="14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algn="ctr"/>
            <a:r>
              <a:rPr lang="ko-KR" altLang="en-US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리더보드 기능</a:t>
            </a:r>
            <a:endParaRPr lang="en-US" altLang="ko-KR" sz="14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algn="ctr"/>
            <a:r>
              <a:rPr lang="en-US" altLang="ko-KR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PAUSE </a:t>
            </a:r>
            <a:r>
              <a:rPr lang="ko-KR" altLang="en-US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기능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027973" y="4618056"/>
            <a:ext cx="21360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변경사항</a:t>
            </a:r>
            <a:endParaRPr lang="en-US" altLang="ko-KR" sz="14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algn="ctr"/>
            <a:r>
              <a:rPr lang="ko-KR" altLang="en-US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인터페이스 수정</a:t>
            </a:r>
            <a:endParaRPr lang="en-US" altLang="ko-KR" sz="14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algn="ctr"/>
            <a:r>
              <a:rPr lang="ko-KR" altLang="en-US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그래픽 업그레이드</a:t>
            </a:r>
            <a:endParaRPr lang="en-US" altLang="ko-KR" sz="14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algn="ctr"/>
            <a:r>
              <a:rPr lang="en-US" altLang="ko-KR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Combo </a:t>
            </a:r>
            <a:r>
              <a:rPr lang="ko-KR" altLang="en-US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기능</a:t>
            </a:r>
            <a:endParaRPr lang="en-US" altLang="ko-KR" sz="14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algn="ctr"/>
            <a:r>
              <a:rPr lang="ko-KR" altLang="en-US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사운드 추가</a:t>
            </a:r>
            <a:endParaRPr lang="en-US" altLang="ko-KR" sz="14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algn="ctr"/>
            <a:r>
              <a:rPr lang="ko-KR" altLang="en-US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난이도 추가</a:t>
            </a:r>
            <a:endParaRPr lang="en-US" altLang="ko-KR" sz="14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algn="ctr"/>
            <a:r>
              <a:rPr lang="en-US" altLang="ko-KR" sz="1400" dirty="0" err="1">
                <a:latin typeface="카카오 Light" panose="020B0600000101010101" pitchFamily="50" charset="-127"/>
                <a:ea typeface="카카오 Light" panose="020B0600000101010101" pitchFamily="50" charset="-127"/>
              </a:rPr>
              <a:t>PvP</a:t>
            </a:r>
            <a:r>
              <a:rPr lang="en-US" altLang="ko-KR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 </a:t>
            </a:r>
            <a:r>
              <a:rPr lang="ko-KR" altLang="en-US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모드 추가</a:t>
            </a:r>
            <a:endParaRPr lang="en-US" altLang="ko-KR" sz="14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932181" y="4618056"/>
            <a:ext cx="213605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변경사항</a:t>
            </a:r>
            <a:endParaRPr lang="en-US" altLang="ko-KR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/>
            <a:r>
              <a:rPr lang="en-US" altLang="ko-KR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Gravity </a:t>
            </a:r>
            <a:r>
              <a:rPr lang="ko-KR" altLang="en-US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모드 추가</a:t>
            </a:r>
            <a:endParaRPr lang="en-US" altLang="ko-KR" sz="14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algn="ctr"/>
            <a:r>
              <a:rPr lang="ko-KR" altLang="en-US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인터페이스 업그레이드</a:t>
            </a:r>
            <a:endParaRPr lang="en-US" altLang="ko-KR" sz="14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algn="ctr"/>
            <a:r>
              <a:rPr lang="ko-KR" altLang="en-US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연습모드</a:t>
            </a:r>
            <a:r>
              <a:rPr lang="en-US" altLang="ko-KR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 </a:t>
            </a:r>
            <a:r>
              <a:rPr lang="ko-KR" altLang="en-US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추가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2258CD2-A616-435F-860D-9138C6E7F461}"/>
              </a:ext>
            </a:extLst>
          </p:cNvPr>
          <p:cNvSpPr/>
          <p:nvPr/>
        </p:nvSpPr>
        <p:spPr>
          <a:xfrm>
            <a:off x="203200" y="438149"/>
            <a:ext cx="6096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01 </a:t>
            </a:r>
            <a:r>
              <a:rPr lang="ko-KR" altLang="en-US" sz="2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기존 프로젝트</a:t>
            </a:r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-</a:t>
            </a:r>
            <a:r>
              <a:rPr lang="ko-KR" altLang="en-US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선정 이유</a:t>
            </a:r>
            <a:endParaRPr lang="ko-KR" altLang="en-US" sz="26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grpSp>
        <p:nvGrpSpPr>
          <p:cNvPr id="28" name="Google Shape;213;p24">
            <a:extLst>
              <a:ext uri="{FF2B5EF4-FFF2-40B4-BE49-F238E27FC236}">
                <a16:creationId xmlns:a16="http://schemas.microsoft.com/office/drawing/2014/main" id="{21C2C93F-1CF2-42D6-8E59-9E0F30B5AC89}"/>
              </a:ext>
            </a:extLst>
          </p:cNvPr>
          <p:cNvGrpSpPr/>
          <p:nvPr/>
        </p:nvGrpSpPr>
        <p:grpSpPr>
          <a:xfrm>
            <a:off x="11401386" y="5917260"/>
            <a:ext cx="639926" cy="748134"/>
            <a:chOff x="5754975" y="907225"/>
            <a:chExt cx="2731750" cy="3193675"/>
          </a:xfrm>
        </p:grpSpPr>
        <p:sp>
          <p:nvSpPr>
            <p:cNvPr id="29" name="Google Shape;214;p24">
              <a:extLst>
                <a:ext uri="{FF2B5EF4-FFF2-40B4-BE49-F238E27FC236}">
                  <a16:creationId xmlns:a16="http://schemas.microsoft.com/office/drawing/2014/main" id="{EC07BC09-9316-47C7-A90D-1762096E4BB5}"/>
                </a:ext>
              </a:extLst>
            </p:cNvPr>
            <p:cNvSpPr/>
            <p:nvPr/>
          </p:nvSpPr>
          <p:spPr>
            <a:xfrm>
              <a:off x="67332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15;p24">
              <a:extLst>
                <a:ext uri="{FF2B5EF4-FFF2-40B4-BE49-F238E27FC236}">
                  <a16:creationId xmlns:a16="http://schemas.microsoft.com/office/drawing/2014/main" id="{B869FC71-F17E-4371-A883-F386B25B1522}"/>
                </a:ext>
              </a:extLst>
            </p:cNvPr>
            <p:cNvSpPr/>
            <p:nvPr/>
          </p:nvSpPr>
          <p:spPr>
            <a:xfrm>
              <a:off x="7255250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16;p24">
              <a:extLst>
                <a:ext uri="{FF2B5EF4-FFF2-40B4-BE49-F238E27FC236}">
                  <a16:creationId xmlns:a16="http://schemas.microsoft.com/office/drawing/2014/main" id="{719819DB-7B25-4E02-BE2B-2413C389B594}"/>
                </a:ext>
              </a:extLst>
            </p:cNvPr>
            <p:cNvSpPr/>
            <p:nvPr/>
          </p:nvSpPr>
          <p:spPr>
            <a:xfrm>
              <a:off x="57549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17;p24">
              <a:extLst>
                <a:ext uri="{FF2B5EF4-FFF2-40B4-BE49-F238E27FC236}">
                  <a16:creationId xmlns:a16="http://schemas.microsoft.com/office/drawing/2014/main" id="{0E3D5C14-D1D3-4236-9415-F3C417E6855A}"/>
                </a:ext>
              </a:extLst>
            </p:cNvPr>
            <p:cNvSpPr/>
            <p:nvPr/>
          </p:nvSpPr>
          <p:spPr>
            <a:xfrm>
              <a:off x="57549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18;p24">
              <a:extLst>
                <a:ext uri="{FF2B5EF4-FFF2-40B4-BE49-F238E27FC236}">
                  <a16:creationId xmlns:a16="http://schemas.microsoft.com/office/drawing/2014/main" id="{F04C26DF-20B1-463E-B07A-C8686341237F}"/>
                </a:ext>
              </a:extLst>
            </p:cNvPr>
            <p:cNvSpPr/>
            <p:nvPr/>
          </p:nvSpPr>
          <p:spPr>
            <a:xfrm>
              <a:off x="62760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19;p24">
              <a:extLst>
                <a:ext uri="{FF2B5EF4-FFF2-40B4-BE49-F238E27FC236}">
                  <a16:creationId xmlns:a16="http://schemas.microsoft.com/office/drawing/2014/main" id="{035FFB3C-733C-48ED-8D81-18E220A24E2A}"/>
                </a:ext>
              </a:extLst>
            </p:cNvPr>
            <p:cNvSpPr/>
            <p:nvPr/>
          </p:nvSpPr>
          <p:spPr>
            <a:xfrm>
              <a:off x="5754975" y="2354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20;p24">
              <a:extLst>
                <a:ext uri="{FF2B5EF4-FFF2-40B4-BE49-F238E27FC236}">
                  <a16:creationId xmlns:a16="http://schemas.microsoft.com/office/drawing/2014/main" id="{5A67B953-180F-47A4-A4C1-006EC868E0BA}"/>
                </a:ext>
              </a:extLst>
            </p:cNvPr>
            <p:cNvSpPr/>
            <p:nvPr/>
          </p:nvSpPr>
          <p:spPr>
            <a:xfrm>
              <a:off x="62760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21;p24">
              <a:extLst>
                <a:ext uri="{FF2B5EF4-FFF2-40B4-BE49-F238E27FC236}">
                  <a16:creationId xmlns:a16="http://schemas.microsoft.com/office/drawing/2014/main" id="{27844C03-08F8-46FF-AD8C-FC9AF3D4D14D}"/>
                </a:ext>
              </a:extLst>
            </p:cNvPr>
            <p:cNvSpPr/>
            <p:nvPr/>
          </p:nvSpPr>
          <p:spPr>
            <a:xfrm>
              <a:off x="7785325" y="142925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22;p24">
              <a:extLst>
                <a:ext uri="{FF2B5EF4-FFF2-40B4-BE49-F238E27FC236}">
                  <a16:creationId xmlns:a16="http://schemas.microsoft.com/office/drawing/2014/main" id="{14B2391F-A4AA-48B8-B7AA-E2146DB04DAB}"/>
                </a:ext>
              </a:extLst>
            </p:cNvPr>
            <p:cNvSpPr/>
            <p:nvPr/>
          </p:nvSpPr>
          <p:spPr>
            <a:xfrm>
              <a:off x="77853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23;p24">
              <a:extLst>
                <a:ext uri="{FF2B5EF4-FFF2-40B4-BE49-F238E27FC236}">
                  <a16:creationId xmlns:a16="http://schemas.microsoft.com/office/drawing/2014/main" id="{07F13566-7E16-402E-87B9-01E7477AFD98}"/>
                </a:ext>
              </a:extLst>
            </p:cNvPr>
            <p:cNvSpPr/>
            <p:nvPr/>
          </p:nvSpPr>
          <p:spPr>
            <a:xfrm>
              <a:off x="6806150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24;p24">
              <a:extLst>
                <a:ext uri="{FF2B5EF4-FFF2-40B4-BE49-F238E27FC236}">
                  <a16:creationId xmlns:a16="http://schemas.microsoft.com/office/drawing/2014/main" id="{628D4E0F-C773-4E0A-88AF-1B73960B0475}"/>
                </a:ext>
              </a:extLst>
            </p:cNvPr>
            <p:cNvSpPr/>
            <p:nvPr/>
          </p:nvSpPr>
          <p:spPr>
            <a:xfrm>
              <a:off x="7335725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25;p24">
              <a:extLst>
                <a:ext uri="{FF2B5EF4-FFF2-40B4-BE49-F238E27FC236}">
                  <a16:creationId xmlns:a16="http://schemas.microsoft.com/office/drawing/2014/main" id="{ED4A6A2A-0137-40D0-9F64-F54D9FF260DE}"/>
                </a:ext>
              </a:extLst>
            </p:cNvPr>
            <p:cNvSpPr/>
            <p:nvPr/>
          </p:nvSpPr>
          <p:spPr>
            <a:xfrm>
              <a:off x="6806150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07715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481491"/>
            <a:ext cx="203201" cy="40575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659545" y="2112167"/>
            <a:ext cx="3147696" cy="3147696"/>
            <a:chOff x="4406900" y="1481435"/>
            <a:chExt cx="3378200" cy="3378200"/>
          </a:xfrm>
        </p:grpSpPr>
        <p:sp>
          <p:nvSpPr>
            <p:cNvPr id="54" name="타원 53"/>
            <p:cNvSpPr/>
            <p:nvPr/>
          </p:nvSpPr>
          <p:spPr>
            <a:xfrm rot="16200000">
              <a:off x="4406900" y="1481435"/>
              <a:ext cx="3378200" cy="33782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타원 54"/>
            <p:cNvSpPr/>
            <p:nvPr/>
          </p:nvSpPr>
          <p:spPr>
            <a:xfrm>
              <a:off x="4570695" y="1645230"/>
              <a:ext cx="3050610" cy="30506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OPENMIND</a:t>
              </a:r>
              <a:endParaRPr lang="ko-KR" altLang="en-US" b="1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2258CD2-A616-435F-860D-9138C6E7F461}"/>
              </a:ext>
            </a:extLst>
          </p:cNvPr>
          <p:cNvSpPr/>
          <p:nvPr/>
        </p:nvSpPr>
        <p:spPr>
          <a:xfrm>
            <a:off x="203200" y="438149"/>
            <a:ext cx="6096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01 </a:t>
            </a:r>
            <a:r>
              <a:rPr lang="ko-KR" altLang="en-US" sz="2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기존 프로젝트</a:t>
            </a:r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-</a:t>
            </a:r>
            <a:r>
              <a:rPr lang="ko-KR" altLang="en-US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기존 프로젝트 분석</a:t>
            </a:r>
            <a:endParaRPr lang="ko-KR" altLang="en-US" sz="26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EC59D1-3337-4124-8722-CC4E80950D2A}"/>
              </a:ext>
            </a:extLst>
          </p:cNvPr>
          <p:cNvSpPr txBox="1"/>
          <p:nvPr/>
        </p:nvSpPr>
        <p:spPr>
          <a:xfrm>
            <a:off x="3959862" y="2100964"/>
            <a:ext cx="80071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코드 구성</a:t>
            </a:r>
            <a:endParaRPr lang="en-US" altLang="ko-KR" sz="20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r>
              <a:rPr lang="en-US" altLang="ko-KR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  ompytris.py</a:t>
            </a:r>
          </a:p>
          <a:p>
            <a:endParaRPr lang="en-US" altLang="ko-KR" sz="20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r>
              <a:rPr lang="en-US" altLang="ko-KR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  mino.py</a:t>
            </a:r>
          </a:p>
          <a:p>
            <a:r>
              <a:rPr lang="en-US" altLang="ko-KR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  multiplay.py</a:t>
            </a:r>
          </a:p>
          <a:p>
            <a:endParaRPr lang="en-US" altLang="ko-KR" sz="20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r>
              <a:rPr lang="en-US" altLang="ko-KR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MIT License</a:t>
            </a:r>
          </a:p>
          <a:p>
            <a:endParaRPr lang="en-US" altLang="ko-KR" sz="20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URL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카카오 Light" panose="020B0600000101010101" pitchFamily="50" charset="-127"/>
                <a:ea typeface="카카오 Light" panose="020B0600000101010101" pitchFamily="50" charset="-127"/>
              </a:rPr>
              <a:t> : </a:t>
            </a:r>
            <a:r>
              <a:rPr lang="en-US" altLang="ko-KR" sz="2000" b="0" i="0" u="sng" strike="noStrike" dirty="0">
                <a:solidFill>
                  <a:srgbClr val="1155CC"/>
                </a:solidFill>
                <a:effectLst/>
                <a:latin typeface="카카오 Light" panose="020B0600000101010101" pitchFamily="50" charset="-127"/>
                <a:ea typeface="카카오 Light" panose="020B0600000101010101" pitchFamily="50" charset="-127"/>
                <a:hlinkClick r:id="rId2"/>
              </a:rPr>
              <a:t>https://github.com/CSID-DGU/2020-1-OSSP1-OpenMind-1</a:t>
            </a:r>
            <a:endParaRPr lang="en-US" altLang="ko-KR" sz="20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5B9344-1621-4A1B-827B-80CDC02AD26A}"/>
              </a:ext>
            </a:extLst>
          </p:cNvPr>
          <p:cNvSpPr txBox="1"/>
          <p:nvPr/>
        </p:nvSpPr>
        <p:spPr>
          <a:xfrm>
            <a:off x="5650118" y="2436243"/>
            <a:ext cx="64695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: 2,874 line, 3 module(</a:t>
            </a:r>
            <a:r>
              <a:rPr lang="en-US" altLang="ko-KR" sz="2000" dirty="0" err="1">
                <a:latin typeface="카카오 Light" panose="020B0600000101010101" pitchFamily="50" charset="-127"/>
                <a:ea typeface="카카오 Light" panose="020B0600000101010101" pitchFamily="50" charset="-127"/>
              </a:rPr>
              <a:t>pygame</a:t>
            </a:r>
            <a:r>
              <a:rPr lang="en-US" altLang="ko-KR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, operator, random), </a:t>
            </a:r>
          </a:p>
          <a:p>
            <a:r>
              <a:rPr lang="en-US" altLang="ko-KR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 main </a:t>
            </a:r>
            <a:r>
              <a:rPr lang="ko-KR" altLang="en-US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함수 및 각종 기능</a:t>
            </a:r>
            <a:endParaRPr lang="en-US" altLang="ko-KR" sz="20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r>
              <a:rPr lang="en-US" altLang="ko-KR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: 193 line, </a:t>
            </a:r>
            <a:r>
              <a:rPr lang="ko-KR" altLang="en-US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블록모델</a:t>
            </a:r>
            <a:endParaRPr lang="en-US" altLang="ko-KR" sz="20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r>
              <a:rPr lang="en-US" altLang="ko-KR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: 1,162 line, 2 module(</a:t>
            </a:r>
            <a:r>
              <a:rPr lang="en-US" altLang="ko-KR" sz="2000" dirty="0" err="1">
                <a:latin typeface="카카오 Light" panose="020B0600000101010101" pitchFamily="50" charset="-127"/>
                <a:ea typeface="카카오 Light" panose="020B0600000101010101" pitchFamily="50" charset="-127"/>
              </a:rPr>
              <a:t>pygame</a:t>
            </a:r>
            <a:r>
              <a:rPr lang="en-US" altLang="ko-KR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, random), </a:t>
            </a:r>
            <a:r>
              <a:rPr lang="en-US" altLang="ko-KR" sz="2000" dirty="0" err="1">
                <a:latin typeface="카카오 Light" panose="020B0600000101010101" pitchFamily="50" charset="-127"/>
                <a:ea typeface="카카오 Light" panose="020B0600000101010101" pitchFamily="50" charset="-127"/>
              </a:rPr>
              <a:t>PvP</a:t>
            </a:r>
            <a:r>
              <a:rPr lang="ko-KR" altLang="en-US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 모드 함수</a:t>
            </a:r>
            <a:endParaRPr lang="en-US" altLang="ko-KR" sz="20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8308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481491"/>
            <a:ext cx="203201" cy="40575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2258CD2-A616-435F-860D-9138C6E7F461}"/>
              </a:ext>
            </a:extLst>
          </p:cNvPr>
          <p:cNvSpPr/>
          <p:nvPr/>
        </p:nvSpPr>
        <p:spPr>
          <a:xfrm>
            <a:off x="203200" y="438149"/>
            <a:ext cx="6096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01 </a:t>
            </a:r>
            <a:r>
              <a:rPr lang="ko-KR" altLang="en-US" sz="2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기존 프로젝트</a:t>
            </a:r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-</a:t>
            </a:r>
            <a:r>
              <a:rPr lang="ko-KR" altLang="en-US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기존 프로젝트 </a:t>
            </a:r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workflow</a:t>
            </a:r>
            <a:endParaRPr lang="ko-KR" altLang="en-US" sz="26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31589A4-658F-4DCA-9894-A51BE650F7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340"/>
          <a:stretch/>
        </p:blipFill>
        <p:spPr bwMode="auto">
          <a:xfrm>
            <a:off x="437219" y="1271391"/>
            <a:ext cx="4478374" cy="514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F7795B-08A6-489A-BBD0-72BB866B18D4}"/>
              </a:ext>
            </a:extLst>
          </p:cNvPr>
          <p:cNvSpPr txBox="1"/>
          <p:nvPr/>
        </p:nvSpPr>
        <p:spPr>
          <a:xfrm>
            <a:off x="6268722" y="1747702"/>
            <a:ext cx="19303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키 이벤트</a:t>
            </a:r>
            <a:endParaRPr lang="en-US" altLang="ko-KR" sz="2000" b="1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r>
              <a:rPr lang="en-US" altLang="ko-KR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Space</a:t>
            </a:r>
          </a:p>
          <a:p>
            <a:r>
              <a:rPr lang="ko-KR" altLang="en-US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 ↓</a:t>
            </a:r>
            <a:endParaRPr lang="en-US" altLang="ko-KR" sz="20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r>
              <a:rPr lang="ko-KR" altLang="en-US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↑ </a:t>
            </a:r>
            <a:r>
              <a:rPr lang="en-US" altLang="ko-KR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or X</a:t>
            </a:r>
          </a:p>
          <a:p>
            <a:r>
              <a:rPr lang="ko-KR" altLang="en-US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→</a:t>
            </a:r>
            <a:endParaRPr lang="en-US" altLang="ko-KR" sz="20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r>
              <a:rPr lang="ko-KR" altLang="en-US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←</a:t>
            </a:r>
            <a:endParaRPr lang="en-US" altLang="ko-KR" sz="20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r>
              <a:rPr lang="en-US" altLang="ko-KR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Left Ctrl or Z</a:t>
            </a:r>
          </a:p>
          <a:p>
            <a:r>
              <a:rPr lang="en-US" altLang="ko-KR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Left Shift or C</a:t>
            </a:r>
          </a:p>
          <a:p>
            <a:r>
              <a:rPr lang="en-US" altLang="ko-KR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ESC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EC3753-04F9-4C9F-A354-BECAC59A9909}"/>
              </a:ext>
            </a:extLst>
          </p:cNvPr>
          <p:cNvSpPr txBox="1"/>
          <p:nvPr/>
        </p:nvSpPr>
        <p:spPr>
          <a:xfrm>
            <a:off x="8199121" y="1774670"/>
            <a:ext cx="19303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r>
              <a:rPr lang="en-US" altLang="ko-KR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Hard drop</a:t>
            </a:r>
          </a:p>
          <a:p>
            <a:r>
              <a:rPr lang="en-US" altLang="ko-KR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Soft drop</a:t>
            </a:r>
          </a:p>
          <a:p>
            <a:r>
              <a:rPr lang="en-US" altLang="ko-KR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Rotate Right</a:t>
            </a:r>
          </a:p>
          <a:p>
            <a:r>
              <a:rPr lang="en-US" altLang="ko-KR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Move Right</a:t>
            </a:r>
          </a:p>
          <a:p>
            <a:r>
              <a:rPr lang="en-US" altLang="ko-KR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Move Left</a:t>
            </a:r>
          </a:p>
          <a:p>
            <a:r>
              <a:rPr lang="en-US" altLang="ko-KR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Rotate Left</a:t>
            </a:r>
          </a:p>
          <a:p>
            <a:r>
              <a:rPr lang="en-US" altLang="ko-KR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Hold</a:t>
            </a:r>
          </a:p>
          <a:p>
            <a:r>
              <a:rPr lang="en-US" altLang="ko-KR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Pause</a:t>
            </a:r>
          </a:p>
        </p:txBody>
      </p:sp>
    </p:spTree>
    <p:extLst>
      <p:ext uri="{BB962C8B-B14F-4D97-AF65-F5344CB8AC3E}">
        <p14:creationId xmlns:p14="http://schemas.microsoft.com/office/powerpoint/2010/main" val="1372827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481491"/>
            <a:ext cx="203201" cy="40575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2258CD2-A616-435F-860D-9138C6E7F461}"/>
              </a:ext>
            </a:extLst>
          </p:cNvPr>
          <p:cNvSpPr/>
          <p:nvPr/>
        </p:nvSpPr>
        <p:spPr>
          <a:xfrm>
            <a:off x="203200" y="438149"/>
            <a:ext cx="6096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01 </a:t>
            </a:r>
            <a:r>
              <a:rPr lang="ko-KR" altLang="en-US" sz="2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기존 프로젝트</a:t>
            </a:r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-</a:t>
            </a:r>
            <a:r>
              <a:rPr lang="ko-KR" altLang="en-US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기존 프로젝트 </a:t>
            </a:r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workflow</a:t>
            </a:r>
            <a:endParaRPr lang="ko-KR" altLang="en-US" sz="26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31589A4-658F-4DCA-9894-A51BE650F7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48"/>
          <a:stretch/>
        </p:blipFill>
        <p:spPr bwMode="auto">
          <a:xfrm>
            <a:off x="990674" y="1271391"/>
            <a:ext cx="5105326" cy="514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B0E3CA-FE81-4592-B159-A6FA7D535EB7}"/>
              </a:ext>
            </a:extLst>
          </p:cNvPr>
          <p:cNvSpPr txBox="1"/>
          <p:nvPr/>
        </p:nvSpPr>
        <p:spPr>
          <a:xfrm>
            <a:off x="6426664" y="1690062"/>
            <a:ext cx="295840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Score Process</a:t>
            </a:r>
          </a:p>
          <a:p>
            <a:endParaRPr lang="en-US" altLang="ko-KR" sz="2000" b="1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endParaRPr lang="en-US" altLang="ko-KR" sz="2000" b="1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endParaRPr lang="en-US" altLang="ko-KR" sz="2000" b="1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endParaRPr lang="en-US" altLang="ko-KR" sz="2000" b="1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r>
              <a:rPr lang="en-US" altLang="ko-KR" sz="2000" b="1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Score Rules</a:t>
            </a:r>
          </a:p>
          <a:p>
            <a:endParaRPr lang="en-US" altLang="ko-KR" sz="2000" b="1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endParaRPr lang="en-US" altLang="ko-KR" sz="2000" b="1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endParaRPr lang="en-US" altLang="ko-KR" sz="2000" b="1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endParaRPr lang="en-US" altLang="ko-KR" sz="2000" b="1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r>
              <a:rPr lang="en-US" altLang="ko-KR" sz="2000" b="1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Combo Process</a:t>
            </a:r>
          </a:p>
        </p:txBody>
      </p:sp>
    </p:spTree>
    <p:extLst>
      <p:ext uri="{BB962C8B-B14F-4D97-AF65-F5344CB8AC3E}">
        <p14:creationId xmlns:p14="http://schemas.microsoft.com/office/powerpoint/2010/main" val="2539691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481491"/>
            <a:ext cx="203201" cy="40575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03200" y="438149"/>
            <a:ext cx="6096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01 </a:t>
            </a:r>
            <a:r>
              <a:rPr lang="ko-KR" altLang="en-US" sz="2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기존 프로젝트 </a:t>
            </a:r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- </a:t>
            </a:r>
            <a:r>
              <a:rPr lang="ko-KR" altLang="en-US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장단점</a:t>
            </a:r>
            <a:endParaRPr lang="ko-KR" altLang="en-US" sz="2600" dirty="0">
              <a:solidFill>
                <a:srgbClr val="FF0000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1B897A-611E-4514-93C1-674E42372936}"/>
              </a:ext>
            </a:extLst>
          </p:cNvPr>
          <p:cNvSpPr txBox="1"/>
          <p:nvPr/>
        </p:nvSpPr>
        <p:spPr>
          <a:xfrm>
            <a:off x="1971355" y="1932054"/>
            <a:ext cx="824928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장점</a:t>
            </a:r>
            <a:endParaRPr lang="en-US" altLang="ko-KR" sz="24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기존 </a:t>
            </a:r>
            <a:r>
              <a:rPr lang="ko-KR" altLang="en-US" sz="2400" dirty="0" err="1">
                <a:latin typeface="카카오 Light" panose="020B0600000101010101" pitchFamily="50" charset="-127"/>
                <a:ea typeface="카카오 Light" panose="020B0600000101010101" pitchFamily="50" charset="-127"/>
              </a:rPr>
              <a:t>테트리스의</a:t>
            </a:r>
            <a:r>
              <a:rPr lang="ko-KR" altLang="en-US" sz="2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 기본적인 기능에 </a:t>
            </a:r>
            <a:r>
              <a:rPr lang="ko-KR" altLang="en-US" sz="2400" dirty="0">
                <a:solidFill>
                  <a:srgbClr val="4472C4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자체제작한 모드</a:t>
            </a:r>
            <a:r>
              <a:rPr lang="ko-KR" altLang="en-US" sz="2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가 함께 어우러짐</a:t>
            </a:r>
            <a:endParaRPr lang="en-US" altLang="ko-KR" sz="24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버튼 클릭으로 인터페이스를 구축함</a:t>
            </a:r>
            <a:endParaRPr lang="en-US" altLang="ko-KR" sz="24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창 크기 조절 기능이 추가되어 사용자의 환경을 고려함</a:t>
            </a:r>
            <a:endParaRPr lang="en-US" altLang="ko-KR" sz="24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사운드와 그래픽 발전을 통해 게임의 흥미를 더함</a:t>
            </a:r>
            <a:endParaRPr lang="en-US" altLang="ko-KR" sz="24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endParaRPr lang="en-US" altLang="ko-KR" sz="24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r>
              <a:rPr lang="ko-KR" altLang="en-US" sz="24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단점</a:t>
            </a:r>
            <a:endParaRPr lang="en-US" altLang="ko-KR" sz="24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큰 이미지 파일로 컴퓨터에 따라 </a:t>
            </a:r>
            <a:r>
              <a:rPr lang="ko-KR" altLang="en-US" sz="2400" dirty="0" err="1">
                <a:latin typeface="카카오 Light" panose="020B0600000101010101" pitchFamily="50" charset="-127"/>
                <a:ea typeface="카카오 Light" panose="020B0600000101010101" pitchFamily="50" charset="-127"/>
              </a:rPr>
              <a:t>렉이</a:t>
            </a:r>
            <a:r>
              <a:rPr lang="ko-KR" altLang="en-US" sz="2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 걸리는 경우가 있음</a:t>
            </a:r>
            <a:endParaRPr lang="en-US" altLang="ko-KR" sz="24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기존 </a:t>
            </a:r>
            <a:r>
              <a:rPr lang="en-US" altLang="ko-KR" sz="2400" dirty="0" err="1">
                <a:latin typeface="카카오 Light" panose="020B0600000101010101" pitchFamily="50" charset="-127"/>
                <a:ea typeface="카카오 Light" panose="020B0600000101010101" pitchFamily="50" charset="-127"/>
              </a:rPr>
              <a:t>pytris</a:t>
            </a:r>
            <a:r>
              <a:rPr lang="ko-KR" altLang="en-US" sz="2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보다 오류가 빈번하게 발생함</a:t>
            </a:r>
            <a:endParaRPr lang="en-US" altLang="ko-KR" sz="24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복잡한 </a:t>
            </a:r>
            <a:r>
              <a:rPr lang="en-US" altLang="ko-KR" sz="2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UI</a:t>
            </a:r>
            <a:endParaRPr lang="ko-KR" altLang="en-US" sz="24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8383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481491"/>
            <a:ext cx="203201" cy="40575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03200" y="438149"/>
            <a:ext cx="6096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02 </a:t>
            </a:r>
            <a:r>
              <a:rPr lang="ko-KR" altLang="en-US" sz="2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개선 방향</a:t>
            </a:r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-</a:t>
            </a:r>
            <a:r>
              <a:rPr lang="ko-KR" altLang="en-US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목표</a:t>
            </a:r>
            <a:endParaRPr lang="ko-KR" altLang="en-US" sz="26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5411721-E58B-4BB5-A6AF-00A94DF147AF}"/>
              </a:ext>
            </a:extLst>
          </p:cNvPr>
          <p:cNvGrpSpPr/>
          <p:nvPr/>
        </p:nvGrpSpPr>
        <p:grpSpPr>
          <a:xfrm>
            <a:off x="4954852" y="1621354"/>
            <a:ext cx="2282291" cy="495075"/>
            <a:chOff x="1000845" y="1542648"/>
            <a:chExt cx="2282291" cy="495075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D6FB4D4-AB38-44AE-9263-7E7B4F4EA802}"/>
                </a:ext>
              </a:extLst>
            </p:cNvPr>
            <p:cNvCxnSpPr/>
            <p:nvPr/>
          </p:nvCxnSpPr>
          <p:spPr>
            <a:xfrm>
              <a:off x="1000845" y="2037723"/>
              <a:ext cx="2282291" cy="0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33362F5-2481-46F6-9279-483B2EE5D856}"/>
                </a:ext>
              </a:extLst>
            </p:cNvPr>
            <p:cNvSpPr txBox="1"/>
            <p:nvPr/>
          </p:nvSpPr>
          <p:spPr>
            <a:xfrm>
              <a:off x="1000845" y="1542648"/>
              <a:ext cx="22822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err="1"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PBSpytris</a:t>
              </a:r>
              <a:endParaRPr lang="en-US" altLang="ko-KR" sz="2000" dirty="0"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BF9096C-D0C5-4280-85C2-BB0838602DD8}"/>
              </a:ext>
            </a:extLst>
          </p:cNvPr>
          <p:cNvSpPr/>
          <p:nvPr/>
        </p:nvSpPr>
        <p:spPr>
          <a:xfrm>
            <a:off x="4319679" y="2633775"/>
            <a:ext cx="3552642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인터페이스 및 그래픽 단순화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DD70944-C8CA-4CFA-83F4-6E7F9F4585D8}"/>
              </a:ext>
            </a:extLst>
          </p:cNvPr>
          <p:cNvSpPr/>
          <p:nvPr/>
        </p:nvSpPr>
        <p:spPr>
          <a:xfrm>
            <a:off x="4319680" y="3429000"/>
            <a:ext cx="3552641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새로운 모드 조절 추가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2B954F-7D90-4DAC-B2A9-D5BDEAEB62C0}"/>
              </a:ext>
            </a:extLst>
          </p:cNvPr>
          <p:cNvSpPr/>
          <p:nvPr/>
        </p:nvSpPr>
        <p:spPr>
          <a:xfrm>
            <a:off x="4319679" y="4892041"/>
            <a:ext cx="3552641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재화 및 상점 시스템 추가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9EFD0A6-A8BB-4C3F-A58F-EC6F5F5BF15D}"/>
              </a:ext>
            </a:extLst>
          </p:cNvPr>
          <p:cNvSpPr/>
          <p:nvPr/>
        </p:nvSpPr>
        <p:spPr>
          <a:xfrm>
            <a:off x="4319678" y="5687266"/>
            <a:ext cx="3552641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도전과제 추가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C3981C4-E3F8-42D1-B8D5-6DC2FA3B68FE}"/>
              </a:ext>
            </a:extLst>
          </p:cNvPr>
          <p:cNvSpPr/>
          <p:nvPr/>
        </p:nvSpPr>
        <p:spPr>
          <a:xfrm>
            <a:off x="4319676" y="4160520"/>
            <a:ext cx="3552641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난이도 조절 추가</a:t>
            </a:r>
          </a:p>
        </p:txBody>
      </p:sp>
    </p:spTree>
    <p:extLst>
      <p:ext uri="{BB962C8B-B14F-4D97-AF65-F5344CB8AC3E}">
        <p14:creationId xmlns:p14="http://schemas.microsoft.com/office/powerpoint/2010/main" val="1658780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</TotalTime>
  <Words>908</Words>
  <Application>Microsoft Office PowerPoint</Application>
  <PresentationFormat>와이드스크린</PresentationFormat>
  <Paragraphs>220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카카오 Regular</vt:lpstr>
      <vt:lpstr>카카오 Light</vt:lpstr>
      <vt:lpstr>KoPub돋움체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안수빈</cp:lastModifiedBy>
  <cp:revision>46</cp:revision>
  <dcterms:created xsi:type="dcterms:W3CDTF">2018-05-29T10:42:20Z</dcterms:created>
  <dcterms:modified xsi:type="dcterms:W3CDTF">2021-04-25T10:40:05Z</dcterms:modified>
</cp:coreProperties>
</file>