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84" r:id="rId2"/>
    <p:sldId id="280" r:id="rId3"/>
    <p:sldId id="285" r:id="rId4"/>
    <p:sldId id="260" r:id="rId5"/>
    <p:sldId id="272" r:id="rId6"/>
    <p:sldId id="287" r:id="rId7"/>
    <p:sldId id="288" r:id="rId8"/>
    <p:sldId id="289" r:id="rId9"/>
    <p:sldId id="290" r:id="rId10"/>
    <p:sldId id="286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</p:sldIdLst>
  <p:sldSz cx="12192000" cy="6858000"/>
  <p:notesSz cx="6858000" cy="9144000"/>
  <p:embeddedFontLst>
    <p:embeddedFont>
      <p:font typeface="KoPub돋움체 Bold" panose="020B0600000101010101" charset="-127"/>
      <p:bold r:id="rId27"/>
    </p:embeddedFont>
    <p:embeddedFont>
      <p:font typeface="둥근모꼴" panose="020B0500000000000000" pitchFamily="50" charset="-127"/>
      <p:regular r:id="rId28"/>
    </p:embeddedFont>
    <p:embeddedFont>
      <p:font typeface="KoPub돋움체 Medium" panose="020B0600000101010101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D252"/>
    <a:srgbClr val="DFB813"/>
    <a:srgbClr val="F3DC79"/>
    <a:srgbClr val="FFFF00"/>
    <a:srgbClr val="FFAFAF"/>
    <a:srgbClr val="0741E3"/>
    <a:srgbClr val="595959"/>
    <a:srgbClr val="0532A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652FB3-01A5-4AFD-8C64-294596992B1E}" v="251" dt="2021-04-25T06:25:02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2" d="100"/>
          <a:sy n="82" d="100"/>
        </p:scale>
        <p:origin x="-96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CE3ABCB-927C-4CF9-BDD8-BA96CE711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0B6048C8-A9E8-4620-BABF-50A577E0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9D57391-6A94-4242-9F99-21116C52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7E61772-3AC5-4169-B68B-3FB46FBD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7C1ED51-5FAC-4DBB-9D9B-88500635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5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FB59466-BBC4-411A-8E55-36B186D7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8B7D87B-285C-4337-80A1-C61AD53F6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21E34A1-3721-4D0F-9321-0233E91B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5C3F600-2C46-483A-9034-4EAA96F7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541AA7-CB5C-4593-B767-55F60472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20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346B1DFD-65F3-4843-9B84-53C149848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B23AE38-7FBF-4810-B70B-4306FF5CA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4B60800-C439-4B80-A153-F1D272BA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EF312B9-9045-49F7-BC54-03CC9E0B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0292CDF-8149-436C-89DF-756DDC00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3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96D908E-B895-482F-8711-7655D756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6B8AF23-E896-49EC-BB1C-A60C0E76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FBF9E74-75C6-4B15-9B6F-A1A357C0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AB2F95F-963D-4851-86F4-BAFDAF43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CDAF616-BEA5-433A-A125-49C2B6A0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6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0DC256F-C630-4033-95CC-6C9B7758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590348C-69BD-43BE-B0D5-586CE2D5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929E911-8D24-4839-84DD-732792AC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5BD29E4-5326-42FF-BDD0-AA464DC0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F9A46CC-BB68-4F4B-A6E9-635102DA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7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9533048-BE3F-4E70-ACF3-475D2B0F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A55FFCB-6FE4-49DE-B927-64C0017C0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66720D2-CDCC-475C-92C8-26B8F1E8D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2EA56BC-08A2-404F-8259-E3D682AD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C721FA7-B580-4B2B-A3CB-101872C1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9A5EC5E-8376-419E-AD00-611E613E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2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A3DA246-D749-4794-9F94-8358178B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2F46F43-0FBE-42FE-A4AD-4387266D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9E05421-6341-45AA-8229-48D655BB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9E21E1E4-644B-496D-9108-F9838B493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8B8DCA52-5686-4A3F-A402-6C2F6AF01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C572F9D-35EA-4B3B-BEF8-5FD49565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94D69ADA-D891-48A1-AF43-3A6B002A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509C0DBD-D9EF-4EC5-AA9F-0233B4E6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6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BC0C5EE-F9A2-4B38-ADED-E72684F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70E6C8F9-3E49-4036-9A70-0D555FB3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03D16C11-D7ED-42EB-B49E-AE77A16C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ED19F8C1-7D8B-4E97-89B5-0DA5B874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3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C4BFBEE-1209-4C0D-BB08-E459DCB1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7C050B9-0FF5-4EFE-90F4-2705B6F5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BECE45-C633-48DD-B8D9-3367467E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6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C91497-5B4F-406A-A5EE-138E4DFF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F8B4CF0-05E0-4BB7-B1EC-B39B3DF87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54BB0B5-A5BD-4B1A-A4FC-F53AA8233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20AE4AC-AB08-4429-B9BE-8318D450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DE0E481-2310-415B-88DB-688C87D0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41B5EFC-53F1-465E-A115-35352BD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0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BA5E13-FD4D-4215-B730-888EAFCC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C81457D6-77E9-49E7-9FD6-FCF33AA57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0B7BC7C-E7B2-438F-8683-F897FDC2F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E907225-8432-4548-A27D-587C5F5B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247F9E3-BADC-4A25-A19A-2DC01958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19CD58C-8E85-403A-9939-C49DE1B5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4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9BFA6864-A383-4CD8-8A84-23832844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19F3F98-D52F-4441-A477-A78DDD1C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93F4E9E-291C-47DB-BDDE-D7AFC911A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5CF1-FC4D-498E-B2DB-618EE3700C43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4188EFD-D909-482F-BE5D-262BB748B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F7EEA89-0CEB-47A1-A63E-B3B62D185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4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agarsawant224/Racing-ga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45685C0-6B51-4306-BF71-8F0F182BEB53}"/>
              </a:ext>
            </a:extLst>
          </p:cNvPr>
          <p:cNvCxnSpPr>
            <a:cxnSpLocks/>
          </p:cNvCxnSpPr>
          <p:nvPr/>
        </p:nvCxnSpPr>
        <p:spPr>
          <a:xfrm>
            <a:off x="4542097" y="3361589"/>
            <a:ext cx="183857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4B5B4E09-CCFA-4C01-9D63-22B14B587D2D}"/>
              </a:ext>
            </a:extLst>
          </p:cNvPr>
          <p:cNvSpPr/>
          <p:nvPr/>
        </p:nvSpPr>
        <p:spPr>
          <a:xfrm>
            <a:off x="1304577" y="904287"/>
            <a:ext cx="9839555" cy="4728836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73CC374-A08C-401F-B3BB-558632252688}"/>
              </a:ext>
            </a:extLst>
          </p:cNvPr>
          <p:cNvSpPr/>
          <p:nvPr/>
        </p:nvSpPr>
        <p:spPr>
          <a:xfrm>
            <a:off x="1573668" y="1199801"/>
            <a:ext cx="1098185" cy="1547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A2DE3AB-0C0A-4084-9881-012F94988039}"/>
              </a:ext>
            </a:extLst>
          </p:cNvPr>
          <p:cNvSpPr/>
          <p:nvPr/>
        </p:nvSpPr>
        <p:spPr>
          <a:xfrm>
            <a:off x="881013" y="621139"/>
            <a:ext cx="10686684" cy="5211716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C8F5D8D-C638-47D1-8B61-FD038E271AF0}"/>
              </a:ext>
            </a:extLst>
          </p:cNvPr>
          <p:cNvSpPr txBox="1"/>
          <p:nvPr/>
        </p:nvSpPr>
        <p:spPr>
          <a:xfrm>
            <a:off x="1487480" y="1018648"/>
            <a:ext cx="168507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 </a:t>
            </a:r>
            <a:r>
              <a:rPr lang="ko-KR" altLang="en-US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무히려좋아</a:t>
            </a:r>
            <a:endParaRPr lang="ko-KR" altLang="en-US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D243B17-B124-4BAB-A80B-ACADE0DEB95C}"/>
              </a:ext>
            </a:extLst>
          </p:cNvPr>
          <p:cNvSpPr/>
          <p:nvPr/>
        </p:nvSpPr>
        <p:spPr>
          <a:xfrm rot="-10800000" flipV="1">
            <a:off x="7983992" y="3901790"/>
            <a:ext cx="2901142" cy="144544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2015111157 고세열</a:t>
            </a:r>
            <a:endParaRPr lang="ko-KR" sz="20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/>
            <a:r>
              <a:rPr lang="ko-KR" altLang="en-US" sz="2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2016112568 박병현</a:t>
            </a:r>
          </a:p>
          <a:p>
            <a:pPr algn="ctr"/>
            <a:r>
              <a:rPr lang="ko-KR" altLang="en-US" sz="2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2016112583 </a:t>
            </a:r>
            <a:r>
              <a:rPr lang="ko-KR" altLang="en-US" sz="2000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임채균</a:t>
            </a:r>
            <a:endParaRPr lang="ko-KR" altLang="en-US" sz="20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3766D08-28AD-41E2-A2BB-37F98E712845}"/>
              </a:ext>
            </a:extLst>
          </p:cNvPr>
          <p:cNvSpPr/>
          <p:nvPr/>
        </p:nvSpPr>
        <p:spPr>
          <a:xfrm>
            <a:off x="3309582" y="2177474"/>
            <a:ext cx="7935623" cy="13234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4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오픈소스 </a:t>
            </a:r>
            <a:endParaRPr lang="en-US" altLang="ko-KR" sz="4000" dirty="0" smtClean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4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소프트웨어 </a:t>
            </a:r>
            <a:r>
              <a:rPr lang="ko-KR" altLang="en-US" sz="4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프로젝트</a:t>
            </a:r>
            <a:endParaRPr lang="ko-KR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C722C433-380D-4916-B5B1-E0C3F569F329}"/>
              </a:ext>
            </a:extLst>
          </p:cNvPr>
          <p:cNvSpPr/>
          <p:nvPr/>
        </p:nvSpPr>
        <p:spPr>
          <a:xfrm>
            <a:off x="2733282" y="1996499"/>
            <a:ext cx="68961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“</a:t>
            </a:r>
            <a:endParaRPr lang="ko-KR" altLang="en-US" sz="48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5377549-D04F-41E0-BA8D-7E291948E7D9}"/>
              </a:ext>
            </a:extLst>
          </p:cNvPr>
          <p:cNvSpPr/>
          <p:nvPr/>
        </p:nvSpPr>
        <p:spPr>
          <a:xfrm>
            <a:off x="8916288" y="2177474"/>
            <a:ext cx="689612" cy="156966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endParaRPr lang="en-US" altLang="ko-KR" sz="9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58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-78894" y="393537"/>
            <a:ext cx="6037394" cy="20592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226871" y="34809"/>
            <a:ext cx="7179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개발 환경</a:t>
            </a:r>
            <a:endParaRPr lang="en-US" altLang="ko-KR" sz="32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5" name="액자 4"/>
          <p:cNvSpPr/>
          <p:nvPr/>
        </p:nvSpPr>
        <p:spPr>
          <a:xfrm>
            <a:off x="226871" y="1770926"/>
            <a:ext cx="3589703" cy="4739833"/>
          </a:xfrm>
          <a:prstGeom prst="frame">
            <a:avLst>
              <a:gd name="adj1" fmla="val 6902"/>
            </a:avLst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/>
          <p:cNvSpPr/>
          <p:nvPr/>
        </p:nvSpPr>
        <p:spPr>
          <a:xfrm>
            <a:off x="8180606" y="1770926"/>
            <a:ext cx="3589703" cy="4739833"/>
          </a:xfrm>
          <a:prstGeom prst="frame">
            <a:avLst>
              <a:gd name="adj1" fmla="val 6902"/>
            </a:avLst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4163648" y="1770926"/>
            <a:ext cx="3589703" cy="4739833"/>
          </a:xfrm>
          <a:prstGeom prst="frame">
            <a:avLst>
              <a:gd name="adj1" fmla="val 6902"/>
            </a:avLst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919732" y="1186151"/>
            <a:ext cx="2203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언어</a:t>
            </a:r>
            <a:endParaRPr lang="en-US" altLang="ko-KR" sz="32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856509" y="1186150"/>
            <a:ext cx="2203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IDE</a:t>
            </a:r>
            <a:endParaRPr lang="en-US" altLang="ko-KR" sz="32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8873467" y="1186149"/>
            <a:ext cx="2203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OS</a:t>
            </a:r>
            <a:endParaRPr lang="en-US" altLang="ko-KR" sz="32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28" y="2755048"/>
            <a:ext cx="2771588" cy="27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C:\Users\ST0112\Desktop\vscode-icon245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453" y="2553813"/>
            <a:ext cx="3110576" cy="317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ST0112\Desktop\ktw_2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769" y="3193779"/>
            <a:ext cx="2909375" cy="189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432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9376F87-9719-479C-BED8-F7828951C63B}"/>
              </a:ext>
            </a:extLst>
          </p:cNvPr>
          <p:cNvSpPr/>
          <p:nvPr/>
        </p:nvSpPr>
        <p:spPr>
          <a:xfrm>
            <a:off x="3933674" y="2073550"/>
            <a:ext cx="4255526" cy="2329773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9D43D0DF-6AA2-4381-BB85-E3E416E89CA6}"/>
              </a:ext>
            </a:extLst>
          </p:cNvPr>
          <p:cNvSpPr/>
          <p:nvPr/>
        </p:nvSpPr>
        <p:spPr>
          <a:xfrm>
            <a:off x="3706842" y="1828502"/>
            <a:ext cx="4709190" cy="280786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B33C36E6-476F-437A-A271-0F945FD2799C}"/>
              </a:ext>
            </a:extLst>
          </p:cNvPr>
          <p:cNvSpPr/>
          <p:nvPr/>
        </p:nvSpPr>
        <p:spPr>
          <a:xfrm>
            <a:off x="4703234" y="2697181"/>
            <a:ext cx="35160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6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DETAILS</a:t>
            </a:r>
            <a:endParaRPr lang="en-US" altLang="ko-KR" sz="5400" spc="-100" dirty="0">
              <a:ln>
                <a:solidFill>
                  <a:srgbClr val="33296D"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3D9050A-7A92-4A2C-9043-6CA2F9E2C29F}"/>
              </a:ext>
            </a:extLst>
          </p:cNvPr>
          <p:cNvSpPr/>
          <p:nvPr/>
        </p:nvSpPr>
        <p:spPr>
          <a:xfrm>
            <a:off x="4184543" y="2558941"/>
            <a:ext cx="68961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</a:t>
            </a:r>
            <a:endParaRPr lang="ko-KR" altLang="en-US" sz="4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131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9E8804CB-63B9-416E-85DE-C5BA2F1A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37959F96-4FC8-4E6B-AD9E-C638B19D6F86}"/>
              </a:ext>
            </a:extLst>
          </p:cNvPr>
          <p:cNvSpPr/>
          <p:nvPr/>
        </p:nvSpPr>
        <p:spPr>
          <a:xfrm>
            <a:off x="-78894" y="393537"/>
            <a:ext cx="6037394" cy="20592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0E69496-5B29-4145-907C-A5890B44E771}"/>
              </a:ext>
            </a:extLst>
          </p:cNvPr>
          <p:cNvSpPr txBox="1"/>
          <p:nvPr/>
        </p:nvSpPr>
        <p:spPr>
          <a:xfrm>
            <a:off x="81023" y="-12149"/>
            <a:ext cx="717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36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DETAILS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5E55D9A-47EA-4728-A659-73AC38241754}"/>
              </a:ext>
            </a:extLst>
          </p:cNvPr>
          <p:cNvSpPr/>
          <p:nvPr/>
        </p:nvSpPr>
        <p:spPr>
          <a:xfrm>
            <a:off x="752957" y="770986"/>
            <a:ext cx="5636268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스토리 부여</a:t>
            </a:r>
            <a:endParaRPr lang="en-US" altLang="ko-KR" sz="24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3074" name="Picture 2" descr="C:\Users\ST0112\Desktop\2117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40" y="2986440"/>
            <a:ext cx="1585733" cy="111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7959F96-4FC8-4E6B-AD9E-C638B19D6F86}"/>
              </a:ext>
            </a:extLst>
          </p:cNvPr>
          <p:cNvSpPr/>
          <p:nvPr/>
        </p:nvSpPr>
        <p:spPr>
          <a:xfrm>
            <a:off x="0" y="4562353"/>
            <a:ext cx="12192000" cy="10296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949123" y="4464326"/>
            <a:ext cx="312516" cy="299014"/>
          </a:xfrm>
          <a:prstGeom prst="ellipse">
            <a:avLst/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414833" y="4515806"/>
            <a:ext cx="312516" cy="299014"/>
          </a:xfrm>
          <a:prstGeom prst="ellipse">
            <a:avLst/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665576" y="4464326"/>
            <a:ext cx="312516" cy="299014"/>
          </a:xfrm>
          <a:prstGeom prst="ellipse">
            <a:avLst/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156062" y="4464326"/>
            <a:ext cx="312516" cy="299014"/>
          </a:xfrm>
          <a:prstGeom prst="ellipse">
            <a:avLst/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0924341" y="4464326"/>
            <a:ext cx="312516" cy="299014"/>
          </a:xfrm>
          <a:prstGeom prst="ellipse">
            <a:avLst/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 descr="C:\Users\ST0112\Desktop\다운로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079" y="2511124"/>
            <a:ext cx="1732023" cy="17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ST0112\Desktop\다운로드 (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932" y="2541625"/>
            <a:ext cx="1511803" cy="151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ST0112\Desktop\0793dc8a2586f7edd77452cdd8a0a89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646" y="2635688"/>
            <a:ext cx="1616361" cy="161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C5E55D9A-47EA-4728-A659-73AC38241754}"/>
              </a:ext>
            </a:extLst>
          </p:cNvPr>
          <p:cNvSpPr/>
          <p:nvPr/>
        </p:nvSpPr>
        <p:spPr>
          <a:xfrm>
            <a:off x="10389860" y="3128920"/>
            <a:ext cx="1693994" cy="95410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8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GAME CLEAR</a:t>
            </a:r>
            <a:endParaRPr lang="en-US" altLang="ko-KR" sz="28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C5E55D9A-47EA-4728-A659-73AC38241754}"/>
              </a:ext>
            </a:extLst>
          </p:cNvPr>
          <p:cNvSpPr/>
          <p:nvPr/>
        </p:nvSpPr>
        <p:spPr>
          <a:xfrm>
            <a:off x="2880352" y="5040672"/>
            <a:ext cx="1693994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8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STAGE 1</a:t>
            </a:r>
            <a:endParaRPr lang="en-US" altLang="ko-KR" sz="28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C5E55D9A-47EA-4728-A659-73AC38241754}"/>
              </a:ext>
            </a:extLst>
          </p:cNvPr>
          <p:cNvSpPr/>
          <p:nvPr/>
        </p:nvSpPr>
        <p:spPr>
          <a:xfrm>
            <a:off x="5065932" y="5040672"/>
            <a:ext cx="1693994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8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STAGE 2</a:t>
            </a:r>
            <a:endParaRPr lang="en-US" altLang="ko-KR" sz="28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C5E55D9A-47EA-4728-A659-73AC38241754}"/>
              </a:ext>
            </a:extLst>
          </p:cNvPr>
          <p:cNvSpPr/>
          <p:nvPr/>
        </p:nvSpPr>
        <p:spPr>
          <a:xfrm>
            <a:off x="7519340" y="5040672"/>
            <a:ext cx="1693994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8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STAGE 3</a:t>
            </a:r>
            <a:endParaRPr lang="en-US" altLang="ko-KR" sz="28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633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9E8804CB-63B9-416E-85DE-C5BA2F1A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37959F96-4FC8-4E6B-AD9E-C638B19D6F86}"/>
              </a:ext>
            </a:extLst>
          </p:cNvPr>
          <p:cNvSpPr/>
          <p:nvPr/>
        </p:nvSpPr>
        <p:spPr>
          <a:xfrm>
            <a:off x="-78894" y="393537"/>
            <a:ext cx="6037394" cy="20592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0E69496-5B29-4145-907C-A5890B44E771}"/>
              </a:ext>
            </a:extLst>
          </p:cNvPr>
          <p:cNvSpPr txBox="1"/>
          <p:nvPr/>
        </p:nvSpPr>
        <p:spPr>
          <a:xfrm>
            <a:off x="81023" y="-12149"/>
            <a:ext cx="717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36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DETAILS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5E55D9A-47EA-4728-A659-73AC38241754}"/>
              </a:ext>
            </a:extLst>
          </p:cNvPr>
          <p:cNvSpPr/>
          <p:nvPr/>
        </p:nvSpPr>
        <p:spPr>
          <a:xfrm>
            <a:off x="752957" y="770986"/>
            <a:ext cx="5636268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모드 추가</a:t>
            </a:r>
            <a:endParaRPr lang="en-US" altLang="ko-KR" sz="24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C5E55D9A-47EA-4728-A659-73AC38241754}"/>
              </a:ext>
            </a:extLst>
          </p:cNvPr>
          <p:cNvSpPr/>
          <p:nvPr/>
        </p:nvSpPr>
        <p:spPr>
          <a:xfrm>
            <a:off x="2484351" y="2241697"/>
            <a:ext cx="8025462" cy="163121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Shooting game</a:t>
            </a:r>
            <a:r>
              <a:rPr lang="ko-KR" altLang="en-US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의 요소를 접목시킨다</a:t>
            </a:r>
            <a:r>
              <a:rPr lang="en-US" altLang="ko-KR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</a:t>
            </a:r>
          </a:p>
          <a:p>
            <a:endParaRPr lang="en-US" altLang="ko-KR" sz="24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장애물을 피하는 것 </a:t>
            </a:r>
            <a:r>
              <a:rPr lang="en-US" altLang="ko-KR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-&gt;  USER </a:t>
            </a:r>
            <a:r>
              <a:rPr lang="ko-KR" altLang="en-US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가 장애물 공격</a:t>
            </a:r>
            <a:r>
              <a:rPr lang="en-US" altLang="ko-KR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</a:p>
          <a:p>
            <a:endParaRPr lang="en-US" altLang="ko-KR" sz="28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4098" name="Picture 2" descr="C:\Users\ST0112\Desktop\다운로드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62" y="1963812"/>
            <a:ext cx="1754876" cy="175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T0112\Desktop\다운로드 (3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1" t="13783" r="12175" b="11686"/>
          <a:stretch/>
        </p:blipFill>
        <p:spPr bwMode="auto">
          <a:xfrm>
            <a:off x="414924" y="4236334"/>
            <a:ext cx="1952552" cy="189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5E55D9A-47EA-4728-A659-73AC38241754}"/>
              </a:ext>
            </a:extLst>
          </p:cNvPr>
          <p:cNvSpPr/>
          <p:nvPr/>
        </p:nvSpPr>
        <p:spPr>
          <a:xfrm>
            <a:off x="2626728" y="4846903"/>
            <a:ext cx="8025462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User</a:t>
            </a:r>
            <a:r>
              <a:rPr lang="ko-KR" altLang="en-US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를 공격하는 </a:t>
            </a:r>
            <a:r>
              <a:rPr lang="ko-KR" altLang="en-US" sz="24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타겟의</a:t>
            </a:r>
            <a:r>
              <a:rPr lang="ko-KR" altLang="en-US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이동속도</a:t>
            </a:r>
            <a:r>
              <a:rPr lang="en-US" altLang="ko-KR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개수를 조절해 </a:t>
            </a:r>
            <a:endParaRPr lang="en-US" altLang="ko-KR" sz="240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다양한 난이도의 스테이지를 만든다</a:t>
            </a:r>
            <a:r>
              <a:rPr lang="en-US" altLang="ko-KR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</a:t>
            </a:r>
            <a:endParaRPr lang="en-US" altLang="ko-KR" sz="24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997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9E8804CB-63B9-416E-85DE-C5BA2F1A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37959F96-4FC8-4E6B-AD9E-C638B19D6F86}"/>
              </a:ext>
            </a:extLst>
          </p:cNvPr>
          <p:cNvSpPr/>
          <p:nvPr/>
        </p:nvSpPr>
        <p:spPr>
          <a:xfrm>
            <a:off x="-78894" y="393537"/>
            <a:ext cx="6037394" cy="20592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0E69496-5B29-4145-907C-A5890B44E771}"/>
              </a:ext>
            </a:extLst>
          </p:cNvPr>
          <p:cNvSpPr txBox="1"/>
          <p:nvPr/>
        </p:nvSpPr>
        <p:spPr>
          <a:xfrm>
            <a:off x="81023" y="-12149"/>
            <a:ext cx="717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36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DETAILS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5E55D9A-47EA-4728-A659-73AC38241754}"/>
              </a:ext>
            </a:extLst>
          </p:cNvPr>
          <p:cNvSpPr/>
          <p:nvPr/>
        </p:nvSpPr>
        <p:spPr>
          <a:xfrm>
            <a:off x="752957" y="770986"/>
            <a:ext cx="5636268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인터페이스 향상</a:t>
            </a:r>
            <a:endParaRPr lang="en-US" altLang="ko-KR" sz="24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5E55D9A-47EA-4728-A659-73AC38241754}"/>
              </a:ext>
            </a:extLst>
          </p:cNvPr>
          <p:cNvSpPr/>
          <p:nvPr/>
        </p:nvSpPr>
        <p:spPr>
          <a:xfrm>
            <a:off x="1006272" y="1849060"/>
            <a:ext cx="8025462" cy="40318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514350" indent="-514350">
              <a:buAutoNum type="romanUcPeriod"/>
            </a:pPr>
            <a:r>
              <a:rPr lang="ko-KR" altLang="en-US" sz="28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상황에 맞는 사운드 추가</a:t>
            </a:r>
            <a:endParaRPr lang="en-US" altLang="ko-KR" sz="28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4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	</a:t>
            </a:r>
            <a:r>
              <a:rPr lang="en-US" altLang="ko-KR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상황에 맞는 사운드를 추가해 생동감을 더한다</a:t>
            </a:r>
            <a:endParaRPr lang="en-US" altLang="ko-KR" sz="240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8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II. </a:t>
            </a:r>
            <a:r>
              <a:rPr lang="ko-KR" altLang="en-US" sz="28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메뉴 추가</a:t>
            </a:r>
            <a:endParaRPr lang="en-US" altLang="ko-KR" sz="280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4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	</a:t>
            </a:r>
            <a:r>
              <a:rPr lang="en-US" altLang="ko-KR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사용자가 원하는 스테이지</a:t>
            </a:r>
            <a:r>
              <a:rPr lang="en-US" altLang="ko-KR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캐릭터 등을 선택</a:t>
            </a:r>
            <a:endParaRPr lang="en-US" altLang="ko-KR" sz="240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8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III. </a:t>
            </a:r>
            <a:r>
              <a:rPr lang="ko-KR" altLang="en-US" sz="28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콤보</a:t>
            </a:r>
            <a:r>
              <a:rPr lang="ko-KR" altLang="en-US" sz="28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기능 추가</a:t>
            </a:r>
            <a:endParaRPr lang="en-US" altLang="ko-KR" sz="280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4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	</a:t>
            </a:r>
            <a:r>
              <a:rPr lang="en-US" altLang="ko-KR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24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콤보</a:t>
            </a:r>
            <a:r>
              <a:rPr lang="ko-KR" altLang="en-US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기능으로 점수산정 방식 수정</a:t>
            </a:r>
            <a:endParaRPr lang="en-US" altLang="ko-KR" sz="240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8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IV. </a:t>
            </a:r>
            <a:r>
              <a:rPr lang="ko-KR" altLang="en-US" sz="28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보스 등장</a:t>
            </a:r>
            <a:endParaRPr lang="en-US" altLang="ko-KR" sz="280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4506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9E8804CB-63B9-416E-85DE-C5BA2F1A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37959F96-4FC8-4E6B-AD9E-C638B19D6F86}"/>
              </a:ext>
            </a:extLst>
          </p:cNvPr>
          <p:cNvSpPr/>
          <p:nvPr/>
        </p:nvSpPr>
        <p:spPr>
          <a:xfrm>
            <a:off x="-78894" y="393537"/>
            <a:ext cx="6037394" cy="20592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0E69496-5B29-4145-907C-A5890B44E771}"/>
              </a:ext>
            </a:extLst>
          </p:cNvPr>
          <p:cNvSpPr txBox="1"/>
          <p:nvPr/>
        </p:nvSpPr>
        <p:spPr>
          <a:xfrm>
            <a:off x="81023" y="-12149"/>
            <a:ext cx="717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36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DETAILS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5E55D9A-47EA-4728-A659-73AC38241754}"/>
              </a:ext>
            </a:extLst>
          </p:cNvPr>
          <p:cNvSpPr/>
          <p:nvPr/>
        </p:nvSpPr>
        <p:spPr>
          <a:xfrm>
            <a:off x="752957" y="770986"/>
            <a:ext cx="5636268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24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인디자인</a:t>
            </a:r>
            <a:r>
              <a:rPr lang="ko-KR" altLang="en-US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개선</a:t>
            </a:r>
            <a:endParaRPr lang="en-US" altLang="ko-KR" sz="24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7" name="액자 6"/>
          <p:cNvSpPr/>
          <p:nvPr/>
        </p:nvSpPr>
        <p:spPr>
          <a:xfrm>
            <a:off x="167834" y="1987076"/>
            <a:ext cx="4919240" cy="3451892"/>
          </a:xfrm>
          <a:prstGeom prst="frame">
            <a:avLst>
              <a:gd name="adj1" fmla="val 4803"/>
            </a:avLst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122" name="Picture 2" descr="C:\Users\ST0112\Desktop\캡처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13" y="2283547"/>
            <a:ext cx="4355282" cy="285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813816" y="1982609"/>
            <a:ext cx="289367" cy="317360"/>
          </a:xfrm>
          <a:prstGeom prst="rect">
            <a:avLst/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776093" y="4934594"/>
            <a:ext cx="289367" cy="317360"/>
          </a:xfrm>
          <a:prstGeom prst="rect">
            <a:avLst/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01174" y="3431528"/>
            <a:ext cx="289367" cy="317360"/>
          </a:xfrm>
          <a:prstGeom prst="rect">
            <a:avLst/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C5E55D9A-47EA-4728-A659-73AC38241754}"/>
              </a:ext>
            </a:extLst>
          </p:cNvPr>
          <p:cNvSpPr/>
          <p:nvPr/>
        </p:nvSpPr>
        <p:spPr>
          <a:xfrm>
            <a:off x="6238754" y="1847079"/>
            <a:ext cx="5717648" cy="378565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배경</a:t>
            </a:r>
            <a:r>
              <a:rPr lang="en-US" altLang="ko-KR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캐릭터</a:t>
            </a:r>
            <a:r>
              <a:rPr lang="en-US" altLang="ko-KR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24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인게임</a:t>
            </a:r>
            <a:r>
              <a:rPr lang="ko-KR" altLang="en-US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효과 이미지 </a:t>
            </a:r>
            <a:endParaRPr lang="en-US" altLang="ko-KR" sz="240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개선</a:t>
            </a:r>
            <a:endParaRPr lang="en-US" altLang="ko-KR" sz="24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화면 자체를 유동적으로 조정</a:t>
            </a:r>
            <a:endParaRPr lang="en-US" altLang="ko-KR" sz="240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4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  -&gt; </a:t>
            </a:r>
            <a:r>
              <a:rPr lang="ko-KR" altLang="en-US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앞으로 나아가는 느낌을 줌</a:t>
            </a:r>
            <a:endParaRPr lang="en-US" altLang="ko-KR" sz="240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유저에게 공감을 살 수 있는 캐릭터 </a:t>
            </a:r>
            <a:endParaRPr lang="en-US" altLang="ko-KR" sz="240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등장</a:t>
            </a:r>
            <a:endParaRPr lang="en-US" altLang="ko-KR" sz="24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4144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7959F96-4FC8-4E6B-AD9E-C638B19D6F86}"/>
              </a:ext>
            </a:extLst>
          </p:cNvPr>
          <p:cNvSpPr/>
          <p:nvPr/>
        </p:nvSpPr>
        <p:spPr>
          <a:xfrm>
            <a:off x="-56670" y="368709"/>
            <a:ext cx="6886335" cy="17698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7959F96-4FC8-4E6B-AD9E-C638B19D6F86}"/>
              </a:ext>
            </a:extLst>
          </p:cNvPr>
          <p:cNvSpPr/>
          <p:nvPr/>
        </p:nvSpPr>
        <p:spPr>
          <a:xfrm>
            <a:off x="-57271" y="5140127"/>
            <a:ext cx="2523281" cy="25030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7959F96-4FC8-4E6B-AD9E-C638B19D6F86}"/>
              </a:ext>
            </a:extLst>
          </p:cNvPr>
          <p:cNvSpPr/>
          <p:nvPr/>
        </p:nvSpPr>
        <p:spPr>
          <a:xfrm>
            <a:off x="0" y="3089479"/>
            <a:ext cx="3148314" cy="25030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9E8804CB-63B9-416E-85DE-C5BA2F1A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37959F96-4FC8-4E6B-AD9E-C638B19D6F86}"/>
              </a:ext>
            </a:extLst>
          </p:cNvPr>
          <p:cNvSpPr/>
          <p:nvPr/>
        </p:nvSpPr>
        <p:spPr>
          <a:xfrm>
            <a:off x="0" y="1895358"/>
            <a:ext cx="2523281" cy="25030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0E69496-5B29-4145-907C-A5890B44E771}"/>
              </a:ext>
            </a:extLst>
          </p:cNvPr>
          <p:cNvSpPr txBox="1"/>
          <p:nvPr/>
        </p:nvSpPr>
        <p:spPr>
          <a:xfrm>
            <a:off x="0" y="-12150"/>
            <a:ext cx="717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36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DETAILS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5E55D9A-47EA-4728-A659-73AC38241754}"/>
              </a:ext>
            </a:extLst>
          </p:cNvPr>
          <p:cNvSpPr/>
          <p:nvPr/>
        </p:nvSpPr>
        <p:spPr>
          <a:xfrm>
            <a:off x="752957" y="770986"/>
            <a:ext cx="5636268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디테일 개선에 따른 기대효과</a:t>
            </a:r>
            <a:endParaRPr lang="en-US" altLang="ko-KR" sz="24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5E55D9A-47EA-4728-A659-73AC38241754}"/>
              </a:ext>
            </a:extLst>
          </p:cNvPr>
          <p:cNvSpPr/>
          <p:nvPr/>
        </p:nvSpPr>
        <p:spPr>
          <a:xfrm>
            <a:off x="1006272" y="1652290"/>
            <a:ext cx="8025462" cy="440120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28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몰입효과</a:t>
            </a:r>
            <a:endParaRPr lang="en-US" altLang="ko-KR" sz="280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8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20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-&gt; </a:t>
            </a:r>
            <a:r>
              <a:rPr lang="ko-KR" altLang="en-US" sz="20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공감할 수 있는 배경</a:t>
            </a:r>
            <a:r>
              <a:rPr lang="en-US" altLang="ko-KR" sz="20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20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캐릭터 등으로 유저의 관심 유발</a:t>
            </a:r>
            <a:endParaRPr lang="en-US" altLang="ko-KR" sz="200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0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8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단순함 탈피</a:t>
            </a:r>
            <a:endParaRPr lang="en-US" altLang="ko-KR" sz="280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80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0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 -&gt; </a:t>
            </a:r>
            <a:r>
              <a:rPr lang="ko-KR" altLang="en-US" sz="20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스테이지</a:t>
            </a:r>
            <a:r>
              <a:rPr lang="en-US" altLang="ko-KR" sz="20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20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캐릭터 선택</a:t>
            </a:r>
            <a:r>
              <a:rPr lang="en-US" altLang="ko-KR" sz="20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20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슈팅게임 요소와의 접목으로 </a:t>
            </a:r>
            <a:r>
              <a:rPr lang="en-US" altLang="ko-KR" sz="20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</a:t>
            </a:r>
            <a:r>
              <a:rPr lang="ko-KR" altLang="en-US" sz="20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차원   </a:t>
            </a:r>
            <a:r>
              <a:rPr lang="ko-KR" altLang="en-US" sz="20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레이싱</a:t>
            </a:r>
            <a:r>
              <a:rPr lang="ko-KR" altLang="en-US" sz="20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게임의 단순함 해소</a:t>
            </a:r>
            <a:endParaRPr lang="en-US" altLang="ko-KR" sz="200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0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00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8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퀄리티</a:t>
            </a:r>
            <a:endParaRPr lang="en-US" altLang="ko-KR" sz="280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00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0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-&gt; </a:t>
            </a:r>
            <a:r>
              <a:rPr lang="ko-KR" altLang="en-US" sz="20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인터페이스 향상과 </a:t>
            </a:r>
            <a:r>
              <a:rPr lang="ko-KR" altLang="en-US" sz="20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인디자인</a:t>
            </a:r>
            <a:r>
              <a:rPr lang="ko-KR" altLang="en-US" sz="20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개선으로 </a:t>
            </a:r>
            <a:r>
              <a:rPr lang="ko-KR" altLang="en-US" sz="20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퀄리티</a:t>
            </a:r>
            <a:r>
              <a:rPr lang="ko-KR" altLang="en-US" sz="20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상승 기대 </a:t>
            </a:r>
            <a:endParaRPr lang="en-US" altLang="ko-KR" sz="20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3687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9376F87-9719-479C-BED8-F7828951C63B}"/>
              </a:ext>
            </a:extLst>
          </p:cNvPr>
          <p:cNvSpPr/>
          <p:nvPr/>
        </p:nvSpPr>
        <p:spPr>
          <a:xfrm>
            <a:off x="3933674" y="2073550"/>
            <a:ext cx="4255526" cy="2329773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9D43D0DF-6AA2-4381-BB85-E3E416E89CA6}"/>
              </a:ext>
            </a:extLst>
          </p:cNvPr>
          <p:cNvSpPr/>
          <p:nvPr/>
        </p:nvSpPr>
        <p:spPr>
          <a:xfrm>
            <a:off x="3706842" y="1828502"/>
            <a:ext cx="4709190" cy="280786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B33C36E6-476F-437A-A271-0F945FD2799C}"/>
              </a:ext>
            </a:extLst>
          </p:cNvPr>
          <p:cNvSpPr/>
          <p:nvPr/>
        </p:nvSpPr>
        <p:spPr>
          <a:xfrm>
            <a:off x="4534281" y="2361273"/>
            <a:ext cx="35160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5400" spc="-100" dirty="0" smtClean="0">
                <a:ln>
                  <a:solidFill>
                    <a:srgbClr val="33296D"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ALGORITHM</a:t>
            </a:r>
          </a:p>
          <a:p>
            <a:pPr fontAlgn="base"/>
            <a:r>
              <a:rPr lang="en-US" altLang="ko-KR" sz="5400" spc="-100" dirty="0" smtClean="0">
                <a:ln>
                  <a:solidFill>
                    <a:srgbClr val="33296D"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STRUCTURE</a:t>
            </a:r>
            <a:endParaRPr lang="en-US" altLang="ko-KR" sz="5400" spc="-100" dirty="0">
              <a:ln>
                <a:solidFill>
                  <a:srgbClr val="33296D"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3D9050A-7A92-4A2C-9043-6CA2F9E2C29F}"/>
              </a:ext>
            </a:extLst>
          </p:cNvPr>
          <p:cNvSpPr/>
          <p:nvPr/>
        </p:nvSpPr>
        <p:spPr>
          <a:xfrm>
            <a:off x="4091946" y="2281149"/>
            <a:ext cx="68961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</a:t>
            </a:r>
            <a:endParaRPr lang="ko-KR" altLang="en-US" sz="4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59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7959F96-4FC8-4E6B-AD9E-C638B19D6F86}"/>
              </a:ext>
            </a:extLst>
          </p:cNvPr>
          <p:cNvSpPr/>
          <p:nvPr/>
        </p:nvSpPr>
        <p:spPr>
          <a:xfrm>
            <a:off x="-56670" y="368709"/>
            <a:ext cx="6886335" cy="17698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9E8804CB-63B9-416E-85DE-C5BA2F1A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0E69496-5B29-4145-907C-A5890B44E771}"/>
              </a:ext>
            </a:extLst>
          </p:cNvPr>
          <p:cNvSpPr txBox="1"/>
          <p:nvPr/>
        </p:nvSpPr>
        <p:spPr>
          <a:xfrm>
            <a:off x="0" y="-12150"/>
            <a:ext cx="717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36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ALGORITHM STRUCTURE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146" name="Picture 2" descr="C:\Users\ST0112\Desktop\KakaoTalk_20210425_1711572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175" y="865675"/>
            <a:ext cx="4713999" cy="569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액자 10"/>
          <p:cNvSpPr/>
          <p:nvPr/>
        </p:nvSpPr>
        <p:spPr>
          <a:xfrm>
            <a:off x="3194613" y="634181"/>
            <a:ext cx="5162310" cy="6223819"/>
          </a:xfrm>
          <a:prstGeom prst="frame">
            <a:avLst>
              <a:gd name="adj1" fmla="val 3554"/>
            </a:avLst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207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9376F87-9719-479C-BED8-F7828951C63B}"/>
              </a:ext>
            </a:extLst>
          </p:cNvPr>
          <p:cNvSpPr/>
          <p:nvPr/>
        </p:nvSpPr>
        <p:spPr>
          <a:xfrm>
            <a:off x="3933674" y="2073550"/>
            <a:ext cx="4255526" cy="2329773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9D43D0DF-6AA2-4381-BB85-E3E416E89CA6}"/>
              </a:ext>
            </a:extLst>
          </p:cNvPr>
          <p:cNvSpPr/>
          <p:nvPr/>
        </p:nvSpPr>
        <p:spPr>
          <a:xfrm>
            <a:off x="3706842" y="1828502"/>
            <a:ext cx="4709190" cy="280786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B33C36E6-476F-437A-A271-0F945FD2799C}"/>
              </a:ext>
            </a:extLst>
          </p:cNvPr>
          <p:cNvSpPr/>
          <p:nvPr/>
        </p:nvSpPr>
        <p:spPr>
          <a:xfrm>
            <a:off x="4529343" y="2712714"/>
            <a:ext cx="35160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3600" spc="-100" dirty="0" smtClean="0">
                <a:ln>
                  <a:solidFill>
                    <a:srgbClr val="33296D"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프로젝트 일정</a:t>
            </a:r>
            <a:r>
              <a:rPr lang="en-US" altLang="ko-KR" sz="3600" spc="-100" dirty="0" smtClean="0">
                <a:ln>
                  <a:solidFill>
                    <a:srgbClr val="33296D"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/ </a:t>
            </a:r>
            <a:r>
              <a:rPr lang="ko-KR" altLang="en-US" sz="3600" spc="-100" dirty="0" smtClean="0">
                <a:ln>
                  <a:solidFill>
                    <a:srgbClr val="33296D"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역할 분담</a:t>
            </a:r>
            <a:endParaRPr lang="en-US" altLang="ko-KR" sz="3600" spc="-100" dirty="0">
              <a:ln>
                <a:solidFill>
                  <a:srgbClr val="33296D"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3D9050A-7A92-4A2C-9043-6CA2F9E2C29F}"/>
              </a:ext>
            </a:extLst>
          </p:cNvPr>
          <p:cNvSpPr/>
          <p:nvPr/>
        </p:nvSpPr>
        <p:spPr>
          <a:xfrm>
            <a:off x="4091946" y="2281149"/>
            <a:ext cx="68961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</a:t>
            </a:r>
            <a:endParaRPr lang="ko-KR" altLang="en-US" sz="4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00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C5E55D9A-47EA-4728-A659-73AC38241754}"/>
              </a:ext>
            </a:extLst>
          </p:cNvPr>
          <p:cNvSpPr/>
          <p:nvPr/>
        </p:nvSpPr>
        <p:spPr>
          <a:xfrm>
            <a:off x="2177586" y="1233973"/>
            <a:ext cx="1405267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BASES</a:t>
            </a:r>
            <a:endParaRPr lang="en-US" altLang="ko-KR" sz="24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6" name="다이아몬드 25">
            <a:extLst>
              <a:ext uri="{FF2B5EF4-FFF2-40B4-BE49-F238E27FC236}">
                <a16:creationId xmlns="" xmlns:a16="http://schemas.microsoft.com/office/drawing/2014/main" id="{7F701F0D-1C04-4DAD-96B7-18FE5C1EC63E}"/>
              </a:ext>
            </a:extLst>
          </p:cNvPr>
          <p:cNvSpPr/>
          <p:nvPr/>
        </p:nvSpPr>
        <p:spPr>
          <a:xfrm>
            <a:off x="1956186" y="1434070"/>
            <a:ext cx="144000" cy="144000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366F74C4-1C79-48F2-81D2-194BE7E7D115}"/>
              </a:ext>
            </a:extLst>
          </p:cNvPr>
          <p:cNvSpPr/>
          <p:nvPr/>
        </p:nvSpPr>
        <p:spPr>
          <a:xfrm>
            <a:off x="-78894" y="393538"/>
            <a:ext cx="1907694" cy="169076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BDD8375-5B97-4BC9-9765-B4F179753793}"/>
              </a:ext>
            </a:extLst>
          </p:cNvPr>
          <p:cNvSpPr txBox="1"/>
          <p:nvPr/>
        </p:nvSpPr>
        <p:spPr>
          <a:xfrm>
            <a:off x="330936" y="94813"/>
            <a:ext cx="1405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C7D4E891-BD21-4866-870A-715E0B2C16DE}"/>
              </a:ext>
            </a:extLst>
          </p:cNvPr>
          <p:cNvSpPr/>
          <p:nvPr/>
        </p:nvSpPr>
        <p:spPr>
          <a:xfrm>
            <a:off x="2168060" y="2223675"/>
            <a:ext cx="14052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개발환경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2" name="다이아몬드 31">
            <a:extLst>
              <a:ext uri="{FF2B5EF4-FFF2-40B4-BE49-F238E27FC236}">
                <a16:creationId xmlns="" xmlns:a16="http://schemas.microsoft.com/office/drawing/2014/main" id="{6D3A82D9-3538-43B6-BC5C-153388E491D1}"/>
              </a:ext>
            </a:extLst>
          </p:cNvPr>
          <p:cNvSpPr/>
          <p:nvPr/>
        </p:nvSpPr>
        <p:spPr>
          <a:xfrm>
            <a:off x="1956186" y="2414683"/>
            <a:ext cx="144000" cy="144000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A196AC48-537E-49FC-A179-AB8793D3EB2D}"/>
              </a:ext>
            </a:extLst>
          </p:cNvPr>
          <p:cNvSpPr/>
          <p:nvPr/>
        </p:nvSpPr>
        <p:spPr>
          <a:xfrm>
            <a:off x="2028186" y="3106235"/>
            <a:ext cx="18483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DETAILS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43" name="다이아몬드 42">
            <a:extLst>
              <a:ext uri="{FF2B5EF4-FFF2-40B4-BE49-F238E27FC236}">
                <a16:creationId xmlns="" xmlns:a16="http://schemas.microsoft.com/office/drawing/2014/main" id="{A3D97D6A-0C63-423C-8191-7D4BCF7F06B2}"/>
              </a:ext>
            </a:extLst>
          </p:cNvPr>
          <p:cNvSpPr/>
          <p:nvPr/>
        </p:nvSpPr>
        <p:spPr>
          <a:xfrm>
            <a:off x="1956186" y="3278328"/>
            <a:ext cx="144000" cy="144000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58703DBF-303C-421E-B385-7ABA0221BFA4}"/>
              </a:ext>
            </a:extLst>
          </p:cNvPr>
          <p:cNvSpPr/>
          <p:nvPr/>
        </p:nvSpPr>
        <p:spPr>
          <a:xfrm>
            <a:off x="2168059" y="4062936"/>
            <a:ext cx="35498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Algorithm Structure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46" name="다이아몬드 45">
            <a:extLst>
              <a:ext uri="{FF2B5EF4-FFF2-40B4-BE49-F238E27FC236}">
                <a16:creationId xmlns="" xmlns:a16="http://schemas.microsoft.com/office/drawing/2014/main" id="{86D48618-189E-43DC-8D19-1D37A575E343}"/>
              </a:ext>
            </a:extLst>
          </p:cNvPr>
          <p:cNvSpPr/>
          <p:nvPr/>
        </p:nvSpPr>
        <p:spPr>
          <a:xfrm>
            <a:off x="1970377" y="4221768"/>
            <a:ext cx="144000" cy="144000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94C68B3-8672-4DAE-8261-8C36AE3DCF7C}"/>
              </a:ext>
            </a:extLst>
          </p:cNvPr>
          <p:cNvSpPr/>
          <p:nvPr/>
        </p:nvSpPr>
        <p:spPr>
          <a:xfrm>
            <a:off x="2177585" y="5039946"/>
            <a:ext cx="4686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프로젝트 일정 및 역할 분담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49" name="다이아몬드 48">
            <a:extLst>
              <a:ext uri="{FF2B5EF4-FFF2-40B4-BE49-F238E27FC236}">
                <a16:creationId xmlns="" xmlns:a16="http://schemas.microsoft.com/office/drawing/2014/main" id="{ECAC32EF-38F8-4F39-A8A8-62F47DC8CB31}"/>
              </a:ext>
            </a:extLst>
          </p:cNvPr>
          <p:cNvSpPr/>
          <p:nvPr/>
        </p:nvSpPr>
        <p:spPr>
          <a:xfrm>
            <a:off x="1945655" y="5234044"/>
            <a:ext cx="144000" cy="144000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CC7A2E1E-B4EF-458F-8EB3-53750A2FFA0B}"/>
              </a:ext>
            </a:extLst>
          </p:cNvPr>
          <p:cNvSpPr/>
          <p:nvPr/>
        </p:nvSpPr>
        <p:spPr>
          <a:xfrm>
            <a:off x="211243" y="1006556"/>
            <a:ext cx="1524960" cy="7652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37FC8061-BBE8-4D2D-A463-269790DEA5A2}"/>
              </a:ext>
            </a:extLst>
          </p:cNvPr>
          <p:cNvGrpSpPr/>
          <p:nvPr/>
        </p:nvGrpSpPr>
        <p:grpSpPr>
          <a:xfrm>
            <a:off x="8100271" y="242027"/>
            <a:ext cx="3643204" cy="3186973"/>
            <a:chOff x="7922717" y="242027"/>
            <a:chExt cx="3643204" cy="3186973"/>
          </a:xfrm>
        </p:grpSpPr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C845DF7B-AD5D-4CF1-A0C9-EA7621A9B544}"/>
                </a:ext>
              </a:extLst>
            </p:cNvPr>
            <p:cNvSpPr/>
            <p:nvPr/>
          </p:nvSpPr>
          <p:spPr>
            <a:xfrm>
              <a:off x="7922717" y="768786"/>
              <a:ext cx="2660214" cy="2660214"/>
            </a:xfrm>
            <a:prstGeom prst="ellipse">
              <a:avLst/>
            </a:prstGeom>
            <a:solidFill>
              <a:srgbClr val="F0D252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22BF80C1-835C-4F04-B6BE-B81E278C9CDE}"/>
                </a:ext>
              </a:extLst>
            </p:cNvPr>
            <p:cNvSpPr/>
            <p:nvPr/>
          </p:nvSpPr>
          <p:spPr>
            <a:xfrm>
              <a:off x="8905707" y="242027"/>
              <a:ext cx="2660214" cy="2660214"/>
            </a:xfrm>
            <a:prstGeom prst="ellipse">
              <a:avLst/>
            </a:prstGeom>
            <a:solidFill>
              <a:srgbClr val="F0D252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5941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7959F96-4FC8-4E6B-AD9E-C638B19D6F86}"/>
              </a:ext>
            </a:extLst>
          </p:cNvPr>
          <p:cNvSpPr/>
          <p:nvPr/>
        </p:nvSpPr>
        <p:spPr>
          <a:xfrm>
            <a:off x="-56670" y="368709"/>
            <a:ext cx="6886335" cy="17698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9E8804CB-63B9-416E-85DE-C5BA2F1A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0E69496-5B29-4145-907C-A5890B44E771}"/>
              </a:ext>
            </a:extLst>
          </p:cNvPr>
          <p:cNvSpPr txBox="1"/>
          <p:nvPr/>
        </p:nvSpPr>
        <p:spPr>
          <a:xfrm>
            <a:off x="0" y="-12150"/>
            <a:ext cx="717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역할 분담</a:t>
            </a:r>
            <a:endParaRPr lang="en-US" altLang="ko-KR" sz="2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7170" name="Picture 2" descr="C:\Users\ST0112\Desktop\palette_icon-icons.com_6371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726" y="1422577"/>
            <a:ext cx="1184280" cy="118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ST0112\Desktop\pngtree-vector-code-optimization-icon-png-image_55392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393" y="1157640"/>
            <a:ext cx="1473088" cy="147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ST0112\Desktop\pngtree-document-icon-for-your-project-png-image_152037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037" y="1166305"/>
            <a:ext cx="1570557" cy="157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액자 12"/>
          <p:cNvSpPr/>
          <p:nvPr/>
        </p:nvSpPr>
        <p:spPr>
          <a:xfrm>
            <a:off x="422473" y="2718096"/>
            <a:ext cx="3298786" cy="4064117"/>
          </a:xfrm>
          <a:prstGeom prst="frame">
            <a:avLst>
              <a:gd name="adj1" fmla="val 3554"/>
            </a:avLst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/>
          <p:cNvSpPr/>
          <p:nvPr/>
        </p:nvSpPr>
        <p:spPr>
          <a:xfrm>
            <a:off x="4546544" y="2718095"/>
            <a:ext cx="3298786" cy="4064117"/>
          </a:xfrm>
          <a:prstGeom prst="frame">
            <a:avLst>
              <a:gd name="adj1" fmla="val 3554"/>
            </a:avLst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8587922" y="2718096"/>
            <a:ext cx="3298786" cy="4064117"/>
          </a:xfrm>
          <a:prstGeom prst="frame">
            <a:avLst>
              <a:gd name="adj1" fmla="val 3554"/>
            </a:avLst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0E69496-5B29-4145-907C-A5890B44E771}"/>
              </a:ext>
            </a:extLst>
          </p:cNvPr>
          <p:cNvSpPr txBox="1"/>
          <p:nvPr/>
        </p:nvSpPr>
        <p:spPr>
          <a:xfrm>
            <a:off x="422473" y="595892"/>
            <a:ext cx="7179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24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24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수행해야 할 작업</a:t>
            </a:r>
            <a:endParaRPr lang="en-US" altLang="ko-KR" sz="24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0E69496-5B29-4145-907C-A5890B44E771}"/>
              </a:ext>
            </a:extLst>
          </p:cNvPr>
          <p:cNvSpPr txBox="1"/>
          <p:nvPr/>
        </p:nvSpPr>
        <p:spPr>
          <a:xfrm>
            <a:off x="783218" y="3063229"/>
            <a:ext cx="26032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캐릭터 제작</a:t>
            </a:r>
            <a:endParaRPr lang="en-US" altLang="ko-KR" dirty="0" smtClean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맵</a:t>
            </a:r>
            <a:r>
              <a:rPr lang="ko-KR" alt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디자인 제작</a:t>
            </a:r>
            <a:endParaRPr lang="en-US" altLang="ko-KR" dirty="0" smtClean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인게임</a:t>
            </a:r>
            <a:r>
              <a:rPr lang="ko-KR" alt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효과 디자인</a:t>
            </a:r>
            <a:endParaRPr lang="en-US" altLang="ko-KR" dirty="0" smtClean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상황에 알맞은 사운드 조사 </a:t>
            </a:r>
            <a:r>
              <a:rPr lang="en-US" altLang="ko-KR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/ </a:t>
            </a:r>
            <a:r>
              <a:rPr lang="ko-KR" alt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적용</a:t>
            </a:r>
            <a:endParaRPr lang="en-US" altLang="ko-KR" dirty="0" smtClean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0E69496-5B29-4145-907C-A5890B44E771}"/>
              </a:ext>
            </a:extLst>
          </p:cNvPr>
          <p:cNvSpPr txBox="1"/>
          <p:nvPr/>
        </p:nvSpPr>
        <p:spPr>
          <a:xfrm>
            <a:off x="4894296" y="2976015"/>
            <a:ext cx="26032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세부 기능 구성하기</a:t>
            </a:r>
            <a:endParaRPr lang="en-US" altLang="ko-KR" dirty="0" smtClean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더 나은 알고리즘 찾아보고 적용</a:t>
            </a:r>
            <a:endParaRPr lang="en-US" altLang="ko-KR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인터페이스 구성 및 제작</a:t>
            </a:r>
            <a:endParaRPr lang="en-US" altLang="ko-KR" dirty="0" smtClean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장애물과의 </a:t>
            </a:r>
            <a:r>
              <a:rPr lang="en-US" altLang="ko-KR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/>
            </a:r>
            <a:br>
              <a:rPr lang="en-US" altLang="ko-KR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</a:br>
            <a:r>
              <a:rPr lang="ko-KR" alt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충돌문제 개선</a:t>
            </a:r>
            <a:endParaRPr lang="en-US" altLang="ko-KR" dirty="0" smtClean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레벨업에</a:t>
            </a:r>
            <a:r>
              <a:rPr lang="ko-KR" alt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따른 무기 변화 적용</a:t>
            </a:r>
            <a:endParaRPr lang="en-US" altLang="ko-KR" dirty="0" smtClean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0E69496-5B29-4145-907C-A5890B44E771}"/>
              </a:ext>
            </a:extLst>
          </p:cNvPr>
          <p:cNvSpPr txBox="1"/>
          <p:nvPr/>
        </p:nvSpPr>
        <p:spPr>
          <a:xfrm>
            <a:off x="8935674" y="4217391"/>
            <a:ext cx="2603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보고서 작성</a:t>
            </a:r>
            <a:endParaRPr lang="en-US" altLang="ko-KR" dirty="0" smtClean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발표자료 작성</a:t>
            </a:r>
            <a:endParaRPr lang="en-US" altLang="ko-KR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283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7959F96-4FC8-4E6B-AD9E-C638B19D6F86}"/>
              </a:ext>
            </a:extLst>
          </p:cNvPr>
          <p:cNvSpPr/>
          <p:nvPr/>
        </p:nvSpPr>
        <p:spPr>
          <a:xfrm>
            <a:off x="-56670" y="368709"/>
            <a:ext cx="6886335" cy="17698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9E8804CB-63B9-416E-85DE-C5BA2F1A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0E69496-5B29-4145-907C-A5890B44E771}"/>
              </a:ext>
            </a:extLst>
          </p:cNvPr>
          <p:cNvSpPr txBox="1"/>
          <p:nvPr/>
        </p:nvSpPr>
        <p:spPr>
          <a:xfrm>
            <a:off x="0" y="-12150"/>
            <a:ext cx="717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역할 분담</a:t>
            </a:r>
            <a:endParaRPr lang="en-US" altLang="ko-KR" sz="2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348787" y="1641651"/>
            <a:ext cx="11110149" cy="4064117"/>
          </a:xfrm>
          <a:prstGeom prst="frame">
            <a:avLst>
              <a:gd name="adj1" fmla="val 3554"/>
            </a:avLst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0E69496-5B29-4145-907C-A5890B44E771}"/>
              </a:ext>
            </a:extLst>
          </p:cNvPr>
          <p:cNvSpPr txBox="1"/>
          <p:nvPr/>
        </p:nvSpPr>
        <p:spPr>
          <a:xfrm>
            <a:off x="422472" y="983216"/>
            <a:ext cx="7179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4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고세</a:t>
            </a:r>
            <a:r>
              <a:rPr lang="ko-KR" altLang="en-US" sz="2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열</a:t>
            </a:r>
            <a:endParaRPr lang="en-US" altLang="ko-KR" sz="24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8" name="Picture 2" descr="C:\Users\ST0112\Desktop\palette_icon-icons.com_6371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27" y="2163172"/>
            <a:ext cx="601884" cy="60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0E69496-5B29-4145-907C-A5890B44E771}"/>
              </a:ext>
            </a:extLst>
          </p:cNvPr>
          <p:cNvSpPr txBox="1"/>
          <p:nvPr/>
        </p:nvSpPr>
        <p:spPr>
          <a:xfrm>
            <a:off x="1882812" y="2163172"/>
            <a:ext cx="7179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전체적인 디자인 담당 </a:t>
            </a:r>
            <a:r>
              <a:rPr lang="en-US" altLang="ko-KR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</a:t>
            </a:r>
            <a:r>
              <a:rPr lang="ko-KR" altLang="en-US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캐릭터</a:t>
            </a:r>
            <a:r>
              <a:rPr lang="en-US" altLang="ko-KR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2000" dirty="0" err="1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맵</a:t>
            </a:r>
            <a:r>
              <a:rPr lang="en-US" altLang="ko-KR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2000" dirty="0" err="1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인게임</a:t>
            </a:r>
            <a:r>
              <a:rPr lang="ko-KR" altLang="en-US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효과</a:t>
            </a:r>
            <a:r>
              <a:rPr lang="en-US" altLang="ko-KR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)</a:t>
            </a:r>
            <a:endParaRPr lang="en-US" altLang="ko-KR" sz="20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24" name="Picture 3" descr="C:\Users\ST0112\Desktop\pngtree-vector-code-optimization-icon-png-image_55392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23" y="3128055"/>
            <a:ext cx="855422" cy="85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0E69496-5B29-4145-907C-A5890B44E771}"/>
              </a:ext>
            </a:extLst>
          </p:cNvPr>
          <p:cNvSpPr txBox="1"/>
          <p:nvPr/>
        </p:nvSpPr>
        <p:spPr>
          <a:xfrm>
            <a:off x="1768993" y="3047935"/>
            <a:ext cx="7179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기존 코드 이해</a:t>
            </a:r>
            <a:endParaRPr lang="en-US" altLang="ko-KR" sz="2000" dirty="0" smtClean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캐릭터와 </a:t>
            </a:r>
            <a:r>
              <a:rPr lang="ko-KR" altLang="en-US" sz="2000" dirty="0" err="1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인게임</a:t>
            </a:r>
            <a:r>
              <a:rPr lang="ko-KR" altLang="en-US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효과 적용시키기</a:t>
            </a:r>
            <a:endParaRPr lang="en-US" altLang="ko-KR" sz="2000" dirty="0" smtClean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사운드 조사 및 적용</a:t>
            </a:r>
            <a:endParaRPr lang="en-US" altLang="ko-KR" sz="20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26" name="Picture 4" descr="C:\Users\ST0112\Desktop\pngtree-document-icon-for-your-project-png-image_152037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02" y="4298862"/>
            <a:ext cx="825654" cy="82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0E69496-5B29-4145-907C-A5890B44E771}"/>
              </a:ext>
            </a:extLst>
          </p:cNvPr>
          <p:cNvSpPr txBox="1"/>
          <p:nvPr/>
        </p:nvSpPr>
        <p:spPr>
          <a:xfrm>
            <a:off x="1768993" y="4351057"/>
            <a:ext cx="7179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보고서 작성</a:t>
            </a:r>
            <a:endParaRPr lang="en-US" altLang="ko-KR" sz="2000" dirty="0" smtClean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발표자료 작성</a:t>
            </a:r>
            <a:endParaRPr lang="en-US" altLang="ko-KR" sz="20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2359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7959F96-4FC8-4E6B-AD9E-C638B19D6F86}"/>
              </a:ext>
            </a:extLst>
          </p:cNvPr>
          <p:cNvSpPr/>
          <p:nvPr/>
        </p:nvSpPr>
        <p:spPr>
          <a:xfrm>
            <a:off x="-56670" y="368709"/>
            <a:ext cx="6886335" cy="17698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9E8804CB-63B9-416E-85DE-C5BA2F1A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0E69496-5B29-4145-907C-A5890B44E771}"/>
              </a:ext>
            </a:extLst>
          </p:cNvPr>
          <p:cNvSpPr txBox="1"/>
          <p:nvPr/>
        </p:nvSpPr>
        <p:spPr>
          <a:xfrm>
            <a:off x="0" y="-12150"/>
            <a:ext cx="717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역할 분담</a:t>
            </a:r>
            <a:endParaRPr lang="en-US" altLang="ko-KR" sz="2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348787" y="1641651"/>
            <a:ext cx="11110149" cy="4064117"/>
          </a:xfrm>
          <a:prstGeom prst="frame">
            <a:avLst>
              <a:gd name="adj1" fmla="val 3554"/>
            </a:avLst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0E69496-5B29-4145-907C-A5890B44E771}"/>
              </a:ext>
            </a:extLst>
          </p:cNvPr>
          <p:cNvSpPr txBox="1"/>
          <p:nvPr/>
        </p:nvSpPr>
        <p:spPr>
          <a:xfrm>
            <a:off x="422472" y="983216"/>
            <a:ext cx="7179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박병현</a:t>
            </a:r>
            <a:endParaRPr lang="en-US" altLang="ko-KR" sz="24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24" name="Picture 3" descr="C:\Users\ST0112\Desktop\pngtree-vector-code-optimization-icon-png-image_5539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18" y="2424336"/>
            <a:ext cx="855422" cy="85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0E69496-5B29-4145-907C-A5890B44E771}"/>
              </a:ext>
            </a:extLst>
          </p:cNvPr>
          <p:cNvSpPr txBox="1"/>
          <p:nvPr/>
        </p:nvSpPr>
        <p:spPr>
          <a:xfrm>
            <a:off x="1884740" y="2091975"/>
            <a:ext cx="87523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기존 코드 이해</a:t>
            </a:r>
            <a:endParaRPr lang="en-US" altLang="ko-KR" sz="2000" dirty="0" smtClean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</a:t>
            </a:r>
            <a:r>
              <a:rPr lang="ko-KR" altLang="en-US" sz="2000" dirty="0" err="1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모드별</a:t>
            </a:r>
            <a:r>
              <a:rPr lang="ko-KR" altLang="en-US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세부 기능 구성하기</a:t>
            </a:r>
            <a:r>
              <a:rPr lang="en-US" altLang="ko-KR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</a:t>
            </a:r>
            <a:r>
              <a:rPr lang="ko-KR" altLang="en-US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목숨</a:t>
            </a:r>
            <a:r>
              <a:rPr lang="en-US" altLang="ko-KR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스피드</a:t>
            </a:r>
            <a:r>
              <a:rPr lang="en-US" altLang="ko-KR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시간</a:t>
            </a:r>
            <a:r>
              <a:rPr lang="en-US" altLang="ko-KR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보스</a:t>
            </a:r>
            <a:r>
              <a:rPr lang="en-US" altLang="ko-KR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)</a:t>
            </a:r>
          </a:p>
          <a:p>
            <a:r>
              <a:rPr lang="en-US" altLang="ko-KR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더 나은 알고리즘 찾아보고 적용하기</a:t>
            </a:r>
            <a:endParaRPr lang="en-US" altLang="ko-KR" sz="2000" dirty="0" smtClean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2000" dirty="0" err="1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레벨업에</a:t>
            </a:r>
            <a:r>
              <a:rPr lang="ko-KR" altLang="en-US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따른 미사일의 변화 적용시키기</a:t>
            </a:r>
            <a:endParaRPr lang="en-US" altLang="ko-KR" sz="2000" dirty="0" smtClean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디버깅</a:t>
            </a:r>
            <a:endParaRPr lang="en-US" altLang="ko-KR" sz="2000" dirty="0" smtClean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26" name="Picture 4" descr="C:\Users\ST0112\Desktop\pngtree-document-icon-for-your-project-png-image_152037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02" y="4146574"/>
            <a:ext cx="825654" cy="82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0E69496-5B29-4145-907C-A5890B44E771}"/>
              </a:ext>
            </a:extLst>
          </p:cNvPr>
          <p:cNvSpPr txBox="1"/>
          <p:nvPr/>
        </p:nvSpPr>
        <p:spPr>
          <a:xfrm>
            <a:off x="1768992" y="4138847"/>
            <a:ext cx="7179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보고서 작성</a:t>
            </a:r>
            <a:endParaRPr lang="en-US" altLang="ko-KR" sz="2000" dirty="0" smtClean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발표자료 작성</a:t>
            </a:r>
            <a:endParaRPr lang="en-US" altLang="ko-KR" sz="20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7663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7959F96-4FC8-4E6B-AD9E-C638B19D6F86}"/>
              </a:ext>
            </a:extLst>
          </p:cNvPr>
          <p:cNvSpPr/>
          <p:nvPr/>
        </p:nvSpPr>
        <p:spPr>
          <a:xfrm>
            <a:off x="-56670" y="368709"/>
            <a:ext cx="6886335" cy="17698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9E8804CB-63B9-416E-85DE-C5BA2F1A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0E69496-5B29-4145-907C-A5890B44E771}"/>
              </a:ext>
            </a:extLst>
          </p:cNvPr>
          <p:cNvSpPr txBox="1"/>
          <p:nvPr/>
        </p:nvSpPr>
        <p:spPr>
          <a:xfrm>
            <a:off x="0" y="-12150"/>
            <a:ext cx="717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역할 분담</a:t>
            </a:r>
            <a:endParaRPr lang="en-US" altLang="ko-KR" sz="2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348787" y="1641651"/>
            <a:ext cx="11110149" cy="4064117"/>
          </a:xfrm>
          <a:prstGeom prst="frame">
            <a:avLst>
              <a:gd name="adj1" fmla="val 3554"/>
            </a:avLst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0E69496-5B29-4145-907C-A5890B44E771}"/>
              </a:ext>
            </a:extLst>
          </p:cNvPr>
          <p:cNvSpPr txBox="1"/>
          <p:nvPr/>
        </p:nvSpPr>
        <p:spPr>
          <a:xfrm>
            <a:off x="422472" y="983216"/>
            <a:ext cx="7179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400" dirty="0" err="1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임채균</a:t>
            </a:r>
            <a:endParaRPr lang="en-US" altLang="ko-KR" sz="24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24" name="Picture 3" descr="C:\Users\ST0112\Desktop\pngtree-vector-code-optimization-icon-png-image_5539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18" y="2479872"/>
            <a:ext cx="855422" cy="85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0E69496-5B29-4145-907C-A5890B44E771}"/>
              </a:ext>
            </a:extLst>
          </p:cNvPr>
          <p:cNvSpPr txBox="1"/>
          <p:nvPr/>
        </p:nvSpPr>
        <p:spPr>
          <a:xfrm>
            <a:off x="1986431" y="2207678"/>
            <a:ext cx="71794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기존 코드 이해</a:t>
            </a:r>
            <a:endParaRPr lang="en-US" altLang="ko-KR" sz="2000" dirty="0" smtClean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더 나은 알고리즘 찾아보고 적용하기</a:t>
            </a:r>
            <a:endParaRPr lang="en-US" altLang="ko-KR" sz="2000" dirty="0" smtClean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시작 인터페이스 구성 및 제작</a:t>
            </a:r>
            <a:endParaRPr lang="en-US" altLang="ko-KR" sz="2000" dirty="0" smtClean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장애물과의 충돌문제점 개선하기</a:t>
            </a:r>
            <a:endParaRPr lang="en-US" altLang="ko-KR" sz="2000" dirty="0" smtClean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디버깅</a:t>
            </a:r>
            <a:endParaRPr lang="en-US" altLang="ko-KR" sz="2000" dirty="0" smtClean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26" name="Picture 4" descr="C:\Users\ST0112\Desktop\pngtree-document-icon-for-your-project-png-image_152037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86" y="4192873"/>
            <a:ext cx="825654" cy="82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0E69496-5B29-4145-907C-A5890B44E771}"/>
              </a:ext>
            </a:extLst>
          </p:cNvPr>
          <p:cNvSpPr txBox="1"/>
          <p:nvPr/>
        </p:nvSpPr>
        <p:spPr>
          <a:xfrm>
            <a:off x="1893832" y="4251757"/>
            <a:ext cx="7179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보고서 작성</a:t>
            </a:r>
            <a:endParaRPr lang="en-US" altLang="ko-KR" sz="2000" dirty="0" smtClean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2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발표자료 작성</a:t>
            </a:r>
            <a:endParaRPr lang="en-US" altLang="ko-KR" sz="20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0944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7959F96-4FC8-4E6B-AD9E-C638B19D6F86}"/>
              </a:ext>
            </a:extLst>
          </p:cNvPr>
          <p:cNvSpPr/>
          <p:nvPr/>
        </p:nvSpPr>
        <p:spPr>
          <a:xfrm>
            <a:off x="-56670" y="368709"/>
            <a:ext cx="6886335" cy="17698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9E8804CB-63B9-416E-85DE-C5BA2F1A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0E69496-5B29-4145-907C-A5890B44E771}"/>
              </a:ext>
            </a:extLst>
          </p:cNvPr>
          <p:cNvSpPr txBox="1"/>
          <p:nvPr/>
        </p:nvSpPr>
        <p:spPr>
          <a:xfrm>
            <a:off x="0" y="-12150"/>
            <a:ext cx="717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프로젝트 일정</a:t>
            </a:r>
            <a:endParaRPr lang="en-US" altLang="ko-KR" sz="2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81023" y="970320"/>
            <a:ext cx="11979797" cy="5303158"/>
          </a:xfrm>
          <a:prstGeom prst="frame">
            <a:avLst>
              <a:gd name="adj1" fmla="val 3554"/>
            </a:avLst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194" name="Picture 2" descr="C:\Users\ST0112\Desktop\KakaoTalk_20210425_17242856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40" y="1359323"/>
            <a:ext cx="11283770" cy="452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387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9376F87-9719-479C-BED8-F7828951C63B}"/>
              </a:ext>
            </a:extLst>
          </p:cNvPr>
          <p:cNvSpPr/>
          <p:nvPr/>
        </p:nvSpPr>
        <p:spPr>
          <a:xfrm>
            <a:off x="3933674" y="2073550"/>
            <a:ext cx="4255526" cy="2329773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9D43D0DF-6AA2-4381-BB85-E3E416E89CA6}"/>
              </a:ext>
            </a:extLst>
          </p:cNvPr>
          <p:cNvSpPr/>
          <p:nvPr/>
        </p:nvSpPr>
        <p:spPr>
          <a:xfrm>
            <a:off x="3706842" y="1828502"/>
            <a:ext cx="4709190" cy="280786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B33C36E6-476F-437A-A271-0F945FD2799C}"/>
              </a:ext>
            </a:extLst>
          </p:cNvPr>
          <p:cNvSpPr/>
          <p:nvPr/>
        </p:nvSpPr>
        <p:spPr>
          <a:xfrm>
            <a:off x="4816282" y="2878489"/>
            <a:ext cx="35160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4000" spc="-100" dirty="0" smtClean="0">
                <a:ln>
                  <a:solidFill>
                    <a:srgbClr val="33296D"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감사합니다</a:t>
            </a:r>
            <a:endParaRPr lang="en-US" altLang="ko-KR" sz="4000" spc="-100" dirty="0">
              <a:ln>
                <a:solidFill>
                  <a:srgbClr val="33296D"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3D9050A-7A92-4A2C-9043-6CA2F9E2C29F}"/>
              </a:ext>
            </a:extLst>
          </p:cNvPr>
          <p:cNvSpPr/>
          <p:nvPr/>
        </p:nvSpPr>
        <p:spPr>
          <a:xfrm>
            <a:off x="4253991" y="2547366"/>
            <a:ext cx="68961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</a:t>
            </a:r>
            <a:endParaRPr lang="ko-KR" altLang="en-US" sz="4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162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9376F87-9719-479C-BED8-F7828951C63B}"/>
              </a:ext>
            </a:extLst>
          </p:cNvPr>
          <p:cNvSpPr/>
          <p:nvPr/>
        </p:nvSpPr>
        <p:spPr>
          <a:xfrm>
            <a:off x="3933674" y="2073550"/>
            <a:ext cx="4255526" cy="2329773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9D43D0DF-6AA2-4381-BB85-E3E416E89CA6}"/>
              </a:ext>
            </a:extLst>
          </p:cNvPr>
          <p:cNvSpPr/>
          <p:nvPr/>
        </p:nvSpPr>
        <p:spPr>
          <a:xfrm>
            <a:off x="3706842" y="1828502"/>
            <a:ext cx="4709190" cy="280786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B33C36E6-476F-437A-A271-0F945FD2799C}"/>
              </a:ext>
            </a:extLst>
          </p:cNvPr>
          <p:cNvSpPr/>
          <p:nvPr/>
        </p:nvSpPr>
        <p:spPr>
          <a:xfrm>
            <a:off x="5036205" y="2708616"/>
            <a:ext cx="35160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60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BASES</a:t>
            </a:r>
            <a:endParaRPr lang="en-US" altLang="ko-KR" sz="5400" spc="-100" dirty="0">
              <a:ln>
                <a:solidFill>
                  <a:srgbClr val="33296D"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3D9050A-7A92-4A2C-9043-6CA2F9E2C29F}"/>
              </a:ext>
            </a:extLst>
          </p:cNvPr>
          <p:cNvSpPr/>
          <p:nvPr/>
        </p:nvSpPr>
        <p:spPr>
          <a:xfrm>
            <a:off x="4346593" y="2558941"/>
            <a:ext cx="68961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</a:t>
            </a:r>
            <a:endParaRPr lang="ko-KR" altLang="en-US" sz="4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612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-78894" y="393537"/>
            <a:ext cx="6037394" cy="20592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226873" y="0"/>
            <a:ext cx="717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BASES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C5E55D9A-47EA-4728-A659-73AC38241754}"/>
              </a:ext>
            </a:extLst>
          </p:cNvPr>
          <p:cNvSpPr/>
          <p:nvPr/>
        </p:nvSpPr>
        <p:spPr>
          <a:xfrm>
            <a:off x="752957" y="770986"/>
            <a:ext cx="4373685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선정 게임 정보</a:t>
            </a:r>
            <a:endParaRPr lang="en-US" altLang="ko-KR" sz="24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5" name="액자 4"/>
          <p:cNvSpPr/>
          <p:nvPr/>
        </p:nvSpPr>
        <p:spPr>
          <a:xfrm>
            <a:off x="0" y="1342663"/>
            <a:ext cx="12192000" cy="5515337"/>
          </a:xfrm>
          <a:prstGeom prst="frame">
            <a:avLst>
              <a:gd name="adj1" fmla="val 6902"/>
            </a:avLst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C5E55D9A-47EA-4728-A659-73AC38241754}"/>
              </a:ext>
            </a:extLst>
          </p:cNvPr>
          <p:cNvSpPr/>
          <p:nvPr/>
        </p:nvSpPr>
        <p:spPr>
          <a:xfrm>
            <a:off x="752956" y="2047428"/>
            <a:ext cx="10127243" cy="156966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장르 </a:t>
            </a:r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: RACING GAME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사용 언어 </a:t>
            </a:r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: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PYTHON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주소 </a:t>
            </a:r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: </a:t>
            </a:r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hlinkClick r:id="rId2"/>
              </a:rPr>
              <a:t>https://github.com/Sagarsawant224/Racing-game</a:t>
            </a:r>
            <a:endParaRPr lang="en-US" altLang="ko-KR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Lisence</a:t>
            </a:r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: GPL 3.0</a:t>
            </a:r>
            <a:endParaRPr lang="en-US" altLang="ko-KR" sz="24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026" name="Picture 2" descr="C:\Users\ST0112\Desktop\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871" y="3772765"/>
            <a:ext cx="3300796" cy="254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T0112\Documents\카카오톡 받은 파일\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342" y="3738041"/>
            <a:ext cx="3341300" cy="258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04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389ABF4-F4E6-471A-A61F-5FDC270C34C6}"/>
              </a:ext>
            </a:extLst>
          </p:cNvPr>
          <p:cNvSpPr txBox="1"/>
          <p:nvPr/>
        </p:nvSpPr>
        <p:spPr>
          <a:xfrm>
            <a:off x="559293" y="1219753"/>
            <a:ext cx="6174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F0D252">
                    <a:alpha val="62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6000" dirty="0">
              <a:solidFill>
                <a:srgbClr val="F0D252">
                  <a:alpha val="62000"/>
                </a:srgb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9E8804CB-63B9-416E-85DE-C5BA2F1A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1DD74CC-A653-42FA-A884-AC308DF61550}"/>
              </a:ext>
            </a:extLst>
          </p:cNvPr>
          <p:cNvSpPr txBox="1"/>
          <p:nvPr/>
        </p:nvSpPr>
        <p:spPr>
          <a:xfrm>
            <a:off x="732198" y="1517457"/>
            <a:ext cx="2838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STRENGTH</a:t>
            </a:r>
            <a:endParaRPr lang="ko-KR" altLang="en-US" sz="2800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37959F96-4FC8-4E6B-AD9E-C638B19D6F86}"/>
              </a:ext>
            </a:extLst>
          </p:cNvPr>
          <p:cNvSpPr/>
          <p:nvPr/>
        </p:nvSpPr>
        <p:spPr>
          <a:xfrm>
            <a:off x="-78894" y="393537"/>
            <a:ext cx="6037394" cy="20592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0E69496-5B29-4145-907C-A5890B44E771}"/>
              </a:ext>
            </a:extLst>
          </p:cNvPr>
          <p:cNvSpPr txBox="1"/>
          <p:nvPr/>
        </p:nvSpPr>
        <p:spPr>
          <a:xfrm>
            <a:off x="0" y="23149"/>
            <a:ext cx="717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36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BASES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5E55D9A-47EA-4728-A659-73AC38241754}"/>
              </a:ext>
            </a:extLst>
          </p:cNvPr>
          <p:cNvSpPr/>
          <p:nvPr/>
        </p:nvSpPr>
        <p:spPr>
          <a:xfrm>
            <a:off x="752957" y="770986"/>
            <a:ext cx="5636268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선정 게임에 대한 </a:t>
            </a:r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SWOT 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분석</a:t>
            </a:r>
            <a:endParaRPr lang="en-US" altLang="ko-KR" sz="24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12110" y="2672687"/>
            <a:ext cx="289367" cy="317360"/>
          </a:xfrm>
          <a:prstGeom prst="rect">
            <a:avLst/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5E55D9A-47EA-4728-A659-73AC38241754}"/>
              </a:ext>
            </a:extLst>
          </p:cNvPr>
          <p:cNvSpPr/>
          <p:nvPr/>
        </p:nvSpPr>
        <p:spPr>
          <a:xfrm>
            <a:off x="1829159" y="2550204"/>
            <a:ext cx="10127243" cy="304698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24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메소드화된</a:t>
            </a:r>
            <a:r>
              <a:rPr lang="ko-KR" altLang="en-US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기능들로 인해 코드의 구성이 잘 </a:t>
            </a:r>
            <a:r>
              <a:rPr lang="ko-KR" altLang="en-US" sz="24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짜여져있음</a:t>
            </a:r>
            <a:endParaRPr lang="en-US" altLang="ko-KR" sz="24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비교적 간단한 코드 구조로 다양한 응용 접목 가능</a:t>
            </a:r>
            <a:endParaRPr lang="en-US" altLang="ko-KR" sz="240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4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접근성이</a:t>
            </a:r>
            <a:r>
              <a:rPr lang="ko-KR" altLang="en-US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높아 많은 사람들에게 흥미 유발 가능</a:t>
            </a:r>
            <a:endParaRPr lang="en-US" altLang="ko-KR" sz="240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어느 환경에서나 게임을 즐길 수 있음</a:t>
            </a:r>
            <a:endParaRPr lang="en-US" altLang="ko-KR" sz="24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12107" y="3334373"/>
            <a:ext cx="289367" cy="317360"/>
          </a:xfrm>
          <a:prstGeom prst="rect">
            <a:avLst/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412108" y="4119424"/>
            <a:ext cx="289367" cy="317360"/>
          </a:xfrm>
          <a:prstGeom prst="rect">
            <a:avLst/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412109" y="4854515"/>
            <a:ext cx="289367" cy="317360"/>
          </a:xfrm>
          <a:prstGeom prst="rect">
            <a:avLst/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97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389ABF4-F4E6-471A-A61F-5FDC270C34C6}"/>
              </a:ext>
            </a:extLst>
          </p:cNvPr>
          <p:cNvSpPr txBox="1"/>
          <p:nvPr/>
        </p:nvSpPr>
        <p:spPr>
          <a:xfrm>
            <a:off x="559293" y="1219753"/>
            <a:ext cx="6174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F0D252">
                    <a:alpha val="62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6000" dirty="0">
              <a:solidFill>
                <a:srgbClr val="F0D252">
                  <a:alpha val="62000"/>
                </a:srgb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9E8804CB-63B9-416E-85DE-C5BA2F1A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1DD74CC-A653-42FA-A884-AC308DF61550}"/>
              </a:ext>
            </a:extLst>
          </p:cNvPr>
          <p:cNvSpPr txBox="1"/>
          <p:nvPr/>
        </p:nvSpPr>
        <p:spPr>
          <a:xfrm>
            <a:off x="732198" y="1517457"/>
            <a:ext cx="2838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WEAKNESS</a:t>
            </a:r>
            <a:endParaRPr lang="ko-KR" altLang="en-US" sz="4000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37959F96-4FC8-4E6B-AD9E-C638B19D6F86}"/>
              </a:ext>
            </a:extLst>
          </p:cNvPr>
          <p:cNvSpPr/>
          <p:nvPr/>
        </p:nvSpPr>
        <p:spPr>
          <a:xfrm>
            <a:off x="-78894" y="393537"/>
            <a:ext cx="6037394" cy="20592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0E69496-5B29-4145-907C-A5890B44E771}"/>
              </a:ext>
            </a:extLst>
          </p:cNvPr>
          <p:cNvSpPr txBox="1"/>
          <p:nvPr/>
        </p:nvSpPr>
        <p:spPr>
          <a:xfrm>
            <a:off x="0" y="23149"/>
            <a:ext cx="717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36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BASES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5E55D9A-47EA-4728-A659-73AC38241754}"/>
              </a:ext>
            </a:extLst>
          </p:cNvPr>
          <p:cNvSpPr/>
          <p:nvPr/>
        </p:nvSpPr>
        <p:spPr>
          <a:xfrm>
            <a:off x="752957" y="770986"/>
            <a:ext cx="5636268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선정 게임에 대한 </a:t>
            </a:r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SWOT 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분석</a:t>
            </a:r>
            <a:endParaRPr lang="en-US" altLang="ko-KR" sz="24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12110" y="2672687"/>
            <a:ext cx="289367" cy="317360"/>
          </a:xfrm>
          <a:prstGeom prst="rect">
            <a:avLst/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5E55D9A-47EA-4728-A659-73AC38241754}"/>
              </a:ext>
            </a:extLst>
          </p:cNvPr>
          <p:cNvSpPr/>
          <p:nvPr/>
        </p:nvSpPr>
        <p:spPr>
          <a:xfrm>
            <a:off x="1829159" y="2550204"/>
            <a:ext cx="10127243" cy="304698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장애물과의 충돌판정이 아쉬움</a:t>
            </a:r>
            <a:endParaRPr lang="en-US" altLang="ko-KR" sz="240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이미지가 너무 단조로워 변칙적인 상황이 발생하지 않음</a:t>
            </a:r>
            <a:endParaRPr lang="en-US" altLang="ko-KR" sz="240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유저와 인터페이스의 상호작용이 거의 없음</a:t>
            </a:r>
            <a:endParaRPr lang="en-US" altLang="ko-KR" sz="240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게임을 함으로 얻는 </a:t>
            </a:r>
            <a:r>
              <a:rPr lang="en-US" altLang="ko-KR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‘</a:t>
            </a:r>
            <a:r>
              <a:rPr lang="ko-KR" altLang="en-US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성취요소</a:t>
            </a:r>
            <a:r>
              <a:rPr lang="en-US" altLang="ko-KR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’ </a:t>
            </a:r>
            <a:r>
              <a:rPr lang="ko-KR" altLang="en-US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부족</a:t>
            </a:r>
            <a:endParaRPr lang="en-US" altLang="ko-KR" sz="24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12107" y="3334373"/>
            <a:ext cx="289367" cy="317360"/>
          </a:xfrm>
          <a:prstGeom prst="rect">
            <a:avLst/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412108" y="4119424"/>
            <a:ext cx="289367" cy="317360"/>
          </a:xfrm>
          <a:prstGeom prst="rect">
            <a:avLst/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412109" y="4854515"/>
            <a:ext cx="289367" cy="317360"/>
          </a:xfrm>
          <a:prstGeom prst="rect">
            <a:avLst/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7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389ABF4-F4E6-471A-A61F-5FDC270C34C6}"/>
              </a:ext>
            </a:extLst>
          </p:cNvPr>
          <p:cNvSpPr txBox="1"/>
          <p:nvPr/>
        </p:nvSpPr>
        <p:spPr>
          <a:xfrm>
            <a:off x="559293" y="1219753"/>
            <a:ext cx="6174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F0D252">
                    <a:alpha val="62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ko-KR" altLang="en-US" sz="6000" dirty="0">
              <a:solidFill>
                <a:srgbClr val="F0D252">
                  <a:alpha val="62000"/>
                </a:srgb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9E8804CB-63B9-416E-85DE-C5BA2F1A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1DD74CC-A653-42FA-A884-AC308DF61550}"/>
              </a:ext>
            </a:extLst>
          </p:cNvPr>
          <p:cNvSpPr txBox="1"/>
          <p:nvPr/>
        </p:nvSpPr>
        <p:spPr>
          <a:xfrm>
            <a:off x="732198" y="1517457"/>
            <a:ext cx="3353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OPPERTUNITY</a:t>
            </a:r>
            <a:endParaRPr lang="ko-KR" altLang="en-US" sz="4000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37959F96-4FC8-4E6B-AD9E-C638B19D6F86}"/>
              </a:ext>
            </a:extLst>
          </p:cNvPr>
          <p:cNvSpPr/>
          <p:nvPr/>
        </p:nvSpPr>
        <p:spPr>
          <a:xfrm>
            <a:off x="-78894" y="393537"/>
            <a:ext cx="6037394" cy="20592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0E69496-5B29-4145-907C-A5890B44E771}"/>
              </a:ext>
            </a:extLst>
          </p:cNvPr>
          <p:cNvSpPr txBox="1"/>
          <p:nvPr/>
        </p:nvSpPr>
        <p:spPr>
          <a:xfrm>
            <a:off x="0" y="23149"/>
            <a:ext cx="717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36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BASES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5E55D9A-47EA-4728-A659-73AC38241754}"/>
              </a:ext>
            </a:extLst>
          </p:cNvPr>
          <p:cNvSpPr/>
          <p:nvPr/>
        </p:nvSpPr>
        <p:spPr>
          <a:xfrm>
            <a:off x="752957" y="770986"/>
            <a:ext cx="5636268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선정 게임에 대한 </a:t>
            </a:r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SWOT 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분석</a:t>
            </a:r>
            <a:endParaRPr lang="en-US" altLang="ko-KR" sz="24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23674" y="3112525"/>
            <a:ext cx="289367" cy="317360"/>
          </a:xfrm>
          <a:prstGeom prst="rect">
            <a:avLst/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5E55D9A-47EA-4728-A659-73AC38241754}"/>
              </a:ext>
            </a:extLst>
          </p:cNvPr>
          <p:cNvSpPr/>
          <p:nvPr/>
        </p:nvSpPr>
        <p:spPr>
          <a:xfrm>
            <a:off x="1829159" y="2990047"/>
            <a:ext cx="10127243" cy="193899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기본적인 뼈대가 존재하기 때문에 수정이 수월함</a:t>
            </a:r>
            <a:endParaRPr lang="en-US" altLang="ko-KR" sz="240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4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레이싱게임</a:t>
            </a:r>
            <a:r>
              <a:rPr lang="ko-KR" altLang="en-US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+ </a:t>
            </a:r>
            <a:r>
              <a:rPr lang="ko-KR" altLang="en-US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슈팅게임의 요소를 결합하여 </a:t>
            </a:r>
            <a:r>
              <a:rPr lang="ko-KR" altLang="en-US" sz="24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퀄리티</a:t>
            </a:r>
            <a:r>
              <a:rPr lang="ko-KR" altLang="en-US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높은 게임 제작</a:t>
            </a:r>
            <a:endParaRPr lang="en-US" altLang="ko-KR" sz="240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참고할 수 있는 </a:t>
            </a:r>
            <a:r>
              <a:rPr lang="ko-KR" altLang="en-US" sz="24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오픈소스들이</a:t>
            </a:r>
            <a:r>
              <a:rPr lang="ko-KR" altLang="en-US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다양함 </a:t>
            </a:r>
            <a:endParaRPr lang="en-US" altLang="ko-KR" sz="24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23674" y="3800863"/>
            <a:ext cx="289367" cy="317360"/>
          </a:xfrm>
          <a:prstGeom prst="rect">
            <a:avLst/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417892" y="4549277"/>
            <a:ext cx="289367" cy="317360"/>
          </a:xfrm>
          <a:prstGeom prst="rect">
            <a:avLst/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7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389ABF4-F4E6-471A-A61F-5FDC270C34C6}"/>
              </a:ext>
            </a:extLst>
          </p:cNvPr>
          <p:cNvSpPr txBox="1"/>
          <p:nvPr/>
        </p:nvSpPr>
        <p:spPr>
          <a:xfrm>
            <a:off x="559293" y="1219753"/>
            <a:ext cx="6174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F0D252">
                    <a:alpha val="62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endParaRPr lang="ko-KR" altLang="en-US" sz="6000" dirty="0">
              <a:solidFill>
                <a:srgbClr val="F0D252">
                  <a:alpha val="62000"/>
                </a:srgb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9E8804CB-63B9-416E-85DE-C5BA2F1A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1DD74CC-A653-42FA-A884-AC308DF61550}"/>
              </a:ext>
            </a:extLst>
          </p:cNvPr>
          <p:cNvSpPr txBox="1"/>
          <p:nvPr/>
        </p:nvSpPr>
        <p:spPr>
          <a:xfrm>
            <a:off x="732198" y="1517457"/>
            <a:ext cx="2838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595959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THREAT</a:t>
            </a:r>
            <a:endParaRPr lang="ko-KR" altLang="en-US" sz="4000" b="1" dirty="0">
              <a:solidFill>
                <a:srgbClr val="595959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37959F96-4FC8-4E6B-AD9E-C638B19D6F86}"/>
              </a:ext>
            </a:extLst>
          </p:cNvPr>
          <p:cNvSpPr/>
          <p:nvPr/>
        </p:nvSpPr>
        <p:spPr>
          <a:xfrm>
            <a:off x="-78894" y="393537"/>
            <a:ext cx="6037394" cy="20592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0E69496-5B29-4145-907C-A5890B44E771}"/>
              </a:ext>
            </a:extLst>
          </p:cNvPr>
          <p:cNvSpPr txBox="1"/>
          <p:nvPr/>
        </p:nvSpPr>
        <p:spPr>
          <a:xfrm>
            <a:off x="0" y="23149"/>
            <a:ext cx="717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36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BASES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5E55D9A-47EA-4728-A659-73AC38241754}"/>
              </a:ext>
            </a:extLst>
          </p:cNvPr>
          <p:cNvSpPr/>
          <p:nvPr/>
        </p:nvSpPr>
        <p:spPr>
          <a:xfrm>
            <a:off x="752957" y="770986"/>
            <a:ext cx="5636268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 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선정 게임에 대한 </a:t>
            </a:r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SWOT 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분석</a:t>
            </a:r>
            <a:endParaRPr lang="en-US" altLang="ko-KR" sz="24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12110" y="2990047"/>
            <a:ext cx="289367" cy="317360"/>
          </a:xfrm>
          <a:prstGeom prst="rect">
            <a:avLst/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5E55D9A-47EA-4728-A659-73AC38241754}"/>
              </a:ext>
            </a:extLst>
          </p:cNvPr>
          <p:cNvSpPr/>
          <p:nvPr/>
        </p:nvSpPr>
        <p:spPr>
          <a:xfrm>
            <a:off x="1829160" y="2700675"/>
            <a:ext cx="8437584" cy="230832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슈팅게임과 </a:t>
            </a:r>
            <a:r>
              <a:rPr lang="ko-KR" altLang="en-US" sz="24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레이싱게임의</a:t>
            </a:r>
            <a:r>
              <a:rPr lang="ko-KR" altLang="en-US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기능이 합쳐짐으로 인해 다양한 오류 발생 가능</a:t>
            </a:r>
            <a:endParaRPr lang="en-US" altLang="ko-KR" sz="240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40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배경음악</a:t>
            </a:r>
            <a:r>
              <a:rPr lang="en-US" altLang="ko-KR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캐릭터</a:t>
            </a:r>
            <a:r>
              <a:rPr lang="en-US" altLang="ko-KR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배경</a:t>
            </a:r>
            <a:r>
              <a:rPr lang="en-US" altLang="ko-KR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24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이미지 등과 관련된 저작권 이슈</a:t>
            </a:r>
            <a:endParaRPr lang="en-US" altLang="ko-KR" sz="24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12106" y="4225624"/>
            <a:ext cx="289367" cy="317360"/>
          </a:xfrm>
          <a:prstGeom prst="rect">
            <a:avLst/>
          </a:prstGeom>
          <a:solidFill>
            <a:srgbClr val="F0D252"/>
          </a:solidFill>
          <a:ln>
            <a:solidFill>
              <a:srgbClr val="DF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98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9376F87-9719-479C-BED8-F7828951C63B}"/>
              </a:ext>
            </a:extLst>
          </p:cNvPr>
          <p:cNvSpPr/>
          <p:nvPr/>
        </p:nvSpPr>
        <p:spPr>
          <a:xfrm>
            <a:off x="3933674" y="2073550"/>
            <a:ext cx="4255526" cy="2329773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9D43D0DF-6AA2-4381-BB85-E3E416E89CA6}"/>
              </a:ext>
            </a:extLst>
          </p:cNvPr>
          <p:cNvSpPr/>
          <p:nvPr/>
        </p:nvSpPr>
        <p:spPr>
          <a:xfrm>
            <a:off x="3706842" y="1828502"/>
            <a:ext cx="4709190" cy="280786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B33C36E6-476F-437A-A271-0F945FD2799C}"/>
              </a:ext>
            </a:extLst>
          </p:cNvPr>
          <p:cNvSpPr/>
          <p:nvPr/>
        </p:nvSpPr>
        <p:spPr>
          <a:xfrm>
            <a:off x="4673177" y="2800950"/>
            <a:ext cx="35160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4800" spc="-100" dirty="0" smtClean="0">
                <a:ln>
                  <a:solidFill>
                    <a:srgbClr val="33296D">
                      <a:alpha val="0"/>
                    </a:srgbClr>
                  </a:solidFill>
                </a:ln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개발 환경</a:t>
            </a:r>
            <a:endParaRPr lang="en-US" altLang="ko-KR" sz="4800" spc="-100" dirty="0">
              <a:ln>
                <a:solidFill>
                  <a:srgbClr val="33296D">
                    <a:alpha val="0"/>
                  </a:srgbClr>
                </a:solidFill>
              </a:ln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3D9050A-7A92-4A2C-9043-6CA2F9E2C29F}"/>
              </a:ext>
            </a:extLst>
          </p:cNvPr>
          <p:cNvSpPr/>
          <p:nvPr/>
        </p:nvSpPr>
        <p:spPr>
          <a:xfrm>
            <a:off x="4219272" y="2431619"/>
            <a:ext cx="68961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</a:t>
            </a:r>
            <a:endParaRPr lang="ko-KR" altLang="en-US" sz="4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579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3501</TotalTime>
  <Words>491</Words>
  <Application>Microsoft Office PowerPoint</Application>
  <PresentationFormat>사용자 지정</PresentationFormat>
  <Paragraphs>174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굴림</vt:lpstr>
      <vt:lpstr>Arial</vt:lpstr>
      <vt:lpstr>KoPub돋움체 Bold</vt:lpstr>
      <vt:lpstr>둥근모꼴</vt:lpstr>
      <vt:lpstr>KoPub돋움체 Medium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ni</dc:creator>
  <cp:lastModifiedBy>ANY</cp:lastModifiedBy>
  <cp:revision>166</cp:revision>
  <dcterms:created xsi:type="dcterms:W3CDTF">2018-04-26T13:55:58Z</dcterms:created>
  <dcterms:modified xsi:type="dcterms:W3CDTF">2021-04-25T08:50:29Z</dcterms:modified>
</cp:coreProperties>
</file>