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59" r:id="rId4"/>
    <p:sldId id="291" r:id="rId5"/>
    <p:sldId id="292" r:id="rId6"/>
    <p:sldId id="293" r:id="rId7"/>
    <p:sldId id="294" r:id="rId8"/>
    <p:sldId id="295" r:id="rId9"/>
    <p:sldId id="297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0F"/>
    <a:srgbClr val="FCCD04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086A02D-F6BD-8A33-5BFA-BBEF5BC95C7C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8D5BA-58E8-F1FE-DEB7-B48F483137D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D7A31-D89F-A3B8-593E-1554A34A271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274149-4274-EA1D-D778-59CC5BA90DA1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프론트 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32B4C-C823-48E0-A93F-D8B9AD5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7" y="1471753"/>
            <a:ext cx="5124450" cy="4486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203278-FC92-E074-9A52-A6F89B0C1F73}"/>
              </a:ext>
            </a:extLst>
          </p:cNvPr>
          <p:cNvSpPr txBox="1"/>
          <p:nvPr/>
        </p:nvSpPr>
        <p:spPr>
          <a:xfrm>
            <a:off x="6227135" y="2337636"/>
            <a:ext cx="5453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회원가입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메인페이지에서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3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193DB23-574A-FE94-D8CE-EEEA0585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60" y="3320349"/>
            <a:ext cx="3964828" cy="3033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897D8B-D0C0-502A-7EE2-3559EDFC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44" y="1451150"/>
            <a:ext cx="3201537" cy="16661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5034625" y="1024127"/>
            <a:ext cx="145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5622F-F106-B490-A88E-2C868642A45D}"/>
              </a:ext>
            </a:extLst>
          </p:cNvPr>
          <p:cNvSpPr txBox="1"/>
          <p:nvPr/>
        </p:nvSpPr>
        <p:spPr>
          <a:xfrm>
            <a:off x="7892033" y="4061837"/>
            <a:ext cx="3201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목록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음식의 이름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레시피의 간단한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E1351-BC2F-C454-5E37-08B691FE5AD6}"/>
              </a:ext>
            </a:extLst>
          </p:cNvPr>
          <p:cNvSpPr/>
          <p:nvPr/>
        </p:nvSpPr>
        <p:spPr>
          <a:xfrm>
            <a:off x="4159287" y="1632448"/>
            <a:ext cx="611539" cy="25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4D9D88-0709-AC41-AA8E-A2A99F32AB07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3011037" y="1760624"/>
            <a:ext cx="1759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722178-9914-F541-B590-25B8D640807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96809" y="4342119"/>
            <a:ext cx="59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585877" y="1372676"/>
            <a:ext cx="320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상단바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 페이지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9CAD10-E8CB-00AD-3014-B95DCB0AE07F}"/>
              </a:ext>
            </a:extLst>
          </p:cNvPr>
          <p:cNvSpPr/>
          <p:nvPr/>
        </p:nvSpPr>
        <p:spPr>
          <a:xfrm>
            <a:off x="6208454" y="3553108"/>
            <a:ext cx="1088355" cy="157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7296813" y="1226487"/>
            <a:ext cx="19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 페이지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1405845" y="3151882"/>
            <a:ext cx="423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필수 입력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역시 같은 요소를 가짐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BB61E-CC54-1BB9-09B2-6B3717FE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31" y="1723995"/>
            <a:ext cx="5667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예정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51142-1BCE-9EB2-6D4B-F6B22FCBFA0E}"/>
              </a:ext>
            </a:extLst>
          </p:cNvPr>
          <p:cNvSpPr txBox="1"/>
          <p:nvPr/>
        </p:nvSpPr>
        <p:spPr>
          <a:xfrm>
            <a:off x="1695268" y="1221427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AF098-A123-4DE9-FF43-07211823033A}"/>
              </a:ext>
            </a:extLst>
          </p:cNvPr>
          <p:cNvCxnSpPr>
            <a:cxnSpLocks/>
          </p:cNvCxnSpPr>
          <p:nvPr/>
        </p:nvCxnSpPr>
        <p:spPr>
          <a:xfrm>
            <a:off x="4211179" y="2700551"/>
            <a:ext cx="27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B98DBF-19EF-276F-FD03-0372678F41E6}"/>
              </a:ext>
            </a:extLst>
          </p:cNvPr>
          <p:cNvSpPr txBox="1"/>
          <p:nvPr/>
        </p:nvSpPr>
        <p:spPr>
          <a:xfrm>
            <a:off x="4488350" y="2515885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4BC0A8-4E14-4110-BEFE-B8FA09FD26C5}"/>
              </a:ext>
            </a:extLst>
          </p:cNvPr>
          <p:cNvSpPr/>
          <p:nvPr/>
        </p:nvSpPr>
        <p:spPr>
          <a:xfrm>
            <a:off x="1326264" y="4313208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소불고기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A6138-526D-6994-0246-8426AAA17A4A}"/>
              </a:ext>
            </a:extLst>
          </p:cNvPr>
          <p:cNvSpPr/>
          <p:nvPr/>
        </p:nvSpPr>
        <p:spPr>
          <a:xfrm>
            <a:off x="2329194" y="4317522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두부면 파스타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1EEB0-4DE0-6B53-DC88-5C96C22C95DD}"/>
              </a:ext>
            </a:extLst>
          </p:cNvPr>
          <p:cNvSpPr/>
          <p:nvPr/>
        </p:nvSpPr>
        <p:spPr>
          <a:xfrm>
            <a:off x="3332124" y="4313208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ABBCD-116D-0F8A-0F68-88940213AE43}"/>
              </a:ext>
            </a:extLst>
          </p:cNvPr>
          <p:cNvSpPr txBox="1"/>
          <p:nvPr/>
        </p:nvSpPr>
        <p:spPr>
          <a:xfrm>
            <a:off x="1244631" y="3854935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1D2A9-939E-1930-AE15-7F9426ADBF0B}"/>
              </a:ext>
            </a:extLst>
          </p:cNvPr>
          <p:cNvSpPr txBox="1"/>
          <p:nvPr/>
        </p:nvSpPr>
        <p:spPr>
          <a:xfrm>
            <a:off x="1311361" y="5597417"/>
            <a:ext cx="2829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 장바구니 페이지 하단에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8114D9F-EE3E-43E6-9D33-319CF033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35" y="1868497"/>
            <a:ext cx="2465139" cy="4117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AC4DA-A4DE-C367-D5DF-5058A416C08A}"/>
              </a:ext>
            </a:extLst>
          </p:cNvPr>
          <p:cNvSpPr/>
          <p:nvPr/>
        </p:nvSpPr>
        <p:spPr>
          <a:xfrm>
            <a:off x="7248455" y="1957086"/>
            <a:ext cx="664234" cy="22514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C25F2-59B1-45B8-6F60-22D610EDCADC}"/>
              </a:ext>
            </a:extLst>
          </p:cNvPr>
          <p:cNvSpPr txBox="1"/>
          <p:nvPr/>
        </p:nvSpPr>
        <p:spPr>
          <a:xfrm>
            <a:off x="6549831" y="1221427"/>
            <a:ext cx="2465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페이지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CB8BF5-DFA6-13B3-8357-78A93D622417}"/>
              </a:ext>
            </a:extLst>
          </p:cNvPr>
          <p:cNvCxnSpPr>
            <a:stCxn id="26" idx="3"/>
          </p:cNvCxnSpPr>
          <p:nvPr/>
        </p:nvCxnSpPr>
        <p:spPr>
          <a:xfrm flipV="1">
            <a:off x="8885274" y="3927059"/>
            <a:ext cx="390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D84C98-2DA3-ED7E-8A04-694AC7AE276E}"/>
              </a:ext>
            </a:extLst>
          </p:cNvPr>
          <p:cNvSpPr txBox="1"/>
          <p:nvPr/>
        </p:nvSpPr>
        <p:spPr>
          <a:xfrm>
            <a:off x="9461755" y="3115161"/>
            <a:ext cx="273024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표시 사항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레시피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영양소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하단 장바구니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615DE-071F-4563-99AA-71CE360D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25" y="1736012"/>
            <a:ext cx="3143791" cy="19003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D3012-BBCE-4BAD-6384-BBEA7267CA59}"/>
              </a:ext>
            </a:extLst>
          </p:cNvPr>
          <p:cNvSpPr/>
          <p:nvPr/>
        </p:nvSpPr>
        <p:spPr>
          <a:xfrm>
            <a:off x="1244632" y="1809299"/>
            <a:ext cx="3095984" cy="130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905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5BF313-562A-1FB0-25F5-37AF9C856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7344"/>
              </p:ext>
            </p:extLst>
          </p:nvPr>
        </p:nvGraphicFramePr>
        <p:xfrm>
          <a:off x="346856" y="1652455"/>
          <a:ext cx="295777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2132802578"/>
                    </a:ext>
                  </a:extLst>
                </a:gridCol>
                <a:gridCol w="1919234">
                  <a:extLst>
                    <a:ext uri="{9D8B030D-6E8A-4147-A177-3AD203B41FA5}">
                      <a16:colId xmlns:a16="http://schemas.microsoft.com/office/drawing/2014/main" val="114440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PASSWORD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0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525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2D190-767F-C1E2-E039-1AC7808140FA}"/>
              </a:ext>
            </a:extLst>
          </p:cNvPr>
          <p:cNvSpPr txBox="1"/>
          <p:nvPr/>
        </p:nvSpPr>
        <p:spPr>
          <a:xfrm>
            <a:off x="346856" y="116172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정보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77E97-3137-9D18-19AD-56B7E07D6AEF}"/>
              </a:ext>
            </a:extLst>
          </p:cNvPr>
          <p:cNvSpPr txBox="1"/>
          <p:nvPr/>
        </p:nvSpPr>
        <p:spPr>
          <a:xfrm>
            <a:off x="3672986" y="120467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EAF99109-EF6D-D516-B6D6-D140B5FA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99466"/>
              </p:ext>
            </p:extLst>
          </p:nvPr>
        </p:nvGraphicFramePr>
        <p:xfrm>
          <a:off x="3672986" y="1652455"/>
          <a:ext cx="83146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3921621918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663756167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1700724402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3507994900"/>
                    </a:ext>
                  </a:extLst>
                </a:gridCol>
                <a:gridCol w="1526783">
                  <a:extLst>
                    <a:ext uri="{9D8B030D-6E8A-4147-A177-3AD203B41FA5}">
                      <a16:colId xmlns:a16="http://schemas.microsoft.com/office/drawing/2014/main" val="124392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FoodA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FoodB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FoodC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0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CF2644F-249D-A743-6996-A1B8EDA1DB50}"/>
              </a:ext>
            </a:extLst>
          </p:cNvPr>
          <p:cNvSpPr txBox="1"/>
          <p:nvPr/>
        </p:nvSpPr>
        <p:spPr>
          <a:xfrm>
            <a:off x="320053" y="354099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 정보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89754AB0-9AC6-2B22-ABB9-4A7952EF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08022"/>
              </p:ext>
            </p:extLst>
          </p:nvPr>
        </p:nvGraphicFramePr>
        <p:xfrm>
          <a:off x="346856" y="3998455"/>
          <a:ext cx="11648407" cy="269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1581981830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133452662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144605211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448296513"/>
                    </a:ext>
                  </a:extLst>
                </a:gridCol>
                <a:gridCol w="1482915">
                  <a:extLst>
                    <a:ext uri="{9D8B030D-6E8A-4147-A177-3AD203B41FA5}">
                      <a16:colId xmlns:a16="http://schemas.microsoft.com/office/drawing/2014/main" val="3681441996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1782909298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624288592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664196353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3160082175"/>
                    </a:ext>
                  </a:extLst>
                </a:gridCol>
              </a:tblGrid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Index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재료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레시피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칼로리</a:t>
                      </a:r>
                      <a:r>
                        <a:rPr lang="en-US" altLang="ko-KR" sz="1800" dirty="0"/>
                        <a:t>(kcal)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탄수화물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단백질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지방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3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콩고기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 200g,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0477"/>
                  </a:ext>
                </a:extLst>
              </a:tr>
              <a:tr h="601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곤약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떡볶이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 50g,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324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45854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치킨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 365g,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90643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3428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D74E5-0F5B-CC21-1F88-40C07029FAA1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E519D-D2F7-ECA9-5C10-0ADA688F1F2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76F22C-CBEE-A7F4-1378-78FD9D0B3B5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59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905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D190-767F-C1E2-E039-1AC7808140FA}"/>
              </a:ext>
            </a:extLst>
          </p:cNvPr>
          <p:cNvSpPr txBox="1"/>
          <p:nvPr/>
        </p:nvSpPr>
        <p:spPr>
          <a:xfrm>
            <a:off x="251391" y="1426326"/>
            <a:ext cx="6871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 온톨로지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–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헬시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플레저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음식이 파생된 목적에 따라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C6D45C0-8F7D-E1BF-4718-F16B4662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76900"/>
              </p:ext>
            </p:extLst>
          </p:nvPr>
        </p:nvGraphicFramePr>
        <p:xfrm>
          <a:off x="253976" y="1928666"/>
          <a:ext cx="11684047" cy="4695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345">
                  <a:extLst>
                    <a:ext uri="{9D8B030D-6E8A-4147-A177-3AD203B41FA5}">
                      <a16:colId xmlns:a16="http://schemas.microsoft.com/office/drawing/2014/main" val="1581981830"/>
                    </a:ext>
                  </a:extLst>
                </a:gridCol>
                <a:gridCol w="2446242">
                  <a:extLst>
                    <a:ext uri="{9D8B030D-6E8A-4147-A177-3AD203B41FA5}">
                      <a16:colId xmlns:a16="http://schemas.microsoft.com/office/drawing/2014/main" val="2133452662"/>
                    </a:ext>
                  </a:extLst>
                </a:gridCol>
                <a:gridCol w="1498142">
                  <a:extLst>
                    <a:ext uri="{9D8B030D-6E8A-4147-A177-3AD203B41FA5}">
                      <a16:colId xmlns:a16="http://schemas.microsoft.com/office/drawing/2014/main" val="3144605211"/>
                    </a:ext>
                  </a:extLst>
                </a:gridCol>
                <a:gridCol w="1565458">
                  <a:extLst>
                    <a:ext uri="{9D8B030D-6E8A-4147-A177-3AD203B41FA5}">
                      <a16:colId xmlns:a16="http://schemas.microsoft.com/office/drawing/2014/main" val="2448296513"/>
                    </a:ext>
                  </a:extLst>
                </a:gridCol>
                <a:gridCol w="1834719">
                  <a:extLst>
                    <a:ext uri="{9D8B030D-6E8A-4147-A177-3AD203B41FA5}">
                      <a16:colId xmlns:a16="http://schemas.microsoft.com/office/drawing/2014/main" val="3681441996"/>
                    </a:ext>
                  </a:extLst>
                </a:gridCol>
                <a:gridCol w="1739356">
                  <a:extLst>
                    <a:ext uri="{9D8B030D-6E8A-4147-A177-3AD203B41FA5}">
                      <a16:colId xmlns:a16="http://schemas.microsoft.com/office/drawing/2014/main" val="1782909298"/>
                    </a:ext>
                  </a:extLst>
                </a:gridCol>
                <a:gridCol w="1314785">
                  <a:extLst>
                    <a:ext uri="{9D8B030D-6E8A-4147-A177-3AD203B41FA5}">
                      <a16:colId xmlns:a16="http://schemas.microsoft.com/office/drawing/2014/main" val="2624288592"/>
                    </a:ext>
                  </a:extLst>
                </a:gridCol>
              </a:tblGrid>
              <a:tr h="58102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음식이름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LowCarbohydrate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탄수화물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LowSugar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당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LowFat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지방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HighProtein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높은 단백질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FakeMeat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식물성고기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사용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3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콩고기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0477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곤약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떡볶이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45854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치킨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90643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땅콩</a:t>
                      </a:r>
                      <a:r>
                        <a:rPr lang="en-US" altLang="ko-KR" sz="1800" dirty="0"/>
                        <a:t>100%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땅콩버터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3428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저당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짜장면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43796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87195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7788FCB-3907-D560-51C8-1B37E975033E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02778-85F3-D665-37DF-B2001081B44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B876E5-9629-DD3A-CDEB-BC755667F4D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80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협업필터링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0A41C-89FE-B4D9-AE1E-DAEC85989DA1}"/>
              </a:ext>
            </a:extLst>
          </p:cNvPr>
          <p:cNvSpPr txBox="1"/>
          <p:nvPr/>
        </p:nvSpPr>
        <p:spPr>
          <a:xfrm>
            <a:off x="251391" y="5600656"/>
            <a:ext cx="114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음식 선호 데이터가 </a:t>
            </a:r>
            <a:r>
              <a:rPr lang="ko-KR" altLang="en-US" sz="2400" dirty="0" err="1"/>
              <a:t>적을때는</a:t>
            </a:r>
            <a:r>
              <a:rPr lang="ko-KR" altLang="en-US" sz="2400" dirty="0"/>
              <a:t> 음식 온톨로지 </a:t>
            </a:r>
            <a:r>
              <a:rPr lang="en-US" altLang="ko-KR" sz="2400" dirty="0"/>
              <a:t>DB</a:t>
            </a:r>
            <a:r>
              <a:rPr lang="ko-KR" altLang="en-US" sz="2400" dirty="0"/>
              <a:t>를 이용한 필터링 추천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어느 정도 음식 선호 데이터가 모이면 장바구니 </a:t>
            </a:r>
            <a:r>
              <a:rPr lang="en-US" altLang="ko-KR" sz="2400" dirty="0"/>
              <a:t>DB</a:t>
            </a:r>
            <a:r>
              <a:rPr lang="ko-KR" altLang="en-US" sz="2400" dirty="0"/>
              <a:t>를 이용한 필터링 추천</a:t>
            </a:r>
            <a:endParaRPr lang="en-US" altLang="ko-KR" sz="24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747C51-BE93-B651-4BCB-6FB72E2B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1" y="1090168"/>
            <a:ext cx="7410450" cy="4153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88D92-32BC-DA84-2341-6C3FEC0BD585}"/>
              </a:ext>
            </a:extLst>
          </p:cNvPr>
          <p:cNvSpPr txBox="1"/>
          <p:nvPr/>
        </p:nvSpPr>
        <p:spPr>
          <a:xfrm>
            <a:off x="8881318" y="2566616"/>
            <a:ext cx="30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협업 필터링 </a:t>
            </a:r>
            <a:endParaRPr lang="en-US" altLang="ko-KR" sz="2400" dirty="0"/>
          </a:p>
          <a:p>
            <a:pPr algn="ctr"/>
            <a:r>
              <a:rPr lang="ko-KR" altLang="en-US" sz="2400" dirty="0"/>
              <a:t>오픈 소스를 활용한 </a:t>
            </a:r>
            <a:r>
              <a:rPr lang="ko-KR" altLang="en-US" sz="2400" dirty="0" err="1"/>
              <a:t>백엔드</a:t>
            </a:r>
            <a:r>
              <a:rPr lang="ko-KR" altLang="en-US" sz="2400" dirty="0"/>
              <a:t> 구현</a:t>
            </a:r>
            <a:endParaRPr lang="en-US" altLang="ko-KR" sz="2400" dirty="0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46F9FCD5-D01D-EA83-184A-CBDC9D0ADD5B}"/>
              </a:ext>
            </a:extLst>
          </p:cNvPr>
          <p:cNvSpPr/>
          <p:nvPr/>
        </p:nvSpPr>
        <p:spPr>
          <a:xfrm>
            <a:off x="7837436" y="2789792"/>
            <a:ext cx="954505" cy="753979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8F62E6-BF8D-A566-DCE5-13DEA899D3C0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A8260F-6AB0-1457-3096-447B0CB4E6C1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2A648B-CF08-82B6-8B0F-A181621B97B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3148934-E288-5B05-3D7C-AB037F82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73" y="1116172"/>
            <a:ext cx="4051297" cy="12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17DFA-5B70-E0FD-02B6-A18AD84F8B55}"/>
              </a:ext>
            </a:extLst>
          </p:cNvPr>
          <p:cNvSpPr txBox="1"/>
          <p:nvPr/>
        </p:nvSpPr>
        <p:spPr>
          <a:xfrm>
            <a:off x="3431242" y="993792"/>
            <a:ext cx="458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AWS</a:t>
            </a:r>
            <a:r>
              <a:rPr lang="ko-KR" altLang="en-US" sz="2400" dirty="0"/>
              <a:t>의 </a:t>
            </a:r>
            <a:r>
              <a:rPr lang="en-US" altLang="ko-KR" sz="2400" dirty="0"/>
              <a:t>RDS</a:t>
            </a:r>
            <a:r>
              <a:rPr lang="ko-KR" altLang="en-US" sz="2400" dirty="0"/>
              <a:t>를 사용한</a:t>
            </a:r>
            <a:endParaRPr lang="en-US" altLang="ko-KR" sz="2400" dirty="0"/>
          </a:p>
          <a:p>
            <a:pPr algn="ctr"/>
            <a:r>
              <a:rPr lang="en-US" altLang="ko-KR" sz="2400" dirty="0" err="1"/>
              <a:t>MySql</a:t>
            </a:r>
            <a:r>
              <a:rPr lang="en-US" altLang="ko-KR" sz="2400" dirty="0"/>
              <a:t> DB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웹페이지와 연동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1DEE5-60C7-D36E-9503-7065A962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0" y="1824789"/>
            <a:ext cx="9593014" cy="410584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0A311DF-5FCE-7371-6609-D4E11ED04696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7025-CA9A-58E6-328D-5FEFCF753E6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3DE8F-F408-EA62-21CB-05A494808EB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443</Words>
  <Application>Microsoft Office PowerPoint</Application>
  <PresentationFormat>와이드스크린</PresentationFormat>
  <Paragraphs>212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박승빈</cp:lastModifiedBy>
  <cp:revision>284</cp:revision>
  <dcterms:created xsi:type="dcterms:W3CDTF">2017-11-16T00:50:54Z</dcterms:created>
  <dcterms:modified xsi:type="dcterms:W3CDTF">2022-05-25T13:06:05Z</dcterms:modified>
</cp:coreProperties>
</file>