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7" r:id="rId4"/>
    <p:sldId id="278" r:id="rId5"/>
    <p:sldId id="281" r:id="rId6"/>
    <p:sldId id="279" r:id="rId7"/>
    <p:sldId id="285" r:id="rId8"/>
    <p:sldId id="286" r:id="rId9"/>
    <p:sldId id="282" r:id="rId10"/>
    <p:sldId id="280" r:id="rId11"/>
    <p:sldId id="283" r:id="rId12"/>
    <p:sldId id="284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A8CCF-2094-43ED-B9F3-3D06BD0FB7B1}"/>
              </a:ext>
            </a:extLst>
          </p:cNvPr>
          <p:cNvSpPr txBox="1"/>
          <p:nvPr/>
        </p:nvSpPr>
        <p:spPr>
          <a:xfrm>
            <a:off x="5125953" y="1087837"/>
            <a:ext cx="6900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마음에 드는 레시피 추가 </a:t>
            </a:r>
            <a:r>
              <a:rPr lang="en-US" altLang="ko-KR" sz="2200" dirty="0"/>
              <a:t>-&gt;</a:t>
            </a:r>
            <a:r>
              <a:rPr lang="ko-KR" altLang="en-US" sz="2200" dirty="0"/>
              <a:t> 장바구니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장바구니 페이지 상단에는 추가한 레시피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장바구니 페이지 하단에는 </a:t>
            </a:r>
            <a:r>
              <a:rPr lang="en-US" altLang="ko-KR" sz="2200" dirty="0"/>
              <a:t>collaborative filtering</a:t>
            </a:r>
            <a:r>
              <a:rPr lang="ko-KR" altLang="en-US" sz="2200" dirty="0"/>
              <a:t>을 이용한 추천 레시피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사용자가 담은 레시피들을 </a:t>
            </a:r>
            <a:r>
              <a:rPr lang="en-US" altLang="ko-KR" sz="2200" dirty="0"/>
              <a:t>1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나머지 레시피들을 </a:t>
            </a:r>
            <a:r>
              <a:rPr lang="en-US" altLang="ko-KR" sz="2200" dirty="0"/>
              <a:t>0</a:t>
            </a:r>
            <a:r>
              <a:rPr lang="ko-KR" altLang="en-US" sz="2200" dirty="0"/>
              <a:t>으로 적용 후 유저</a:t>
            </a:r>
            <a:r>
              <a:rPr lang="en-US" altLang="ko-KR" sz="2200" dirty="0"/>
              <a:t>/Item</a:t>
            </a:r>
            <a:r>
              <a:rPr lang="ko-KR" altLang="en-US" sz="2200" dirty="0"/>
              <a:t>에 대한 행렬을 만들어 계산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협업 필터링의 문제들을 해결하기 위해 랜덤 레시피 </a:t>
            </a:r>
            <a:r>
              <a:rPr lang="en-US" altLang="ko-KR" sz="2200" dirty="0"/>
              <a:t>1~2</a:t>
            </a:r>
            <a:r>
              <a:rPr lang="ko-KR" altLang="en-US" sz="2200" dirty="0"/>
              <a:t>개 추가로 추천</a:t>
            </a:r>
            <a:endParaRPr lang="en-US" altLang="ko-KR" sz="2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355A10-C549-50A2-8D95-DA8A3D06F231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DE73B7-4B0F-DA83-9F9D-BE00F761247F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7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134B60-814B-5619-CD9E-51F4812413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AFD3EE8-F49D-D937-EDAE-9102FF3F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" y="1087837"/>
            <a:ext cx="4717607" cy="53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6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8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54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도구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12905AD-DC6B-4591-913A-11BC5075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4" y="1480600"/>
            <a:ext cx="2489176" cy="19484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E948C9-6BBC-41CD-869D-092793DE8470}"/>
              </a:ext>
            </a:extLst>
          </p:cNvPr>
          <p:cNvGrpSpPr/>
          <p:nvPr/>
        </p:nvGrpSpPr>
        <p:grpSpPr>
          <a:xfrm>
            <a:off x="377704" y="4037794"/>
            <a:ext cx="2489176" cy="2181734"/>
            <a:chOff x="5203632" y="2171892"/>
            <a:chExt cx="5277678" cy="2917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7E7BBE-D18C-4619-85D0-D3B4AE2B2599}"/>
                </a:ext>
              </a:extLst>
            </p:cNvPr>
            <p:cNvSpPr txBox="1"/>
            <p:nvPr/>
          </p:nvSpPr>
          <p:spPr>
            <a:xfrm>
              <a:off x="5203632" y="2171892"/>
              <a:ext cx="3757371" cy="53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React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C24A12-870F-4B20-942B-46D587DD54C3}"/>
                </a:ext>
              </a:extLst>
            </p:cNvPr>
            <p:cNvSpPr/>
            <p:nvPr/>
          </p:nvSpPr>
          <p:spPr>
            <a:xfrm>
              <a:off x="5203632" y="2661130"/>
              <a:ext cx="5277678" cy="2428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인터페이스를 만드는 데 사용되는 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오픈 소스 자바스크립트 라이브러리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동적인 모던 웹에서 엄청나게 빠른 퍼포먼스생산성 높음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C92FE6-57A3-463E-951B-4592DEFC395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1" y="2572002"/>
              <a:ext cx="392125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1FFBF58-A635-406D-A314-1578FEA00FD9}"/>
              </a:ext>
            </a:extLst>
          </p:cNvPr>
          <p:cNvGrpSpPr/>
          <p:nvPr/>
        </p:nvGrpSpPr>
        <p:grpSpPr>
          <a:xfrm>
            <a:off x="8321181" y="3995958"/>
            <a:ext cx="2664602" cy="1130836"/>
            <a:chOff x="5162396" y="2136696"/>
            <a:chExt cx="5318912" cy="1512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EDDEAA-B3BB-417C-935C-4908234A1D46}"/>
                </a:ext>
              </a:extLst>
            </p:cNvPr>
            <p:cNvSpPr txBox="1"/>
            <p:nvPr/>
          </p:nvSpPr>
          <p:spPr>
            <a:xfrm>
              <a:off x="5162396" y="2136696"/>
              <a:ext cx="4264382" cy="5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4B550-CE9E-4610-8967-4782809BF0E8}"/>
                </a:ext>
              </a:extLst>
            </p:cNvPr>
            <p:cNvSpPr/>
            <p:nvPr/>
          </p:nvSpPr>
          <p:spPr>
            <a:xfrm>
              <a:off x="5203630" y="2661129"/>
              <a:ext cx="5277678" cy="9877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레시피 저장 및 사용자 정보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사용자들의 후기를 저장하는데 필요한 데이터베이스시스템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007BDC7-BEF3-4187-B77F-A303A452A59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630" y="2572002"/>
              <a:ext cx="401761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FB50595E-B0F6-4E26-B53E-B7355DD1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747" y="1394875"/>
            <a:ext cx="2660036" cy="1948400"/>
          </a:xfrm>
          <a:prstGeom prst="rect">
            <a:avLst/>
          </a:prstGeom>
        </p:spPr>
      </p:pic>
      <p:pic>
        <p:nvPicPr>
          <p:cNvPr id="1026" name="Picture 2" descr="Node.js">
            <a:extLst>
              <a:ext uri="{FF2B5EF4-FFF2-40B4-BE49-F238E27FC236}">
                <a16:creationId xmlns:a16="http://schemas.microsoft.com/office/drawing/2014/main" id="{DEF0D8D0-F9FA-2DB8-47BF-E211B222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8" y="1480600"/>
            <a:ext cx="3553902" cy="17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41A804-12FC-15CC-FCD5-8FA00FDE1640}"/>
              </a:ext>
            </a:extLst>
          </p:cNvPr>
          <p:cNvGrpSpPr/>
          <p:nvPr/>
        </p:nvGrpSpPr>
        <p:grpSpPr>
          <a:xfrm>
            <a:off x="4383468" y="4015316"/>
            <a:ext cx="2664602" cy="699949"/>
            <a:chOff x="5162396" y="2136696"/>
            <a:chExt cx="5318912" cy="9360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67BEA1-9E0F-9692-6D9C-7429A6601398}"/>
                </a:ext>
              </a:extLst>
            </p:cNvPr>
            <p:cNvSpPr txBox="1"/>
            <p:nvPr/>
          </p:nvSpPr>
          <p:spPr>
            <a:xfrm>
              <a:off x="5162396" y="2136696"/>
              <a:ext cx="4264382" cy="5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Node.js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express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93C387-6B88-813A-C18C-FAD976C99F42}"/>
                </a:ext>
              </a:extLst>
            </p:cNvPr>
            <p:cNvSpPr/>
            <p:nvPr/>
          </p:nvSpPr>
          <p:spPr>
            <a:xfrm>
              <a:off x="5203630" y="2661129"/>
              <a:ext cx="5277678" cy="411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구현을 위한 프레임워크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5A3EC0-6BB3-0A24-8EEE-780DD45A0DD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630" y="2572002"/>
              <a:ext cx="401761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9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542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역할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BDD32-1100-4C09-9D65-CD371CBFF5A5}"/>
              </a:ext>
            </a:extLst>
          </p:cNvPr>
          <p:cNvSpPr txBox="1"/>
          <p:nvPr/>
        </p:nvSpPr>
        <p:spPr>
          <a:xfrm>
            <a:off x="3336330" y="1998593"/>
            <a:ext cx="335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김건희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역할군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Front-end</a:t>
            </a:r>
          </a:p>
        </p:txBody>
      </p:sp>
      <p:pic>
        <p:nvPicPr>
          <p:cNvPr id="3" name="그래픽 2" descr="남자 옆모습 단색으로 채워진">
            <a:extLst>
              <a:ext uri="{FF2B5EF4-FFF2-40B4-BE49-F238E27FC236}">
                <a16:creationId xmlns:a16="http://schemas.microsoft.com/office/drawing/2014/main" id="{443BC11A-8B7A-497F-8ADC-EB390CD6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457" y="1422146"/>
            <a:ext cx="2006854" cy="2006854"/>
          </a:xfrm>
          <a:prstGeom prst="rect">
            <a:avLst/>
          </a:prstGeom>
        </p:spPr>
      </p:pic>
      <p:pic>
        <p:nvPicPr>
          <p:cNvPr id="9" name="그래픽 8" descr="여성 프로필 단색으로 채워진">
            <a:extLst>
              <a:ext uri="{FF2B5EF4-FFF2-40B4-BE49-F238E27FC236}">
                <a16:creationId xmlns:a16="http://schemas.microsoft.com/office/drawing/2014/main" id="{661EDC8F-8E91-4C92-A36B-3208DDE2F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094" y="1422146"/>
            <a:ext cx="2006854" cy="20068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79575E-07DB-4762-B65E-74E9562F6512}"/>
              </a:ext>
            </a:extLst>
          </p:cNvPr>
          <p:cNvSpPr txBox="1"/>
          <p:nvPr/>
        </p:nvSpPr>
        <p:spPr>
          <a:xfrm>
            <a:off x="3336330" y="4448100"/>
            <a:ext cx="335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조광호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역할군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Back-end</a:t>
            </a:r>
          </a:p>
        </p:txBody>
      </p:sp>
      <p:pic>
        <p:nvPicPr>
          <p:cNvPr id="21" name="그래픽 20" descr="남자 옆모습 단색으로 채워진">
            <a:extLst>
              <a:ext uri="{FF2B5EF4-FFF2-40B4-BE49-F238E27FC236}">
                <a16:creationId xmlns:a16="http://schemas.microsoft.com/office/drawing/2014/main" id="{A5596F3A-BC4E-4FFD-A98A-47926958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457" y="3871653"/>
            <a:ext cx="2006854" cy="20068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5BF93E-2744-45F4-B167-F30E639B8F30}"/>
              </a:ext>
            </a:extLst>
          </p:cNvPr>
          <p:cNvSpPr txBox="1"/>
          <p:nvPr/>
        </p:nvSpPr>
        <p:spPr>
          <a:xfrm>
            <a:off x="8375947" y="2085327"/>
            <a:ext cx="335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김유정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역할군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Back-end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0D4DD-854D-4D49-BC77-6CEAD61CF6F1}"/>
              </a:ext>
            </a:extLst>
          </p:cNvPr>
          <p:cNvSpPr txBox="1"/>
          <p:nvPr/>
        </p:nvSpPr>
        <p:spPr>
          <a:xfrm>
            <a:off x="8547948" y="4448100"/>
            <a:ext cx="335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박승빈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역할군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Front-end</a:t>
            </a:r>
          </a:p>
        </p:txBody>
      </p:sp>
      <p:pic>
        <p:nvPicPr>
          <p:cNvPr id="27" name="그래픽 26" descr="남자 옆모습 단색으로 채워진">
            <a:extLst>
              <a:ext uri="{FF2B5EF4-FFF2-40B4-BE49-F238E27FC236}">
                <a16:creationId xmlns:a16="http://schemas.microsoft.com/office/drawing/2014/main" id="{BB04DCF3-0D1E-4EC0-8ABE-25FFDA62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3871653"/>
            <a:ext cx="2006854" cy="20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1807337" y="1217383"/>
            <a:ext cx="859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기존의 템플릿 같은 느낌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-&gt;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주제를 바꿔 적용해도 이상하지 않다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지난 시간 피드백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77F67D-CF93-4590-9678-652A3D31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1772378"/>
            <a:ext cx="2646070" cy="4171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114D9F-EE3E-43E6-9D33-319CF033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84" y="1772378"/>
            <a:ext cx="2504244" cy="41830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4B1C75-61C4-4DB2-8C1B-5848A022E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83" y="1772378"/>
            <a:ext cx="2532624" cy="41830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0B2485-7BE8-4681-9AAC-BE57FCDCDC0A}"/>
              </a:ext>
            </a:extLst>
          </p:cNvPr>
          <p:cNvSpPr txBox="1"/>
          <p:nvPr/>
        </p:nvSpPr>
        <p:spPr>
          <a:xfrm>
            <a:off x="2186646" y="6211459"/>
            <a:ext cx="859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차별화된 기능 필요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Collaborating Filtering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적용시켜보자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pic>
        <p:nvPicPr>
          <p:cNvPr id="8" name="그래픽 7" descr="오른쪽을 가리키는 검지  단색으로 채워진">
            <a:extLst>
              <a:ext uri="{FF2B5EF4-FFF2-40B4-BE49-F238E27FC236}">
                <a16:creationId xmlns:a16="http://schemas.microsoft.com/office/drawing/2014/main" id="{8B25088F-EF17-42C5-92D2-9421D3ABF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562" y="6118127"/>
            <a:ext cx="617550" cy="6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3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1030474" y="1486244"/>
            <a:ext cx="10131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가정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나와 비슷한 취향의 사람들이 선호하는 것은 나도 좋아할 가능성이 높다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01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Collaborating Filtering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BDD32-1100-4C09-9D65-CD371CBFF5A5}"/>
              </a:ext>
            </a:extLst>
          </p:cNvPr>
          <p:cNvSpPr txBox="1"/>
          <p:nvPr/>
        </p:nvSpPr>
        <p:spPr>
          <a:xfrm>
            <a:off x="1781743" y="2315538"/>
            <a:ext cx="9279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대규모의 기존 사용자의 행동 정보를 분석하여 해당 사용자와 비슷한 성향의 사용자들이 기존에 선호하는 아이템을 추천하는 기술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6" name="Picture 2" descr="04화 추천 알고리즘, 내 취향을 어떻게 그렇게 잘 알아?">
            <a:extLst>
              <a:ext uri="{FF2B5EF4-FFF2-40B4-BE49-F238E27FC236}">
                <a16:creationId xmlns:a16="http://schemas.microsoft.com/office/drawing/2014/main" id="{7D6DFDCB-B40D-4802-B38C-D89D1095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48" y="3084979"/>
            <a:ext cx="425196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오른쪽을 가리키는 검지  단색으로 채워진">
            <a:extLst>
              <a:ext uri="{FF2B5EF4-FFF2-40B4-BE49-F238E27FC236}">
                <a16:creationId xmlns:a16="http://schemas.microsoft.com/office/drawing/2014/main" id="{321577B1-73AE-4ABF-8900-AE9FAD93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206" y="2245888"/>
            <a:ext cx="617550" cy="6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20FE-32C7-4B63-A1AB-6B7FBEA485F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FEE9CD-F988-4C90-A88E-680845BC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" b="965"/>
          <a:stretch/>
        </p:blipFill>
        <p:spPr>
          <a:xfrm>
            <a:off x="7103159" y="1057275"/>
            <a:ext cx="4286848" cy="4810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BA04E-134E-4963-80CC-764DADCA0646}"/>
              </a:ext>
            </a:extLst>
          </p:cNvPr>
          <p:cNvSpPr txBox="1"/>
          <p:nvPr/>
        </p:nvSpPr>
        <p:spPr>
          <a:xfrm>
            <a:off x="251391" y="1541369"/>
            <a:ext cx="412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User-based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filtering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1F123-7ECD-4A35-B97C-B68C61A0D113}"/>
              </a:ext>
            </a:extLst>
          </p:cNvPr>
          <p:cNvSpPr txBox="1"/>
          <p:nvPr/>
        </p:nvSpPr>
        <p:spPr>
          <a:xfrm>
            <a:off x="251391" y="2367051"/>
            <a:ext cx="4942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특정 사용자</a:t>
            </a:r>
            <a:r>
              <a:rPr lang="en-US" altLang="ko-KR" sz="2400" dirty="0"/>
              <a:t>(User1)</a:t>
            </a:r>
            <a:r>
              <a:rPr lang="ko-KR" altLang="en-US" sz="2400" dirty="0"/>
              <a:t>을 선택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특정 사용자</a:t>
            </a:r>
            <a:r>
              <a:rPr lang="en-US" altLang="ko-KR" sz="2400" dirty="0"/>
              <a:t>(User1)</a:t>
            </a:r>
            <a:r>
              <a:rPr lang="ko-KR" altLang="en-US" sz="2400" dirty="0"/>
              <a:t>와 유사한 취향을 가지는 사용자</a:t>
            </a:r>
            <a:r>
              <a:rPr lang="en-US" altLang="ko-KR" sz="2400" dirty="0"/>
              <a:t>(User3)</a:t>
            </a:r>
            <a:r>
              <a:rPr lang="ko-KR" altLang="en-US" sz="2400" dirty="0"/>
              <a:t>를 찾음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유사한 사용자</a:t>
            </a:r>
            <a:r>
              <a:rPr lang="en-US" altLang="ko-KR" sz="2400" dirty="0"/>
              <a:t>(User3)</a:t>
            </a:r>
            <a:r>
              <a:rPr lang="ko-KR" altLang="en-US" sz="2400" dirty="0"/>
              <a:t>가 좋아한 </a:t>
            </a:r>
            <a:r>
              <a:rPr lang="en-US" altLang="ko-KR" sz="2400" dirty="0"/>
              <a:t>Item</a:t>
            </a:r>
            <a:r>
              <a:rPr lang="ko-KR" altLang="en-US" sz="2400" dirty="0"/>
              <a:t>을 </a:t>
            </a:r>
            <a:r>
              <a:rPr lang="en-US" altLang="ko-KR" sz="2400" dirty="0"/>
              <a:t>User1</a:t>
            </a:r>
            <a:r>
              <a:rPr lang="ko-KR" altLang="en-US" sz="2400" dirty="0"/>
              <a:t>에게 추천</a:t>
            </a:r>
            <a:r>
              <a:rPr lang="en-US" altLang="ko-KR" sz="2400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6DBBF6-DD80-8894-2B80-97D9132B958E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15148-B013-A4B5-435F-11AD1802109F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4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23A3F2-5AB9-2642-7171-CAC864CA75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41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20FE-32C7-4B63-A1AB-6B7FBEA485F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59194C-F787-4DEB-BE2D-6B09C54F6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t="2668" b="1338"/>
          <a:stretch/>
        </p:blipFill>
        <p:spPr>
          <a:xfrm>
            <a:off x="7103159" y="1057275"/>
            <a:ext cx="4286848" cy="4810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DFD8A-48D2-4CFC-9F4F-40FDBB2447F3}"/>
              </a:ext>
            </a:extLst>
          </p:cNvPr>
          <p:cNvSpPr txBox="1"/>
          <p:nvPr/>
        </p:nvSpPr>
        <p:spPr>
          <a:xfrm>
            <a:off x="251391" y="1541369"/>
            <a:ext cx="412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Item-based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filtering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709FF-3D82-4E6C-AD18-F2003F0D9321}"/>
              </a:ext>
            </a:extLst>
          </p:cNvPr>
          <p:cNvSpPr txBox="1"/>
          <p:nvPr/>
        </p:nvSpPr>
        <p:spPr>
          <a:xfrm>
            <a:off x="251391" y="2367051"/>
            <a:ext cx="4942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사용자가 관심 있어 하는 </a:t>
            </a:r>
            <a:r>
              <a:rPr lang="en-US" altLang="ko-KR" sz="2400" dirty="0"/>
              <a:t>Item</a:t>
            </a:r>
            <a:r>
              <a:rPr lang="ko-KR" altLang="en-US" sz="2400" dirty="0"/>
              <a:t>들 중 특정 아이템</a:t>
            </a:r>
            <a:r>
              <a:rPr lang="en-US" altLang="ko-KR" sz="2400" dirty="0"/>
              <a:t>(Item1)</a:t>
            </a:r>
            <a:r>
              <a:rPr lang="ko-KR" altLang="en-US" sz="2400" dirty="0"/>
              <a:t>을 선택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특정 아이템</a:t>
            </a:r>
            <a:r>
              <a:rPr lang="en-US" altLang="ko-KR" sz="2400" dirty="0"/>
              <a:t>(Item1)</a:t>
            </a:r>
            <a:r>
              <a:rPr lang="ko-KR" altLang="en-US" sz="2400" dirty="0"/>
              <a:t>을 선택한 사용자</a:t>
            </a:r>
            <a:r>
              <a:rPr lang="en-US" altLang="ko-KR" sz="2400" dirty="0"/>
              <a:t>(User1, User2)</a:t>
            </a:r>
            <a:r>
              <a:rPr lang="ko-KR" altLang="en-US" sz="2400" dirty="0"/>
              <a:t>들을 찾음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그 사용자들이 공통적으로 좋아했던 다른 </a:t>
            </a:r>
            <a:r>
              <a:rPr lang="en-US" altLang="ko-KR" sz="2400" dirty="0"/>
              <a:t>Item</a:t>
            </a:r>
            <a:r>
              <a:rPr lang="ko-KR" altLang="en-US" sz="2400" dirty="0"/>
              <a:t>을 찾아서 추천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C05C9D-0168-16C9-4564-649124704163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EFA7B-97C9-FE56-6AB0-F02086ABE6A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4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557519-E16C-0051-8876-04220328C7C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4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0557E9-BEE6-4A11-98A9-DCC5D6F3D476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Item-based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filtering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6F732-B7EA-429A-A743-319D842A7F9C}"/>
              </a:ext>
            </a:extLst>
          </p:cNvPr>
          <p:cNvSpPr txBox="1"/>
          <p:nvPr/>
        </p:nvSpPr>
        <p:spPr>
          <a:xfrm>
            <a:off x="778552" y="1553210"/>
            <a:ext cx="1022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고른 레시피를 장바구니에 추가하는 시스템 채용할 것이기 때문에 레시피 아이템 위주의 </a:t>
            </a:r>
            <a:r>
              <a:rPr lang="en-US" altLang="ko-KR" sz="2800" b="1" dirty="0"/>
              <a:t>Item-based filtering </a:t>
            </a:r>
            <a:r>
              <a:rPr lang="ko-KR" altLang="en-US" sz="2800" b="1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55A0C0-6F47-477B-8980-AAE5A322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28" y="3429000"/>
            <a:ext cx="3017533" cy="277984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7019B41-9965-5813-1D99-3F08C37D25A9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7133AE-3ADD-D9F1-B144-FD379F73B7E4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5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C007FA-E8DA-3C63-E3EC-C4784797184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5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20FE-32C7-4B63-A1AB-6B7FBEA485F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단점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DFD8A-48D2-4CFC-9F4F-40FDBB2447F3}"/>
              </a:ext>
            </a:extLst>
          </p:cNvPr>
          <p:cNvSpPr txBox="1"/>
          <p:nvPr/>
        </p:nvSpPr>
        <p:spPr>
          <a:xfrm>
            <a:off x="207430" y="1018149"/>
            <a:ext cx="412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Cold-Start </a:t>
            </a:r>
            <a:r>
              <a:rPr lang="ko-KR" altLang="en-US" sz="2800" b="1" dirty="0"/>
              <a:t>문제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C05C9D-0168-16C9-4564-649124704163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EFA7B-97C9-FE56-6AB0-F02086ABE6A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</a:t>
              </a: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557519-E16C-0051-8876-04220328C7C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25B5A3-2DF4-3103-9A38-512E482D4940}"/>
              </a:ext>
            </a:extLst>
          </p:cNvPr>
          <p:cNvSpPr txBox="1"/>
          <p:nvPr/>
        </p:nvSpPr>
        <p:spPr>
          <a:xfrm>
            <a:off x="207430" y="1541369"/>
            <a:ext cx="82141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아직 아무것도 장바구니에 담지 않은 유저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신규유저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에게 추천하기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65C9B-4842-10A7-EF58-13C36DA883A9}"/>
              </a:ext>
            </a:extLst>
          </p:cNvPr>
          <p:cNvSpPr txBox="1"/>
          <p:nvPr/>
        </p:nvSpPr>
        <p:spPr>
          <a:xfrm>
            <a:off x="207430" y="2364233"/>
            <a:ext cx="412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First-Rater </a:t>
            </a:r>
            <a:r>
              <a:rPr lang="ko-KR" altLang="en-US" sz="2800" b="1" dirty="0"/>
              <a:t>문제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8F194-0D29-F273-05C1-C9F6E825CF0B}"/>
              </a:ext>
            </a:extLst>
          </p:cNvPr>
          <p:cNvSpPr txBox="1"/>
          <p:nvPr/>
        </p:nvSpPr>
        <p:spPr>
          <a:xfrm>
            <a:off x="207430" y="2887453"/>
            <a:ext cx="82141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처음 아이템이 추가되었을 때 장바구니에 담은 사람이 없어 추천하기 어려움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8B4B1-A027-438E-DECE-BC23CB87CFD5}"/>
              </a:ext>
            </a:extLst>
          </p:cNvPr>
          <p:cNvSpPr txBox="1"/>
          <p:nvPr/>
        </p:nvSpPr>
        <p:spPr>
          <a:xfrm>
            <a:off x="207430" y="3781878"/>
            <a:ext cx="412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Long-Tail </a:t>
            </a:r>
            <a:r>
              <a:rPr lang="ko-KR" altLang="en-US" sz="2800" b="1" dirty="0"/>
              <a:t>문제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9E860-D0F3-03F8-EDCB-5F3CBDB84BD5}"/>
              </a:ext>
            </a:extLst>
          </p:cNvPr>
          <p:cNvSpPr txBox="1"/>
          <p:nvPr/>
        </p:nvSpPr>
        <p:spPr>
          <a:xfrm>
            <a:off x="207430" y="4305098"/>
            <a:ext cx="7254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관심있어 하는 특정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들만 노출되게 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-&gt;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추천의 다양성 저하</a:t>
            </a:r>
          </a:p>
        </p:txBody>
      </p:sp>
    </p:spTree>
    <p:extLst>
      <p:ext uri="{BB962C8B-B14F-4D97-AF65-F5344CB8AC3E}">
        <p14:creationId xmlns:p14="http://schemas.microsoft.com/office/powerpoint/2010/main" val="301581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20FE-32C7-4B63-A1AB-6B7FBEA485F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극복 방안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C05C9D-0168-16C9-4564-649124704163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EFA7B-97C9-FE56-6AB0-F02086ABE6A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5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557519-E16C-0051-8876-04220328C7C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25B5A3-2DF4-3103-9A38-512E482D4940}"/>
              </a:ext>
            </a:extLst>
          </p:cNvPr>
          <p:cNvSpPr txBox="1"/>
          <p:nvPr/>
        </p:nvSpPr>
        <p:spPr>
          <a:xfrm>
            <a:off x="271438" y="1160800"/>
            <a:ext cx="10500194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First-Rater, Long-Tail</a:t>
            </a:r>
            <a:r>
              <a:rPr lang="ko-KR" altLang="en-US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추천할 때 사용자와 관련 없는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랜덤으로 추천함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Cold-Start </a:t>
            </a:r>
            <a:r>
              <a:rPr lang="ko-KR" altLang="en-US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2800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신규 유저가 가입할 때 관심있어 하는 음식 선택하도록 하여 신규 유저의 기호 간단히 파악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0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6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4099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Collaborating Filtering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적용 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BDD32-1100-4C09-9D65-CD371CBFF5A5}"/>
              </a:ext>
            </a:extLst>
          </p:cNvPr>
          <p:cNvSpPr txBox="1"/>
          <p:nvPr/>
        </p:nvSpPr>
        <p:spPr>
          <a:xfrm>
            <a:off x="1781742" y="1700145"/>
            <a:ext cx="681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새롭게 접해보는 알고리즘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지식 학습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F7F1E-30E9-4BAE-8C79-792D1AFE4B29}"/>
              </a:ext>
            </a:extLst>
          </p:cNvPr>
          <p:cNvSpPr txBox="1"/>
          <p:nvPr/>
        </p:nvSpPr>
        <p:spPr>
          <a:xfrm>
            <a:off x="1744160" y="3277524"/>
            <a:ext cx="9279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 기반 추천 시스템의 이점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적절한 음식 추천 가능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음식의 수가 많아질 수록 효과적일 것이라 예상됨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많은 레시피 중 사용자가 선호하는 음식을 찾기 위해 음식을 하나하나 확인할 필요성이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적어짐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래픽 11" descr="오른쪽을 가리키는 검지  단색으로 채워진">
            <a:extLst>
              <a:ext uri="{FF2B5EF4-FFF2-40B4-BE49-F238E27FC236}">
                <a16:creationId xmlns:a16="http://schemas.microsoft.com/office/drawing/2014/main" id="{7E40098F-8616-4715-AC5D-FD1AA7D6A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077" y="3216615"/>
            <a:ext cx="617550" cy="617550"/>
          </a:xfrm>
          <a:prstGeom prst="rect">
            <a:avLst/>
          </a:prstGeom>
        </p:spPr>
      </p:pic>
      <p:pic>
        <p:nvPicPr>
          <p:cNvPr id="20" name="그래픽 19" descr="오른쪽을 가리키는 검지  단색으로 채워진">
            <a:extLst>
              <a:ext uri="{FF2B5EF4-FFF2-40B4-BE49-F238E27FC236}">
                <a16:creationId xmlns:a16="http://schemas.microsoft.com/office/drawing/2014/main" id="{2E1E26C6-15CE-4830-A719-752BDF30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077" y="1576039"/>
            <a:ext cx="617550" cy="6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0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438</Words>
  <Application>Microsoft Office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박승빈</cp:lastModifiedBy>
  <cp:revision>158</cp:revision>
  <dcterms:created xsi:type="dcterms:W3CDTF">2017-11-16T00:50:54Z</dcterms:created>
  <dcterms:modified xsi:type="dcterms:W3CDTF">2022-05-10T12:17:55Z</dcterms:modified>
</cp:coreProperties>
</file>