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7" r:id="rId3"/>
    <p:sldId id="259" r:id="rId4"/>
    <p:sldId id="277" r:id="rId5"/>
    <p:sldId id="288" r:id="rId6"/>
    <p:sldId id="284" r:id="rId7"/>
    <p:sldId id="285" r:id="rId8"/>
    <p:sldId id="286" r:id="rId9"/>
    <p:sldId id="289" r:id="rId10"/>
    <p:sldId id="290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456888" y="3740237"/>
            <a:ext cx="1234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KBJ 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029556" y="2612079"/>
            <a:ext cx="4089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Healthy Pleasure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870116" y="3422520"/>
            <a:ext cx="6408448" cy="209427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 5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94590" y="379951"/>
            <a:ext cx="301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협업 필터링 예제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3DE00F-EEB2-DF2D-98D6-B4833D79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68" y="1449661"/>
            <a:ext cx="4102630" cy="1979339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B7303F0-FD46-9A8A-AE85-6FD85F658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518" y="557496"/>
            <a:ext cx="4109783" cy="35762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77FE50-C93C-B25A-02A2-110D9246C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11" y="4133728"/>
            <a:ext cx="6152004" cy="307206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FE66113-188D-D226-92E5-EF89607447A3}"/>
              </a:ext>
            </a:extLst>
          </p:cNvPr>
          <p:cNvSpPr/>
          <p:nvPr/>
        </p:nvSpPr>
        <p:spPr>
          <a:xfrm>
            <a:off x="4621233" y="2080303"/>
            <a:ext cx="105681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372278-66D8-1C9F-4FF9-8E233146A19C}"/>
              </a:ext>
            </a:extLst>
          </p:cNvPr>
          <p:cNvSpPr txBox="1"/>
          <p:nvPr/>
        </p:nvSpPr>
        <p:spPr>
          <a:xfrm>
            <a:off x="453145" y="4628350"/>
            <a:ext cx="1148161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예제 코드에는 각 아이템에 대한 유저 선호도만으로 이용</a:t>
            </a: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프로젝트에서는 각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레시피에 대한 주재료의 유사도를 기준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비슷한 풍의 레시피를 필터링 하여 비슷한 레시피 묶음 생성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유저가 </a:t>
            </a:r>
            <a:r>
              <a:rPr kumimoji="0" lang="ko-KR" altLang="en-US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선호하는</a:t>
            </a: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장바구니에 담은 이진분류 상태</a:t>
            </a: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레시피</a:t>
            </a:r>
            <a:r>
              <a:rPr kumimoji="0" lang="ko-KR" altLang="en-US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대해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 필터링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비슷한 레시피 묶음 통한 </a:t>
            </a:r>
            <a:r>
              <a:rPr kumimoji="0" lang="ko-KR" altLang="en-US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레시피를 추천</a:t>
            </a:r>
            <a:endParaRPr kumimoji="0" lang="en-US" altLang="ko-KR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8BB55-53B4-7BE5-E7E6-0E945C358A04}"/>
              </a:ext>
            </a:extLst>
          </p:cNvPr>
          <p:cNvSpPr txBox="1"/>
          <p:nvPr/>
        </p:nvSpPr>
        <p:spPr>
          <a:xfrm>
            <a:off x="4799760" y="4088183"/>
            <a:ext cx="7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12549D-289A-EC2D-DDD0-F8EFA6FD8B7A}"/>
              </a:ext>
            </a:extLst>
          </p:cNvPr>
          <p:cNvSpPr txBox="1"/>
          <p:nvPr/>
        </p:nvSpPr>
        <p:spPr>
          <a:xfrm>
            <a:off x="300828" y="1046732"/>
            <a:ext cx="78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출처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77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25B5A3-2DF4-3103-9A38-512E482D4940}"/>
              </a:ext>
            </a:extLst>
          </p:cNvPr>
          <p:cNvSpPr txBox="1"/>
          <p:nvPr/>
        </p:nvSpPr>
        <p:spPr>
          <a:xfrm>
            <a:off x="271438" y="1160800"/>
            <a:ext cx="10500194" cy="327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Collaborative filtering</a:t>
            </a:r>
            <a:r>
              <a:rPr lang="ko-KR" altLang="en-US" sz="25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문제 해결 방안</a:t>
            </a:r>
            <a:endParaRPr lang="en-US" altLang="ko-KR" sz="25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28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First-Rater, Long-Tail</a:t>
            </a:r>
            <a:r>
              <a:rPr lang="ko-KR" altLang="en-US" sz="2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kumimoji="0" lang="ko-KR" altLang="en-US" sz="250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-&gt;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추천할 때 사용자와 관련 없는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랜덤으로 추천함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Cold-Start </a:t>
            </a:r>
            <a:r>
              <a:rPr lang="ko-KR" altLang="en-US" sz="2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en-US" altLang="ko-KR" sz="25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-&gt;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신규 유저가 가입할 때 관심있어 하는 음식 선택하도록 하여 신규 유저의 기호 간단히 파악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086A02D-F6BD-8A33-5BFA-BBEF5BC95C7C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48D5BA-58E8-F1FE-DEB7-B48F483137D7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1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9D7A31-D89F-A3B8-593E-1554A34A271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7274149-4274-EA1D-D778-59CC5BA90DA1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지난 시간 피드백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414ED038-A0AD-B52B-057D-7F153B069D52}"/>
              </a:ext>
            </a:extLst>
          </p:cNvPr>
          <p:cNvSpPr/>
          <p:nvPr/>
        </p:nvSpPr>
        <p:spPr>
          <a:xfrm>
            <a:off x="5301530" y="4635839"/>
            <a:ext cx="690533" cy="864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575AA-2F31-B82F-7D1C-857CE125FAF9}"/>
              </a:ext>
            </a:extLst>
          </p:cNvPr>
          <p:cNvSpPr txBox="1"/>
          <p:nvPr/>
        </p:nvSpPr>
        <p:spPr>
          <a:xfrm>
            <a:off x="1695194" y="5697200"/>
            <a:ext cx="859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굳이 데이터를 만들지 않아도 </a:t>
            </a:r>
            <a:r>
              <a:rPr kumimoji="0" lang="ko-KR" altLang="en-US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기존의 데이터 셋을 이용</a:t>
            </a:r>
            <a:r>
              <a:rPr kumimoji="0" lang="ko-KR" altLang="en-US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할 수 있을 것</a:t>
            </a: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상품에 대한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Ontology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구축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 사전 데이터를 쌓을 수 있을 것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음식 간의 관계 데이터 설정</a:t>
            </a:r>
            <a:endParaRPr kumimoji="0" lang="en-US" altLang="ko-KR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34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Contents 1</a:t>
              </a:r>
              <a:endParaRPr kumimoji="0" lang="en-US" altLang="ko-KR" sz="16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1292470" y="2557817"/>
            <a:ext cx="8593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음식의 선호도 관련 데이터 셋 </a:t>
            </a:r>
            <a:r>
              <a:rPr lang="en-US" altLang="ko-KR" sz="2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데이터는 찾을 수 없었음</a:t>
            </a:r>
            <a:r>
              <a:rPr lang="en-US" altLang="ko-KR" sz="2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22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2675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피드백 개선사항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A84A5-E686-104A-300C-1F8AE705D57B}"/>
              </a:ext>
            </a:extLst>
          </p:cNvPr>
          <p:cNvSpPr txBox="1"/>
          <p:nvPr/>
        </p:nvSpPr>
        <p:spPr>
          <a:xfrm>
            <a:off x="1475117" y="4171277"/>
            <a:ext cx="8678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레시피에 대한 </a:t>
            </a:r>
            <a:r>
              <a:rPr lang="ko-KR" altLang="en-US" sz="2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온톨로지 </a:t>
            </a:r>
            <a:r>
              <a:rPr lang="en-US" altLang="ko-KR" sz="2200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구축</a:t>
            </a:r>
            <a:r>
              <a:rPr lang="ko-KR" altLang="en-US" sz="2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초반 데이터가 쌓이지 않은 상태 문제를 해결해보자</a:t>
            </a:r>
            <a:r>
              <a:rPr lang="en-US" altLang="ko-KR" sz="22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22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 2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930461" y="1189039"/>
            <a:ext cx="10131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컴퓨터가 사람처럼 어떤 객체를 이해할 수 있도록 다른 객체와의 관계나 객체만의 의미를 표현한 자료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301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Ontology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CBDD32-1100-4C09-9D65-CD371CBFF5A5}"/>
              </a:ext>
            </a:extLst>
          </p:cNvPr>
          <p:cNvSpPr txBox="1"/>
          <p:nvPr/>
        </p:nvSpPr>
        <p:spPr>
          <a:xfrm>
            <a:off x="1781743" y="2219811"/>
            <a:ext cx="9279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의도적으로 사용자 데이터를 만들어 놓지 않아도 음식의 대한 온톨로지 구축만으로도 사전 데이터를 쌓아 추천 시스템에 적용시킬 수 있음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9" name="그래픽 18" descr="오른쪽을 가리키는 검지  단색으로 채워진">
            <a:extLst>
              <a:ext uri="{FF2B5EF4-FFF2-40B4-BE49-F238E27FC236}">
                <a16:creationId xmlns:a16="http://schemas.microsoft.com/office/drawing/2014/main" id="{321577B1-73AE-4ABF-8900-AE9FAD934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94" y="2219811"/>
            <a:ext cx="617550" cy="617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1ACDAA-7313-E456-F90C-8A8A96D52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324" y="3250583"/>
            <a:ext cx="4552950" cy="35204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4587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 3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301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내의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Ontology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1ACDAA-7313-E456-F90C-8A8A96D5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2" y="2425173"/>
            <a:ext cx="4280073" cy="330944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6C1259-AB39-68E2-35DD-CCB48A84B897}"/>
              </a:ext>
            </a:extLst>
          </p:cNvPr>
          <p:cNvSpPr txBox="1"/>
          <p:nvPr/>
        </p:nvSpPr>
        <p:spPr>
          <a:xfrm>
            <a:off x="5572094" y="2550485"/>
            <a:ext cx="32417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각 요리 레시피에 대해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271D912-366F-61D8-36BD-35F3030AA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54580"/>
              </p:ext>
            </p:extLst>
          </p:nvPr>
        </p:nvGraphicFramePr>
        <p:xfrm>
          <a:off x="5633884" y="3184665"/>
          <a:ext cx="6398922" cy="172129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83532">
                  <a:extLst>
                    <a:ext uri="{9D8B030D-6E8A-4147-A177-3AD203B41FA5}">
                      <a16:colId xmlns:a16="http://schemas.microsoft.com/office/drawing/2014/main" val="4257230083"/>
                    </a:ext>
                  </a:extLst>
                </a:gridCol>
                <a:gridCol w="1103078">
                  <a:extLst>
                    <a:ext uri="{9D8B030D-6E8A-4147-A177-3AD203B41FA5}">
                      <a16:colId xmlns:a16="http://schemas.microsoft.com/office/drawing/2014/main" val="875954285"/>
                    </a:ext>
                  </a:extLst>
                </a:gridCol>
                <a:gridCol w="1103078">
                  <a:extLst>
                    <a:ext uri="{9D8B030D-6E8A-4147-A177-3AD203B41FA5}">
                      <a16:colId xmlns:a16="http://schemas.microsoft.com/office/drawing/2014/main" val="639628046"/>
                    </a:ext>
                  </a:extLst>
                </a:gridCol>
                <a:gridCol w="1103078">
                  <a:extLst>
                    <a:ext uri="{9D8B030D-6E8A-4147-A177-3AD203B41FA5}">
                      <a16:colId xmlns:a16="http://schemas.microsoft.com/office/drawing/2014/main" val="2240399754"/>
                    </a:ext>
                  </a:extLst>
                </a:gridCol>
                <a:gridCol w="1103078">
                  <a:extLst>
                    <a:ext uri="{9D8B030D-6E8A-4147-A177-3AD203B41FA5}">
                      <a16:colId xmlns:a16="http://schemas.microsoft.com/office/drawing/2014/main" val="227612351"/>
                    </a:ext>
                  </a:extLst>
                </a:gridCol>
                <a:gridCol w="1103078">
                  <a:extLst>
                    <a:ext uri="{9D8B030D-6E8A-4147-A177-3AD203B41FA5}">
                      <a16:colId xmlns:a16="http://schemas.microsoft.com/office/drawing/2014/main" val="927422320"/>
                    </a:ext>
                  </a:extLst>
                </a:gridCol>
              </a:tblGrid>
              <a:tr h="430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샐러드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음료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간식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96145"/>
                  </a:ext>
                </a:extLst>
              </a:tr>
              <a:tr h="430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종류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한식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양식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중식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일식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9177"/>
                  </a:ext>
                </a:extLst>
              </a:tr>
              <a:tr h="430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재료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채소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육류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+mn-ea"/>
                          <a:ea typeface="+mn-ea"/>
                        </a:rPr>
                        <a:t>어류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13656"/>
                  </a:ext>
                </a:extLst>
              </a:tr>
              <a:tr h="430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60821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78D7733-2073-1EA5-12CF-E9F0042805EA}"/>
              </a:ext>
            </a:extLst>
          </p:cNvPr>
          <p:cNvSpPr/>
          <p:nvPr/>
        </p:nvSpPr>
        <p:spPr>
          <a:xfrm>
            <a:off x="4734232" y="3822959"/>
            <a:ext cx="60468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C2EFD-0D2E-BAB0-792D-0C16BEFA7F39}"/>
              </a:ext>
            </a:extLst>
          </p:cNvPr>
          <p:cNvSpPr txBox="1"/>
          <p:nvPr/>
        </p:nvSpPr>
        <p:spPr>
          <a:xfrm>
            <a:off x="3035359" y="1397357"/>
            <a:ext cx="5453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요리의 구성요소 및 종류로 온톨로지 구축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98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F00F93-1607-45D7-B08A-977335286761}"/>
              </a:ext>
            </a:extLst>
          </p:cNvPr>
          <p:cNvSpPr txBox="1"/>
          <p:nvPr/>
        </p:nvSpPr>
        <p:spPr>
          <a:xfrm>
            <a:off x="2190432" y="3463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Ontology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기반 협업 필터링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53CE3-A5F0-8A3D-D323-1517411CE786}"/>
              </a:ext>
            </a:extLst>
          </p:cNvPr>
          <p:cNvSpPr txBox="1"/>
          <p:nvPr/>
        </p:nvSpPr>
        <p:spPr>
          <a:xfrm>
            <a:off x="1129396" y="1817649"/>
            <a:ext cx="1066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음식에 대한 </a:t>
            </a:r>
            <a:r>
              <a:rPr lang="en-US" altLang="ko-KR" sz="2800" dirty="0"/>
              <a:t>Ontology </a:t>
            </a:r>
            <a:r>
              <a:rPr lang="ko-KR" altLang="en-US" sz="2800" dirty="0"/>
              <a:t>추출한 결과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-&gt; </a:t>
            </a:r>
            <a:r>
              <a:rPr lang="ko-KR" altLang="en-US" sz="2800" dirty="0"/>
              <a:t>재료 정보를 이용하는 것이 관계를 찾기에 적합하다고 판단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9A7F3-84FC-22F9-A9E2-5670A5FE3293}"/>
              </a:ext>
            </a:extLst>
          </p:cNvPr>
          <p:cNvSpPr txBox="1"/>
          <p:nvPr/>
        </p:nvSpPr>
        <p:spPr>
          <a:xfrm>
            <a:off x="863599" y="4304606"/>
            <a:ext cx="1093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재료의 유사성을 이용해 </a:t>
            </a:r>
            <a:r>
              <a:rPr lang="ko-KR" altLang="en-US" sz="3200" dirty="0" err="1"/>
              <a:t>음식간의</a:t>
            </a:r>
            <a:r>
              <a:rPr lang="ko-KR" altLang="en-US" sz="3200" dirty="0"/>
              <a:t> 관계를 설정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F49EF40-F165-7CD8-ED81-E67011DDDFB1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128CE6-3207-D945-8ACD-23340B82CB74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 3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5002BC3-3503-A9C6-658F-8E0249D5256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71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F00F93-1607-45D7-B08A-977335286761}"/>
              </a:ext>
            </a:extLst>
          </p:cNvPr>
          <p:cNvSpPr txBox="1"/>
          <p:nvPr/>
        </p:nvSpPr>
        <p:spPr>
          <a:xfrm>
            <a:off x="2190432" y="3463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음식간 관계 설정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10C3E495-0A8A-78DA-C634-66440BEE8DD4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2419587"/>
          <a:ext cx="487584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3505">
                  <a:extLst>
                    <a:ext uri="{9D8B030D-6E8A-4147-A177-3AD203B41FA5}">
                      <a16:colId xmlns:a16="http://schemas.microsoft.com/office/drawing/2014/main" val="1666115921"/>
                    </a:ext>
                  </a:extLst>
                </a:gridCol>
                <a:gridCol w="778193">
                  <a:extLst>
                    <a:ext uri="{9D8B030D-6E8A-4147-A177-3AD203B41FA5}">
                      <a16:colId xmlns:a16="http://schemas.microsoft.com/office/drawing/2014/main" val="1898135677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3479105979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3522439084"/>
                    </a:ext>
                  </a:extLst>
                </a:gridCol>
              </a:tblGrid>
              <a:tr h="298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음식이름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주재료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레시피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720996"/>
                  </a:ext>
                </a:extLst>
              </a:tr>
              <a:tr h="298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두부면 파스타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두부면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58821"/>
                  </a:ext>
                </a:extLst>
              </a:tr>
              <a:tr h="298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471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CE371DA-8D33-37CE-007A-6F03E63AD1C7}"/>
              </a:ext>
            </a:extLst>
          </p:cNvPr>
          <p:cNvSpPr txBox="1"/>
          <p:nvPr/>
        </p:nvSpPr>
        <p:spPr>
          <a:xfrm>
            <a:off x="1841659" y="3429000"/>
            <a:ext cx="245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(1) </a:t>
            </a:r>
            <a:r>
              <a:rPr lang="ko-KR" altLang="en-US" sz="1400" dirty="0"/>
              <a:t>음식 정보 </a:t>
            </a:r>
            <a:r>
              <a:rPr lang="en-US" altLang="ko-KR" sz="1400" dirty="0"/>
              <a:t>DB </a:t>
            </a:r>
            <a:r>
              <a:rPr lang="ko-KR" altLang="en-US" sz="1400" dirty="0"/>
              <a:t>생성 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CD1A57-1CE9-CBE3-7CBC-E8B66E13C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660" y="1809683"/>
            <a:ext cx="3847480" cy="3987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9F6C7C-699F-CB10-9F47-E9B953C396C3}"/>
              </a:ext>
            </a:extLst>
          </p:cNvPr>
          <p:cNvSpPr txBox="1"/>
          <p:nvPr/>
        </p:nvSpPr>
        <p:spPr>
          <a:xfrm>
            <a:off x="7442279" y="5866833"/>
            <a:ext cx="3708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/>
              <a:t>재료들 간의 연관관계 자료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어떤 사람이 특정 재료를 먹으면 어떤 재료   도 먹는 것에 대한 정보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3CBCFC-56DE-CC07-6113-6F72FBE3D265}"/>
              </a:ext>
            </a:extLst>
          </p:cNvPr>
          <p:cNvSpPr txBox="1"/>
          <p:nvPr/>
        </p:nvSpPr>
        <p:spPr>
          <a:xfrm>
            <a:off x="1273414" y="5701816"/>
            <a:ext cx="3333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(3) </a:t>
            </a:r>
            <a:r>
              <a:rPr lang="ko-KR" altLang="en-US" sz="1400"/>
              <a:t>유사한 음식 </a:t>
            </a:r>
            <a:r>
              <a:rPr lang="ko-KR" altLang="en-US" sz="1400" dirty="0"/>
              <a:t>묶음</a:t>
            </a:r>
            <a:r>
              <a:rPr lang="en-US" altLang="ko-KR" sz="1400" dirty="0"/>
              <a:t> </a:t>
            </a:r>
            <a:r>
              <a:rPr lang="ko-KR" altLang="en-US" sz="1400" dirty="0"/>
              <a:t>생성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DF390D5F-65F2-E991-C7B0-7928C547328B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4190999"/>
          <a:ext cx="4875848" cy="1374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7119">
                  <a:extLst>
                    <a:ext uri="{9D8B030D-6E8A-4147-A177-3AD203B41FA5}">
                      <a16:colId xmlns:a16="http://schemas.microsoft.com/office/drawing/2014/main" val="1894745621"/>
                    </a:ext>
                  </a:extLst>
                </a:gridCol>
                <a:gridCol w="775209">
                  <a:extLst>
                    <a:ext uri="{9D8B030D-6E8A-4147-A177-3AD203B41FA5}">
                      <a16:colId xmlns:a16="http://schemas.microsoft.com/office/drawing/2014/main" val="1523001462"/>
                    </a:ext>
                  </a:extLst>
                </a:gridCol>
                <a:gridCol w="1296760">
                  <a:extLst>
                    <a:ext uri="{9D8B030D-6E8A-4147-A177-3AD203B41FA5}">
                      <a16:colId xmlns:a16="http://schemas.microsoft.com/office/drawing/2014/main" val="713051558"/>
                    </a:ext>
                  </a:extLst>
                </a:gridCol>
                <a:gridCol w="1296760">
                  <a:extLst>
                    <a:ext uri="{9D8B030D-6E8A-4147-A177-3AD203B41FA5}">
                      <a16:colId xmlns:a16="http://schemas.microsoft.com/office/drawing/2014/main" val="1709498215"/>
                    </a:ext>
                  </a:extLst>
                </a:gridCol>
              </a:tblGrid>
              <a:tr h="343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음식이름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주재료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레시피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52049"/>
                  </a:ext>
                </a:extLst>
              </a:tr>
              <a:tr h="343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두부면 샐러드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두부면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47750"/>
                  </a:ext>
                </a:extLst>
              </a:tr>
              <a:tr h="343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두부 아이스크림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두부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753772"/>
                  </a:ext>
                </a:extLst>
              </a:tr>
              <a:tr h="34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57684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3AF5D31-AE75-B044-9989-7B5673F798C9}"/>
              </a:ext>
            </a:extLst>
          </p:cNvPr>
          <p:cNvSpPr/>
          <p:nvPr/>
        </p:nvSpPr>
        <p:spPr>
          <a:xfrm>
            <a:off x="5842000" y="2641600"/>
            <a:ext cx="1079500" cy="3693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029B4BDF-40A0-43DA-C46E-29F10BD9B917}"/>
              </a:ext>
            </a:extLst>
          </p:cNvPr>
          <p:cNvSpPr/>
          <p:nvPr/>
        </p:nvSpPr>
        <p:spPr>
          <a:xfrm>
            <a:off x="5823580" y="4693699"/>
            <a:ext cx="1097920" cy="3693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4B4709-504C-E61E-8365-446283DB24FE}"/>
              </a:ext>
            </a:extLst>
          </p:cNvPr>
          <p:cNvSpPr txBox="1"/>
          <p:nvPr/>
        </p:nvSpPr>
        <p:spPr>
          <a:xfrm>
            <a:off x="647700" y="1440351"/>
            <a:ext cx="864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협업 필터링을 통해 유사 재료 데이터베이스 생성 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AC672A-F7EB-B2D7-4C3F-8FACFAB38EAA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64E095-7EB9-B3AE-4E16-4E6B5E0BBDB3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 3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A42068-F187-CD1F-7F60-FC8F083A83F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162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7">
            <a:extLst>
              <a:ext uri="{FF2B5EF4-FFF2-40B4-BE49-F238E27FC236}">
                <a16:creationId xmlns:a16="http://schemas.microsoft.com/office/drawing/2014/main" id="{1871ED60-B9A6-2BF9-6DC8-15C37528F1E1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2428851"/>
          <a:ext cx="5018798" cy="1374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1305">
                  <a:extLst>
                    <a:ext uri="{9D8B030D-6E8A-4147-A177-3AD203B41FA5}">
                      <a16:colId xmlns:a16="http://schemas.microsoft.com/office/drawing/2014/main" val="1894745621"/>
                    </a:ext>
                  </a:extLst>
                </a:gridCol>
                <a:gridCol w="797937">
                  <a:extLst>
                    <a:ext uri="{9D8B030D-6E8A-4147-A177-3AD203B41FA5}">
                      <a16:colId xmlns:a16="http://schemas.microsoft.com/office/drawing/2014/main" val="1523001462"/>
                    </a:ext>
                  </a:extLst>
                </a:gridCol>
                <a:gridCol w="1334778">
                  <a:extLst>
                    <a:ext uri="{9D8B030D-6E8A-4147-A177-3AD203B41FA5}">
                      <a16:colId xmlns:a16="http://schemas.microsoft.com/office/drawing/2014/main" val="713051558"/>
                    </a:ext>
                  </a:extLst>
                </a:gridCol>
                <a:gridCol w="1334778">
                  <a:extLst>
                    <a:ext uri="{9D8B030D-6E8A-4147-A177-3AD203B41FA5}">
                      <a16:colId xmlns:a16="http://schemas.microsoft.com/office/drawing/2014/main" val="1709498215"/>
                    </a:ext>
                  </a:extLst>
                </a:gridCol>
              </a:tblGrid>
              <a:tr h="343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음식이름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주재료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레시피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52049"/>
                  </a:ext>
                </a:extLst>
              </a:tr>
              <a:tr h="343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두부면 샐러드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두부면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47750"/>
                  </a:ext>
                </a:extLst>
              </a:tr>
              <a:tr h="343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두부 아이스크림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두부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753772"/>
                  </a:ext>
                </a:extLst>
              </a:tr>
              <a:tr h="343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57684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7BE1ED03-808C-4311-BB4F-0CFD6CF891E4}"/>
              </a:ext>
            </a:extLst>
          </p:cNvPr>
          <p:cNvGrpSpPr/>
          <p:nvPr/>
        </p:nvGrpSpPr>
        <p:grpSpPr>
          <a:xfrm>
            <a:off x="203153" y="144688"/>
            <a:ext cx="1852488" cy="751783"/>
            <a:chOff x="640080" y="-971550"/>
            <a:chExt cx="1660746" cy="7658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C8BE0E-15C3-48E0-BDFF-094E77050496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95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 2</a:t>
              </a:r>
            </a:p>
            <a:p>
              <a:pPr algn="ctr"/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F86ABB-6C77-4FEF-9BE3-A5BE5A38D50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F00F93-1607-45D7-B08A-977335286761}"/>
              </a:ext>
            </a:extLst>
          </p:cNvPr>
          <p:cNvSpPr txBox="1"/>
          <p:nvPr/>
        </p:nvSpPr>
        <p:spPr>
          <a:xfrm>
            <a:off x="2190432" y="3463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Ontology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기반 추천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BB7AA-170C-AE4E-7EFD-2C6F6E2F4672}"/>
              </a:ext>
            </a:extLst>
          </p:cNvPr>
          <p:cNvSpPr txBox="1"/>
          <p:nvPr/>
        </p:nvSpPr>
        <p:spPr>
          <a:xfrm>
            <a:off x="647700" y="1440351"/>
            <a:ext cx="864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추천 예시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4FB33D-99A0-28F9-94EB-6B6BA0FA480F}"/>
              </a:ext>
            </a:extLst>
          </p:cNvPr>
          <p:cNvSpPr txBox="1"/>
          <p:nvPr/>
        </p:nvSpPr>
        <p:spPr>
          <a:xfrm>
            <a:off x="2079901" y="3936516"/>
            <a:ext cx="177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유사 재료 음식 </a:t>
            </a:r>
            <a:r>
              <a:rPr lang="en-US" altLang="ko-KR" sz="1400" dirty="0"/>
              <a:t>DB </a:t>
            </a:r>
            <a:endParaRPr lang="ko-KR" altLang="en-US" sz="1400" dirty="0"/>
          </a:p>
        </p:txBody>
      </p:sp>
      <p:graphicFrame>
        <p:nvGraphicFramePr>
          <p:cNvPr id="23" name="표 10">
            <a:extLst>
              <a:ext uri="{FF2B5EF4-FFF2-40B4-BE49-F238E27FC236}">
                <a16:creationId xmlns:a16="http://schemas.microsoft.com/office/drawing/2014/main" id="{0A1FCD68-119C-F8F5-B000-9FDD8DA41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70536"/>
              </p:ext>
            </p:extLst>
          </p:nvPr>
        </p:nvGraphicFramePr>
        <p:xfrm>
          <a:off x="508000" y="4878763"/>
          <a:ext cx="500856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890">
                  <a:extLst>
                    <a:ext uri="{9D8B030D-6E8A-4147-A177-3AD203B41FA5}">
                      <a16:colId xmlns:a16="http://schemas.microsoft.com/office/drawing/2014/main" val="1666115921"/>
                    </a:ext>
                  </a:extLst>
                </a:gridCol>
                <a:gridCol w="799374">
                  <a:extLst>
                    <a:ext uri="{9D8B030D-6E8A-4147-A177-3AD203B41FA5}">
                      <a16:colId xmlns:a16="http://schemas.microsoft.com/office/drawing/2014/main" val="1898135677"/>
                    </a:ext>
                  </a:extLst>
                </a:gridCol>
                <a:gridCol w="1610455">
                  <a:extLst>
                    <a:ext uri="{9D8B030D-6E8A-4147-A177-3AD203B41FA5}">
                      <a16:colId xmlns:a16="http://schemas.microsoft.com/office/drawing/2014/main" val="3479105979"/>
                    </a:ext>
                  </a:extLst>
                </a:gridCol>
                <a:gridCol w="1187843">
                  <a:extLst>
                    <a:ext uri="{9D8B030D-6E8A-4147-A177-3AD203B41FA5}">
                      <a16:colId xmlns:a16="http://schemas.microsoft.com/office/drawing/2014/main" val="3522439084"/>
                    </a:ext>
                  </a:extLst>
                </a:gridCol>
              </a:tblGrid>
              <a:tr h="298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유저이름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두부 아이스크림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720996"/>
                  </a:ext>
                </a:extLst>
              </a:tr>
              <a:tr h="298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</a:t>
                      </a:r>
                      <a:r>
                        <a:rPr lang="en-US" altLang="ko-KR" sz="1400" dirty="0"/>
                        <a:t>xx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58821"/>
                  </a:ext>
                </a:extLst>
              </a:tr>
              <a:tr h="298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4714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EA2A714-19D0-B9DE-D6E1-90F0E95E176E}"/>
              </a:ext>
            </a:extLst>
          </p:cNvPr>
          <p:cNvSpPr txBox="1"/>
          <p:nvPr/>
        </p:nvSpPr>
        <p:spPr>
          <a:xfrm>
            <a:off x="2341383" y="5930416"/>
            <a:ext cx="177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유저 정보 </a:t>
            </a:r>
            <a:r>
              <a:rPr lang="en-US" altLang="ko-KR" sz="1400" dirty="0"/>
              <a:t>DB </a:t>
            </a:r>
            <a:endParaRPr lang="ko-KR" altLang="en-US" sz="14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1DFE02D-3622-8403-1D67-49CADCF190BD}"/>
              </a:ext>
            </a:extLst>
          </p:cNvPr>
          <p:cNvSpPr/>
          <p:nvPr/>
        </p:nvSpPr>
        <p:spPr>
          <a:xfrm>
            <a:off x="6007100" y="3803583"/>
            <a:ext cx="1193800" cy="8700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플레이트, 음식이(가) 표시된 사진&#10;&#10;자동 생성된 설명">
            <a:extLst>
              <a:ext uri="{FF2B5EF4-FFF2-40B4-BE49-F238E27FC236}">
                <a16:creationId xmlns:a16="http://schemas.microsoft.com/office/drawing/2014/main" id="{CF1A7077-517B-107C-AFF3-083A931E5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056" y="2806145"/>
            <a:ext cx="3911008" cy="261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9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306988"/>
            <a:ext cx="1852488" cy="780849"/>
            <a:chOff x="640080" y="-971550"/>
            <a:chExt cx="1660746" cy="9683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77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 4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186646" y="431097"/>
            <a:ext cx="301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조사 레시피 테이블 예시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C1259-AB39-68E2-35DD-CCB48A84B897}"/>
              </a:ext>
            </a:extLst>
          </p:cNvPr>
          <p:cNvSpPr txBox="1"/>
          <p:nvPr/>
        </p:nvSpPr>
        <p:spPr>
          <a:xfrm>
            <a:off x="588761" y="1086274"/>
            <a:ext cx="1756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요리 레시피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B3CD15-1696-B2AC-E763-2763D33B3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157197"/>
              </p:ext>
            </p:extLst>
          </p:nvPr>
        </p:nvGraphicFramePr>
        <p:xfrm>
          <a:off x="2456711" y="1086274"/>
          <a:ext cx="80899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074">
                  <a:extLst>
                    <a:ext uri="{9D8B030D-6E8A-4147-A177-3AD203B41FA5}">
                      <a16:colId xmlns:a16="http://schemas.microsoft.com/office/drawing/2014/main" val="1627539121"/>
                    </a:ext>
                  </a:extLst>
                </a:gridCol>
                <a:gridCol w="2094678">
                  <a:extLst>
                    <a:ext uri="{9D8B030D-6E8A-4147-A177-3AD203B41FA5}">
                      <a16:colId xmlns:a16="http://schemas.microsoft.com/office/drawing/2014/main" val="4283567768"/>
                    </a:ext>
                  </a:extLst>
                </a:gridCol>
                <a:gridCol w="1244112">
                  <a:extLst>
                    <a:ext uri="{9D8B030D-6E8A-4147-A177-3AD203B41FA5}">
                      <a16:colId xmlns:a16="http://schemas.microsoft.com/office/drawing/2014/main" val="2255683542"/>
                    </a:ext>
                  </a:extLst>
                </a:gridCol>
                <a:gridCol w="1498012">
                  <a:extLst>
                    <a:ext uri="{9D8B030D-6E8A-4147-A177-3AD203B41FA5}">
                      <a16:colId xmlns:a16="http://schemas.microsoft.com/office/drawing/2014/main" val="371851160"/>
                    </a:ext>
                  </a:extLst>
                </a:gridCol>
                <a:gridCol w="2996024">
                  <a:extLst>
                    <a:ext uri="{9D8B030D-6E8A-4147-A177-3AD203B41FA5}">
                      <a16:colId xmlns:a16="http://schemas.microsoft.com/office/drawing/2014/main" val="332782236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레시피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주재료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유형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241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스트로베리 아몬드 키토 와플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아몬드 가루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간식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안매움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밀가루 대신 아몬드 가루 사용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6803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두부 햄버그 스테이크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두부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닭가슴살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식사류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안매움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소고기나 돼지고기 대신 두부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닭가슴살 사용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91561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두부면 새우 알리오올리오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두부면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새우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면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약간 매움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안매움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파스타면 대신 두부면 사용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91064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라이스페이퍼 김부각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라이스페이퍼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간식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안매움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55672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곤약떡볶이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곤약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식사류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매움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떡 대신 곤약 사용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6897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고구마맛탕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고구마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간식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안매움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설탕 </a:t>
                      </a:r>
                      <a:r>
                        <a:rPr lang="en-US" altLang="ko-KR" sz="1100" u="none" strike="noStrike" dirty="0">
                          <a:effectLst/>
                        </a:rPr>
                        <a:t>or </a:t>
                      </a:r>
                      <a:r>
                        <a:rPr lang="ko-KR" altLang="en-US" sz="1100" u="none" strike="noStrike" dirty="0">
                          <a:effectLst/>
                        </a:rPr>
                        <a:t>물엿 대신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스테비아</a:t>
                      </a:r>
                      <a:r>
                        <a:rPr lang="ko-KR" altLang="en-US" sz="1100" u="none" strike="noStrike" dirty="0">
                          <a:effectLst/>
                        </a:rPr>
                        <a:t> 사용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240621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D6B34D3-F796-7340-D6D3-D68F227B9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54621"/>
              </p:ext>
            </p:extLst>
          </p:nvPr>
        </p:nvGraphicFramePr>
        <p:xfrm>
          <a:off x="2456711" y="2715755"/>
          <a:ext cx="7454741" cy="2116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815">
                  <a:extLst>
                    <a:ext uri="{9D8B030D-6E8A-4147-A177-3AD203B41FA5}">
                      <a16:colId xmlns:a16="http://schemas.microsoft.com/office/drawing/2014/main" val="2975111387"/>
                    </a:ext>
                  </a:extLst>
                </a:gridCol>
                <a:gridCol w="1074815">
                  <a:extLst>
                    <a:ext uri="{9D8B030D-6E8A-4147-A177-3AD203B41FA5}">
                      <a16:colId xmlns:a16="http://schemas.microsoft.com/office/drawing/2014/main" val="3485118569"/>
                    </a:ext>
                  </a:extLst>
                </a:gridCol>
                <a:gridCol w="1440776">
                  <a:extLst>
                    <a:ext uri="{9D8B030D-6E8A-4147-A177-3AD203B41FA5}">
                      <a16:colId xmlns:a16="http://schemas.microsoft.com/office/drawing/2014/main" val="2784011253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3488170274"/>
                    </a:ext>
                  </a:extLst>
                </a:gridCol>
                <a:gridCol w="793630">
                  <a:extLst>
                    <a:ext uri="{9D8B030D-6E8A-4147-A177-3AD203B41FA5}">
                      <a16:colId xmlns:a16="http://schemas.microsoft.com/office/drawing/2014/main" val="2970856890"/>
                    </a:ext>
                  </a:extLst>
                </a:gridCol>
                <a:gridCol w="1345422">
                  <a:extLst>
                    <a:ext uri="{9D8B030D-6E8A-4147-A177-3AD203B41FA5}">
                      <a16:colId xmlns:a16="http://schemas.microsoft.com/office/drawing/2014/main" val="2150277005"/>
                    </a:ext>
                  </a:extLst>
                </a:gridCol>
              </a:tblGrid>
              <a:tr h="330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스트로베리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아몬드키토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햄버그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스테이크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두부면 새우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알리오올리오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곤약 떡볶이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라이스페이퍼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김부각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11838"/>
                  </a:ext>
                </a:extLst>
              </a:tr>
              <a:tr h="1696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8534875"/>
                  </a:ext>
                </a:extLst>
              </a:tr>
              <a:tr h="1696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2164199"/>
                  </a:ext>
                </a:extLst>
              </a:tr>
              <a:tr h="1696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846640"/>
                  </a:ext>
                </a:extLst>
              </a:tr>
              <a:tr h="1696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9443578"/>
                  </a:ext>
                </a:extLst>
              </a:tr>
              <a:tr h="1696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3520285"/>
                  </a:ext>
                </a:extLst>
              </a:tr>
              <a:tr h="1696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2026242"/>
                  </a:ext>
                </a:extLst>
              </a:tr>
              <a:tr h="1696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1332267"/>
                  </a:ext>
                </a:extLst>
              </a:tr>
              <a:tr h="1696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54461"/>
                  </a:ext>
                </a:extLst>
              </a:tr>
              <a:tr h="1696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5612489"/>
                  </a:ext>
                </a:extLst>
              </a:tr>
              <a:tr h="1696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71845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998FB53-AC84-FC99-4B43-5390D7246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520962"/>
              </p:ext>
            </p:extLst>
          </p:nvPr>
        </p:nvGraphicFramePr>
        <p:xfrm>
          <a:off x="2456711" y="4994841"/>
          <a:ext cx="7981251" cy="16287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4630">
                  <a:extLst>
                    <a:ext uri="{9D8B030D-6E8A-4147-A177-3AD203B41FA5}">
                      <a16:colId xmlns:a16="http://schemas.microsoft.com/office/drawing/2014/main" val="2173618044"/>
                    </a:ext>
                  </a:extLst>
                </a:gridCol>
                <a:gridCol w="1430886">
                  <a:extLst>
                    <a:ext uri="{9D8B030D-6E8A-4147-A177-3AD203B41FA5}">
                      <a16:colId xmlns:a16="http://schemas.microsoft.com/office/drawing/2014/main" val="3138117937"/>
                    </a:ext>
                  </a:extLst>
                </a:gridCol>
                <a:gridCol w="1560830">
                  <a:extLst>
                    <a:ext uri="{9D8B030D-6E8A-4147-A177-3AD203B41FA5}">
                      <a16:colId xmlns:a16="http://schemas.microsoft.com/office/drawing/2014/main" val="3841117053"/>
                    </a:ext>
                  </a:extLst>
                </a:gridCol>
                <a:gridCol w="1698520">
                  <a:extLst>
                    <a:ext uri="{9D8B030D-6E8A-4147-A177-3AD203B41FA5}">
                      <a16:colId xmlns:a16="http://schemas.microsoft.com/office/drawing/2014/main" val="1812284761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2745238152"/>
                    </a:ext>
                  </a:extLst>
                </a:gridCol>
                <a:gridCol w="1518249">
                  <a:extLst>
                    <a:ext uri="{9D8B030D-6E8A-4147-A177-3AD203B41FA5}">
                      <a16:colId xmlns:a16="http://schemas.microsoft.com/office/drawing/2014/main" val="2984122421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스트로베리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아몬드키토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햄버그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스테이크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두부면 새우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알리오올리오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곤약 떡볶이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라이스페이퍼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김부각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78177"/>
                  </a:ext>
                </a:extLst>
              </a:tr>
              <a:tr h="1588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아몬드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1318617"/>
                  </a:ext>
                </a:extLst>
              </a:tr>
              <a:tr h="1588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두부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4263242"/>
                  </a:ext>
                </a:extLst>
              </a:tr>
              <a:tr h="1588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고구마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678870"/>
                  </a:ext>
                </a:extLst>
              </a:tr>
              <a:tr h="1588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라이스페이퍼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8791026"/>
                  </a:ext>
                </a:extLst>
              </a:tr>
              <a:tr h="1588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1645024"/>
                  </a:ext>
                </a:extLst>
              </a:tr>
              <a:tr h="1588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곤약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4740742"/>
                  </a:ext>
                </a:extLst>
              </a:tr>
              <a:tr h="1588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육류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901923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A0EACC6-BE41-CE7F-FDD5-974A99D265BA}"/>
              </a:ext>
            </a:extLst>
          </p:cNvPr>
          <p:cNvSpPr txBox="1"/>
          <p:nvPr/>
        </p:nvSpPr>
        <p:spPr>
          <a:xfrm>
            <a:off x="588761" y="2788254"/>
            <a:ext cx="1756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유저 선호도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B868C-F067-574E-CE37-E351D4717F91}"/>
              </a:ext>
            </a:extLst>
          </p:cNvPr>
          <p:cNvSpPr txBox="1"/>
          <p:nvPr/>
        </p:nvSpPr>
        <p:spPr>
          <a:xfrm>
            <a:off x="588761" y="4995058"/>
            <a:ext cx="1756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재료 비교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5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623</Words>
  <Application>Microsoft Office PowerPoint</Application>
  <PresentationFormat>와이드스크린</PresentationFormat>
  <Paragraphs>283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조광호</cp:lastModifiedBy>
  <cp:revision>245</cp:revision>
  <dcterms:created xsi:type="dcterms:W3CDTF">2017-11-16T00:50:54Z</dcterms:created>
  <dcterms:modified xsi:type="dcterms:W3CDTF">2022-05-12T00:20:48Z</dcterms:modified>
</cp:coreProperties>
</file>