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76" r:id="rId3"/>
    <p:sldId id="284" r:id="rId4"/>
    <p:sldId id="268" r:id="rId5"/>
    <p:sldId id="285" r:id="rId6"/>
    <p:sldId id="264" r:id="rId7"/>
    <p:sldId id="275" r:id="rId8"/>
    <p:sldId id="281" r:id="rId9"/>
    <p:sldId id="277" r:id="rId10"/>
    <p:sldId id="282" r:id="rId11"/>
    <p:sldId id="271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79" r:id="rId21"/>
    <p:sldId id="273" r:id="rId22"/>
  </p:sldIdLst>
  <p:sldSz cx="12192000" cy="6858000"/>
  <p:notesSz cx="6858000" cy="9144000"/>
  <p:embeddedFontLst>
    <p:embeddedFont>
      <p:font typeface="CookieRunOTF Bold" panose="020B0600000101010101" charset="-127"/>
      <p:bold r:id="rId23"/>
    </p:embeddedFont>
    <p:embeddedFont>
      <p:font typeface="CookieRunOTF Regular" panose="020B0600000101010101" charset="-127"/>
      <p:regular r:id="rId24"/>
    </p:embeddedFont>
    <p:embeddedFont>
      <p:font typeface="나눔바른펜" panose="020B0503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335"/>
    <a:srgbClr val="FFBDBE"/>
    <a:srgbClr val="F1A2A2"/>
    <a:srgbClr val="F9664D"/>
    <a:srgbClr val="FFD6A5"/>
    <a:srgbClr val="FBA944"/>
    <a:srgbClr val="E85D04"/>
    <a:srgbClr val="E6E6E6"/>
    <a:srgbClr val="F6BD60"/>
    <a:srgbClr val="F89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0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0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4005581" y="1968908"/>
            <a:ext cx="4180837" cy="31183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4318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4738460" y="4264207"/>
            <a:ext cx="1790701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kern="0" dirty="0">
                <a:solidFill>
                  <a:prstClr val="white">
                    <a:lumMod val="6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바나나 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6529161" y="4264207"/>
            <a:ext cx="933450" cy="396500"/>
          </a:xfrm>
          <a:prstGeom prst="rect">
            <a:avLst/>
          </a:prstGeom>
          <a:solidFill>
            <a:srgbClr val="F1A2A2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NAME</a:t>
            </a:r>
            <a:endParaRPr lang="ko-KR" altLang="en-US" sz="1100" kern="0" dirty="0">
              <a:solidFill>
                <a:prstClr val="white"/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양쪽 모서리가 둥근 사각형 13">
            <a:extLst>
              <a:ext uri="{FF2B5EF4-FFF2-40B4-BE49-F238E27FC236}">
                <a16:creationId xmlns:a16="http://schemas.microsoft.com/office/drawing/2014/main" id="{C6EFED50-8B6B-407E-89B2-122B7BFA1674}"/>
              </a:ext>
            </a:extLst>
          </p:cNvPr>
          <p:cNvSpPr/>
          <p:nvPr/>
        </p:nvSpPr>
        <p:spPr>
          <a:xfrm>
            <a:off x="8461465" y="1968908"/>
            <a:ext cx="343654" cy="1961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4191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9B5735-C5F8-40E2-AE9B-CDA82B60BD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4" b="58166"/>
          <a:stretch/>
        </p:blipFill>
        <p:spPr>
          <a:xfrm>
            <a:off x="5463790" y="2177801"/>
            <a:ext cx="1141571" cy="1169003"/>
          </a:xfrm>
          <a:prstGeom prst="rect">
            <a:avLst/>
          </a:prstGeom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8EDD5C-5792-45A6-8550-730DEF71BC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15" b="2391"/>
          <a:stretch/>
        </p:blipFill>
        <p:spPr>
          <a:xfrm>
            <a:off x="8504893" y="2117847"/>
            <a:ext cx="294645" cy="64332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3D11072-4AAE-411E-9EC4-62C3324129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9" t="2698" r="35413" b="-2698"/>
          <a:stretch/>
        </p:blipFill>
        <p:spPr>
          <a:xfrm>
            <a:off x="8522639" y="2969682"/>
            <a:ext cx="259151" cy="67187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BBA4C6-CCFA-4BCF-826F-3856EA30BBA8}"/>
              </a:ext>
            </a:extLst>
          </p:cNvPr>
          <p:cNvSpPr txBox="1"/>
          <p:nvPr/>
        </p:nvSpPr>
        <p:spPr>
          <a:xfrm>
            <a:off x="4763484" y="3336098"/>
            <a:ext cx="2665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공개</a:t>
            </a:r>
            <a:r>
              <a:rPr lang="en-US" altLang="ko-KR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SW</a:t>
            </a:r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프로젝트</a:t>
            </a:r>
            <a:endParaRPr lang="en-US" altLang="ko-KR" sz="24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pPr algn="ctr"/>
            <a:r>
              <a:rPr lang="en-US" altLang="ko-KR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3</a:t>
            </a:r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차 발표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09818-561D-4071-8BFE-614735D09F59}"/>
              </a:ext>
            </a:extLst>
          </p:cNvPr>
          <p:cNvSpPr txBox="1"/>
          <p:nvPr/>
        </p:nvSpPr>
        <p:spPr>
          <a:xfrm>
            <a:off x="4411437" y="5151130"/>
            <a:ext cx="5168898" cy="1685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600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강현우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2020112014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김재철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의생명공학과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2017111790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김효정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팀장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2020112048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이지호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2020112057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8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5C6345-06C7-420F-A643-90633F4BCB75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EB34974-A177-495B-BFC2-DC6AADA88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5462"/>
            <a:ext cx="5134533" cy="51345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6FEB92-D39C-436B-99AB-C2F9352D0969}"/>
              </a:ext>
            </a:extLst>
          </p:cNvPr>
          <p:cNvSpPr txBox="1"/>
          <p:nvPr/>
        </p:nvSpPr>
        <p:spPr>
          <a:xfrm>
            <a:off x="1709462" y="2751713"/>
            <a:ext cx="5824178" cy="93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3. </a:t>
            </a:r>
            <a:r>
              <a:rPr lang="ko-KR" altLang="en-US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와이어 프레임 및 기능</a:t>
            </a:r>
            <a:endParaRPr lang="en-US" altLang="ko-KR" sz="4000" dirty="0">
              <a:solidFill>
                <a:prstClr val="black"/>
              </a:solidFill>
              <a:latin typeface="CookieRunOTF Bold" panose="020B0600000101010101" charset="-127"/>
              <a:ea typeface="CookieRunOTF Bold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1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와이어 프레임 및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4735-C46E-46A1-B821-2FB28363F98F}"/>
              </a:ext>
            </a:extLst>
          </p:cNvPr>
          <p:cNvSpPr txBox="1"/>
          <p:nvPr/>
        </p:nvSpPr>
        <p:spPr>
          <a:xfrm>
            <a:off x="1040730" y="1103113"/>
            <a:ext cx="7524149" cy="4461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초기 페이지</a:t>
            </a:r>
            <a:endParaRPr lang="en-US" altLang="ko-KR" sz="2000" b="1" dirty="0">
              <a:solidFill>
                <a:srgbClr val="F966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Regular" panose="020B0600000101010101" charset="-127"/>
              <a:ea typeface="CookieRunOTF Regular" panose="020B0600000101010101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사용자가 어플을 설치한 후 실행했을 때의 초기 화면</a:t>
            </a:r>
            <a:r>
              <a:rPr lang="en-US" altLang="ko-KR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다음과 같은 기능을 제공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ko-KR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로그인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ko-KR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비빌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번호 찾기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페이지 전환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ko-KR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회원가입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페이지 전환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500" kern="100" dirty="0">
              <a:solidFill>
                <a:schemeClr val="bg1">
                  <a:lumMod val="50000"/>
                </a:schemeClr>
              </a:solidFill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100" dirty="0">
                <a:effectLst/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※ </a:t>
            </a:r>
            <a:r>
              <a:rPr lang="ko-KR" altLang="ko-KR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로그인을 하지 못하면 메인 화면으로 전환할 수 없</a:t>
            </a: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음</a:t>
            </a:r>
            <a:r>
              <a:rPr lang="en-US" altLang="ko-KR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F1A2A2"/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WHY?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비회원이면 어플을 이용할 수 없으므로 사용자의 신뢰성 </a:t>
            </a:r>
            <a:r>
              <a:rPr lang="ko-KR" altLang="en-US" b="1" kern="100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↑</a:t>
            </a:r>
            <a:endParaRPr lang="ko-KR" altLang="ko-KR" sz="2000" b="1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B9B743-0D37-4AB4-9739-A88F7F06C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0" y="423209"/>
            <a:ext cx="2922296" cy="588002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F245F6-6325-4F06-9DFB-C6A7AE83BA3F}"/>
              </a:ext>
            </a:extLst>
          </p:cNvPr>
          <p:cNvCxnSpPr>
            <a:cxnSpLocks/>
          </p:cNvCxnSpPr>
          <p:nvPr/>
        </p:nvCxnSpPr>
        <p:spPr>
          <a:xfrm>
            <a:off x="826744" y="2103120"/>
            <a:ext cx="68846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1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와이어 프레임 및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4735-C46E-46A1-B821-2FB28363F98F}"/>
              </a:ext>
            </a:extLst>
          </p:cNvPr>
          <p:cNvSpPr txBox="1"/>
          <p:nvPr/>
        </p:nvSpPr>
        <p:spPr>
          <a:xfrm>
            <a:off x="1040730" y="1103113"/>
            <a:ext cx="7524149" cy="342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회원가입 페이지</a:t>
            </a:r>
            <a:endParaRPr lang="en-US" altLang="ko-KR" sz="2000" b="1" dirty="0">
              <a:solidFill>
                <a:srgbClr val="F966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Regular" panose="020B0600000101010101" charset="-127"/>
              <a:ea typeface="CookieRunOTF Regular" panose="020B0600000101010101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초기 화면에서 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Sign Up </a:t>
            </a: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버튼 클릭 시 전환되는 페이지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다음과 같은 기능을 제공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회원가입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이름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닉네임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패스워드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이메일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이메일 인증 번호 입력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개인정보 확인 버튼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이미 계정이 존재하는 회원을 위한 로그인 페이지 전환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500" kern="100" dirty="0">
              <a:solidFill>
                <a:schemeClr val="bg1">
                  <a:lumMod val="50000"/>
                </a:schemeClr>
              </a:solidFill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00C009-9994-418E-A16A-E8C4EF990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883" y="406996"/>
            <a:ext cx="3014298" cy="59705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F0C41E-BD9E-41E8-8293-D34E2CBF8E4E}"/>
              </a:ext>
            </a:extLst>
          </p:cNvPr>
          <p:cNvCxnSpPr>
            <a:cxnSpLocks/>
          </p:cNvCxnSpPr>
          <p:nvPr/>
        </p:nvCxnSpPr>
        <p:spPr>
          <a:xfrm>
            <a:off x="826744" y="2103120"/>
            <a:ext cx="68846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0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와이어 프레임 및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4735-C46E-46A1-B821-2FB28363F98F}"/>
              </a:ext>
            </a:extLst>
          </p:cNvPr>
          <p:cNvSpPr txBox="1"/>
          <p:nvPr/>
        </p:nvSpPr>
        <p:spPr>
          <a:xfrm>
            <a:off x="1040730" y="1103113"/>
            <a:ext cx="7524149" cy="519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메인 페이지</a:t>
            </a:r>
            <a:endParaRPr lang="en-US" altLang="ko-KR" sz="2000" b="1" dirty="0">
              <a:solidFill>
                <a:srgbClr val="F966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Regular" panose="020B0600000101010101" charset="-127"/>
              <a:ea typeface="CookieRunOTF Regular" panose="020B0600000101010101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로그인 후</a:t>
            </a:r>
            <a:r>
              <a:rPr lang="en-US" altLang="ko-KR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가장 먼저 출력되는 페이지</a:t>
            </a:r>
            <a:endParaRPr lang="en-US" altLang="ko-KR" sz="2000" kern="100" dirty="0"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다음과 같은 기능을 제공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글 작성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내가 쓴 글 보기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내 채팅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내 정보 보기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원하는 메뉴 또는 브랜드 검색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다른 사용자들이 작성한 배달 공동 구매 </a:t>
            </a:r>
            <a:r>
              <a:rPr lang="ko-KR" altLang="en-US" sz="1600" kern="100" dirty="0" err="1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메이트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모집 글 보기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500" kern="100" dirty="0">
              <a:solidFill>
                <a:schemeClr val="bg1">
                  <a:lumMod val="50000"/>
                </a:schemeClr>
              </a:solidFill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100" dirty="0">
                <a:effectLst/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※ </a:t>
            </a: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글은 마감 시간이 임박한 순으로 정렬된다</a:t>
            </a:r>
            <a:r>
              <a:rPr lang="en-US" altLang="ko-KR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F1A2A2"/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WHY?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빠른 주문을 원하는 사용자의 모집 확률 </a:t>
            </a:r>
            <a:r>
              <a:rPr lang="ko-KR" altLang="en-US" sz="2000" b="1" kern="100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↑</a:t>
            </a:r>
            <a:endParaRPr lang="en-US" altLang="ko-KR" sz="500" b="1" kern="100" dirty="0">
              <a:solidFill>
                <a:schemeClr val="bg1">
                  <a:lumMod val="50000"/>
                </a:schemeClr>
              </a:solidFill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6E169E5-5B9E-4ADC-874C-EC8A32DA0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654" y="468145"/>
            <a:ext cx="3011133" cy="6022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8A9EB0-2DDA-41C4-8AB7-1391BA827088}"/>
              </a:ext>
            </a:extLst>
          </p:cNvPr>
          <p:cNvCxnSpPr>
            <a:cxnSpLocks/>
          </p:cNvCxnSpPr>
          <p:nvPr/>
        </p:nvCxnSpPr>
        <p:spPr>
          <a:xfrm>
            <a:off x="826744" y="2103120"/>
            <a:ext cx="68846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와이어 프레임 및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4735-C46E-46A1-B821-2FB28363F98F}"/>
              </a:ext>
            </a:extLst>
          </p:cNvPr>
          <p:cNvSpPr txBox="1"/>
          <p:nvPr/>
        </p:nvSpPr>
        <p:spPr>
          <a:xfrm>
            <a:off x="1040730" y="1103113"/>
            <a:ext cx="7524149" cy="407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글 세부 페이지</a:t>
            </a:r>
            <a:r>
              <a:rPr lang="en-US" altLang="ko-KR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(1)</a:t>
            </a:r>
            <a:endParaRPr lang="en-US" altLang="ko-KR" sz="2000" b="1" dirty="0">
              <a:solidFill>
                <a:srgbClr val="F966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Regular" panose="020B0600000101010101" charset="-127"/>
              <a:ea typeface="CookieRunOTF Regular" panose="020B0600000101010101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타인이 작성한 글 세부 정보 확인 페이지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다음과 같은 기능을 제공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가게 명과 위치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가게의 상세 정보 확인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작성자가 설정한 마감 인원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시간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그리고 이에 따른 </a:t>
            </a:r>
            <a:r>
              <a:rPr lang="ko-KR" altLang="en-US" sz="1600" kern="100" dirty="0" err="1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배달비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감소 현황 확인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배달 받을 장소 확인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 err="1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배달비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나누기 동참 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-&gt; </a:t>
            </a:r>
            <a:r>
              <a:rPr lang="ko-KR" altLang="en-US" sz="1600" kern="100" dirty="0" err="1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채팅방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입장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3FA496-233B-4152-8A15-9170C963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827" y="301740"/>
            <a:ext cx="3081973" cy="61994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315D12-C1A6-43EC-AFD7-973E290A05EE}"/>
              </a:ext>
            </a:extLst>
          </p:cNvPr>
          <p:cNvCxnSpPr>
            <a:cxnSpLocks/>
          </p:cNvCxnSpPr>
          <p:nvPr/>
        </p:nvCxnSpPr>
        <p:spPr>
          <a:xfrm>
            <a:off x="826744" y="2103120"/>
            <a:ext cx="68846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3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와이어 프레임 및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A3B989-7903-4E29-B775-44361863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381" y="540456"/>
            <a:ext cx="3038406" cy="6043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00BCF3-57F6-4870-99A5-1706D898D5A8}"/>
              </a:ext>
            </a:extLst>
          </p:cNvPr>
          <p:cNvSpPr txBox="1"/>
          <p:nvPr/>
        </p:nvSpPr>
        <p:spPr>
          <a:xfrm>
            <a:off x="1040730" y="1103113"/>
            <a:ext cx="7524149" cy="407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글 세부 페이지</a:t>
            </a:r>
            <a:r>
              <a:rPr lang="en-US" altLang="ko-KR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(2)</a:t>
            </a:r>
            <a:endParaRPr lang="en-US" altLang="ko-KR" sz="2000" b="1" dirty="0">
              <a:solidFill>
                <a:srgbClr val="F966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Regular" panose="020B0600000101010101" charset="-127"/>
              <a:ea typeface="CookieRunOTF Regular" panose="020B0600000101010101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본인이 작성한 글 세부 정보 확인 페이지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다음과 같은 기능을 제공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가게 명과 위치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가게의 상세 정보 확인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자신이 설정한 마감 인원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시간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그리고 이에 따른 </a:t>
            </a:r>
            <a:r>
              <a:rPr lang="ko-KR" altLang="en-US" sz="1600" kern="100" dirty="0" err="1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배달비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감소 현황 확인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배달 받을 장소 확인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글 수정 페이지 전환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글 삭제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C32A56-F12F-4847-A6CA-EEBCA301EED2}"/>
              </a:ext>
            </a:extLst>
          </p:cNvPr>
          <p:cNvCxnSpPr>
            <a:cxnSpLocks/>
          </p:cNvCxnSpPr>
          <p:nvPr/>
        </p:nvCxnSpPr>
        <p:spPr>
          <a:xfrm>
            <a:off x="826744" y="2103120"/>
            <a:ext cx="68846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9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와이어 프레임 및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4735-C46E-46A1-B821-2FB28363F98F}"/>
              </a:ext>
            </a:extLst>
          </p:cNvPr>
          <p:cNvSpPr txBox="1"/>
          <p:nvPr/>
        </p:nvSpPr>
        <p:spPr>
          <a:xfrm>
            <a:off x="1040730" y="1103113"/>
            <a:ext cx="7524149" cy="395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글 작성 페이지</a:t>
            </a:r>
            <a:endParaRPr lang="en-US" altLang="ko-KR" sz="2000" b="1" dirty="0">
              <a:solidFill>
                <a:srgbClr val="F966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Regular" panose="020B0600000101010101" charset="-127"/>
              <a:ea typeface="CookieRunOTF Regular" panose="020B0600000101010101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메인 화면에서 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PLUS </a:t>
            </a: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버튼 클릭 시 전환되는 화면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다음과 같은 기능을 제공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가게 검색 후 선택 시 가게 정보 자동 업로드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마감 인원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시간</a:t>
            </a:r>
            <a:r>
              <a:rPr lang="en-US" altLang="ko-KR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배달 받을 장소 설정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5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※ </a:t>
            </a:r>
            <a:r>
              <a:rPr lang="ko-KR" altLang="en-US" sz="18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마감 인원의 최대 </a:t>
            </a:r>
            <a:r>
              <a:rPr lang="ko-KR" altLang="en-US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설정 인원은</a:t>
            </a:r>
            <a:r>
              <a:rPr lang="ko-KR" altLang="en-US" sz="18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5</a:t>
            </a:r>
            <a:r>
              <a:rPr lang="ko-KR" altLang="en-US" sz="18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명이다</a:t>
            </a:r>
            <a:r>
              <a:rPr lang="en-US" altLang="ko-KR" sz="18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kern="100" dirty="0">
                <a:solidFill>
                  <a:srgbClr val="F1A2A2"/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WHY?</a:t>
            </a:r>
            <a:r>
              <a:rPr lang="en-US" altLang="ko-KR" sz="18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배달원의 부담을 최소화</a:t>
            </a:r>
            <a:endParaRPr lang="en-US" altLang="ko-KR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F9E977-6D4E-4B47-A898-B9C876C5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10" y="468145"/>
            <a:ext cx="2918460" cy="5920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408E5C-63BD-46B1-83E3-2BAC013716D8}"/>
              </a:ext>
            </a:extLst>
          </p:cNvPr>
          <p:cNvCxnSpPr>
            <a:cxnSpLocks/>
          </p:cNvCxnSpPr>
          <p:nvPr/>
        </p:nvCxnSpPr>
        <p:spPr>
          <a:xfrm>
            <a:off x="826744" y="2103120"/>
            <a:ext cx="68846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8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와이어 프레임 및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4735-C46E-46A1-B821-2FB28363F98F}"/>
              </a:ext>
            </a:extLst>
          </p:cNvPr>
          <p:cNvSpPr txBox="1"/>
          <p:nvPr/>
        </p:nvSpPr>
        <p:spPr>
          <a:xfrm>
            <a:off x="1040730" y="1103113"/>
            <a:ext cx="7524149" cy="2922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채팅 페이지</a:t>
            </a:r>
            <a:endParaRPr lang="en-US" altLang="ko-KR" sz="2000" b="1" dirty="0">
              <a:solidFill>
                <a:srgbClr val="F966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Regular" panose="020B0600000101010101" charset="-127"/>
              <a:ea typeface="CookieRunOTF Regular" panose="020B0600000101010101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글 세부 페이지의 </a:t>
            </a:r>
            <a:r>
              <a:rPr lang="en-US" altLang="ko-KR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Entry </a:t>
            </a: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버튼 클릭 시 전환되는 화면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다음과 같은 기능을 제공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다른 사용자와의 채팅을 통해 배달 공동 구매 진행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채팅 나가기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9A79A4E-9ACC-4362-A063-0CFF2321E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17" y="468145"/>
            <a:ext cx="2909253" cy="6054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0FD59A3-1BB8-4E77-8DEC-5F9A6834496E}"/>
              </a:ext>
            </a:extLst>
          </p:cNvPr>
          <p:cNvCxnSpPr>
            <a:cxnSpLocks/>
          </p:cNvCxnSpPr>
          <p:nvPr/>
        </p:nvCxnSpPr>
        <p:spPr>
          <a:xfrm>
            <a:off x="826744" y="2103120"/>
            <a:ext cx="68846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와이어 프레임 및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4735-C46E-46A1-B821-2FB28363F98F}"/>
              </a:ext>
            </a:extLst>
          </p:cNvPr>
          <p:cNvSpPr txBox="1"/>
          <p:nvPr/>
        </p:nvSpPr>
        <p:spPr>
          <a:xfrm>
            <a:off x="1040730" y="1103113"/>
            <a:ext cx="7524149" cy="366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글 수정 페이지</a:t>
            </a:r>
            <a:endParaRPr lang="en-US" altLang="ko-KR" sz="2000" b="1" dirty="0">
              <a:solidFill>
                <a:srgbClr val="F966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Regular" panose="020B0600000101010101" charset="-127"/>
              <a:ea typeface="CookieRunOTF Regular" panose="020B0600000101010101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100" dirty="0">
              <a:effectLst/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글 세부 페이지의 </a:t>
            </a:r>
            <a:r>
              <a:rPr lang="en-US" altLang="ko-KR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Edit </a:t>
            </a:r>
            <a:r>
              <a:rPr lang="ko-KR" altLang="en-US" sz="2000" kern="100" dirty="0">
                <a:effectLst/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버튼 클릭 시 전환되는 화면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다음과 같은 기능을 제공</a:t>
            </a:r>
            <a:r>
              <a:rPr lang="en-US" altLang="ko-KR" sz="2000" kern="100" dirty="0"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글 쓰기 화면과 동일한 구성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작성된 글 업로드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kern="100" dirty="0"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Times New Roman" panose="02020603050405020304" pitchFamily="18" charset="0"/>
              </a:rPr>
              <a:t>수정 시 업데이트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kern="100" dirty="0"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DC10E2-64D0-4EBE-A465-805C9D242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738" y="363350"/>
            <a:ext cx="2955490" cy="61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901F7D-3A16-45AC-962B-DA1939E8C398}"/>
              </a:ext>
            </a:extLst>
          </p:cNvPr>
          <p:cNvCxnSpPr>
            <a:cxnSpLocks/>
          </p:cNvCxnSpPr>
          <p:nvPr/>
        </p:nvCxnSpPr>
        <p:spPr>
          <a:xfrm>
            <a:off x="826744" y="2103120"/>
            <a:ext cx="688469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6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5C6345-06C7-420F-A643-90633F4BCB75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EB34974-A177-495B-BFC2-DC6AADA88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5462"/>
            <a:ext cx="5134533" cy="51345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6FEB92-D39C-436B-99AB-C2F9352D0969}"/>
              </a:ext>
            </a:extLst>
          </p:cNvPr>
          <p:cNvSpPr txBox="1"/>
          <p:nvPr/>
        </p:nvSpPr>
        <p:spPr>
          <a:xfrm>
            <a:off x="1709462" y="2751713"/>
            <a:ext cx="5824178" cy="93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4. </a:t>
            </a:r>
            <a:r>
              <a:rPr lang="ko-KR" altLang="en-US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향후 계획</a:t>
            </a:r>
            <a:endParaRPr lang="en-US" altLang="ko-KR" sz="4000" dirty="0">
              <a:solidFill>
                <a:prstClr val="black"/>
              </a:solidFill>
              <a:latin typeface="CookieRunOTF Bold" panose="020B0600000101010101" charset="-127"/>
              <a:ea typeface="CookieRunOTF Bold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8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목차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okieRunOTF Bold" panose="020B0600000101010101" pitchFamily="34" charset="-127"/>
              <a:ea typeface="CookieRunOTF Bold" panose="020B0600000101010101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300B-9940-49F0-83FF-0584B2F25F98}"/>
              </a:ext>
            </a:extLst>
          </p:cNvPr>
          <p:cNvSpPr txBox="1"/>
          <p:nvPr/>
        </p:nvSpPr>
        <p:spPr>
          <a:xfrm>
            <a:off x="1694222" y="2111633"/>
            <a:ext cx="5824178" cy="262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프로젝트 주제</a:t>
            </a:r>
            <a:endParaRPr lang="en-US" altLang="ko-KR" sz="2800" dirty="0">
              <a:solidFill>
                <a:prstClr val="black"/>
              </a:solidFill>
              <a:latin typeface="CookieRunOTF Bold" panose="020B0600000101010101" charset="-127"/>
              <a:ea typeface="CookieRunOTF Bold" panose="020B0600000101010101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피드백 </a:t>
            </a:r>
            <a:r>
              <a:rPr lang="en-US" altLang="ko-KR" sz="2800" kern="1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&amp; </a:t>
            </a:r>
            <a:r>
              <a:rPr lang="ko-KR" altLang="en-US" sz="2800" kern="1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논의 결과</a:t>
            </a:r>
            <a:endParaRPr lang="en-US" altLang="ko-KR" sz="2800" kern="100" dirty="0">
              <a:solidFill>
                <a:prstClr val="black"/>
              </a:solidFill>
              <a:latin typeface="CookieRunOTF Bold" panose="020B0600000101010101" charset="-127"/>
              <a:ea typeface="CookieRunOTF Bold" panose="020B0600000101010101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와이어 프레임 및 기능</a:t>
            </a:r>
            <a:endParaRPr kumimoji="0" lang="en-US" altLang="ko-KR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kieRunOTF Bold" panose="020B0600000101010101" charset="-127"/>
              <a:ea typeface="CookieRunOTF Bold" panose="020B0600000101010101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800" kern="1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향후 계획</a:t>
            </a:r>
            <a:endParaRPr kumimoji="0" lang="en-US" altLang="ko-KR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kieRunOTF Bold" panose="020B0600000101010101" charset="-127"/>
              <a:ea typeface="CookieRunOTF Bold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42A123-B9B4-41C7-851F-53748D635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5462"/>
            <a:ext cx="5134533" cy="5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7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향후 계획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okieRunOTF Bold" panose="020B0600000101010101" pitchFamily="34" charset="-127"/>
              <a:ea typeface="CookieRunOTF Bold" panose="020B0600000101010101" pitchFamily="34" charset="-127"/>
              <a:cs typeface="+mn-cs"/>
            </a:endParaRPr>
          </a:p>
        </p:txBody>
      </p:sp>
      <p:pic>
        <p:nvPicPr>
          <p:cNvPr id="1026" name="Picture 2" descr="코틀린에 대한 이미지 검색결과">
            <a:extLst>
              <a:ext uri="{FF2B5EF4-FFF2-40B4-BE49-F238E27FC236}">
                <a16:creationId xmlns:a16="http://schemas.microsoft.com/office/drawing/2014/main" id="{32F39021-4248-4A49-9DA6-6AA26CDE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38" y="2554045"/>
            <a:ext cx="1196340" cy="119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구글, 안드로이드 스튜디오 4.1 공개··· 머신러닝 지원 개선 - CIO Korea">
            <a:extLst>
              <a:ext uri="{FF2B5EF4-FFF2-40B4-BE49-F238E27FC236}">
                <a16:creationId xmlns:a16="http://schemas.microsoft.com/office/drawing/2014/main" id="{1C840366-3DF6-4A20-BF59-4BBE492C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86" y="2302585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이어베이스 - 위키백과, 우리 모두의 백과사전">
            <a:extLst>
              <a:ext uri="{FF2B5EF4-FFF2-40B4-BE49-F238E27FC236}">
                <a16:creationId xmlns:a16="http://schemas.microsoft.com/office/drawing/2014/main" id="{446E9369-77B0-4587-ACA0-8B4A4379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21" y="2445460"/>
            <a:ext cx="4117020" cy="141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4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628AB7-E743-40BE-A1D4-A81D4DDC042E}"/>
              </a:ext>
            </a:extLst>
          </p:cNvPr>
          <p:cNvSpPr/>
          <p:nvPr/>
        </p:nvSpPr>
        <p:spPr>
          <a:xfrm>
            <a:off x="260350" y="26729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C923D7-CAA3-4E17-B150-040C3E20ED4B}"/>
              </a:ext>
            </a:extLst>
          </p:cNvPr>
          <p:cNvSpPr txBox="1"/>
          <p:nvPr/>
        </p:nvSpPr>
        <p:spPr>
          <a:xfrm>
            <a:off x="4570160" y="3219827"/>
            <a:ext cx="656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감사합니다🍌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6AA2C6-086B-48F1-8ABC-FB6F16A49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294"/>
            <a:ext cx="5134533" cy="5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5C6345-06C7-420F-A643-90633F4BCB75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E9C17-0687-43B1-8412-55AE07AB6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5462"/>
            <a:ext cx="5134533" cy="513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467D-7F7E-40E1-90E2-36318E98716E}"/>
              </a:ext>
            </a:extLst>
          </p:cNvPr>
          <p:cNvSpPr txBox="1"/>
          <p:nvPr/>
        </p:nvSpPr>
        <p:spPr>
          <a:xfrm>
            <a:off x="1709462" y="2751713"/>
            <a:ext cx="5824178" cy="93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프로젝트 주제</a:t>
            </a:r>
            <a:endParaRPr lang="en-US" altLang="ko-KR" sz="4000" dirty="0">
              <a:solidFill>
                <a:prstClr val="black"/>
              </a:solidFill>
              <a:latin typeface="CookieRunOTF Bold" panose="020B0600000101010101" charset="-127"/>
              <a:ea typeface="CookieRunOTF Bold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3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프로젝트 주제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300B-9940-49F0-83FF-0584B2F25F98}"/>
              </a:ext>
            </a:extLst>
          </p:cNvPr>
          <p:cNvSpPr txBox="1"/>
          <p:nvPr/>
        </p:nvSpPr>
        <p:spPr>
          <a:xfrm>
            <a:off x="1501784" y="1541261"/>
            <a:ext cx="91884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400" dirty="0" err="1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</a:t>
            </a:r>
            <a:r>
              <a:rPr lang="ko-KR" altLang="en-US" sz="4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부담을 줄여주는</a:t>
            </a:r>
            <a:endParaRPr lang="en-US" altLang="ko-KR" sz="44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6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</a:t>
            </a:r>
            <a:r>
              <a:rPr lang="ko-KR" altLang="ko-KR" sz="6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달</a:t>
            </a:r>
            <a:r>
              <a:rPr lang="en-US" altLang="ko-KR" sz="6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6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음식 공동 구매 </a:t>
            </a:r>
            <a:endParaRPr lang="en-US" altLang="ko-KR" sz="6000" kern="100" spc="-75" dirty="0">
              <a:solidFill>
                <a:srgbClr val="F9664D"/>
              </a:solidFill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44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플랫폼 제작</a:t>
            </a:r>
            <a:endParaRPr lang="ko-KR" altLang="ko-KR" sz="4400" kern="1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7069BDB-C153-4B9D-94FE-97C3DCCAD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0298">
            <a:off x="356977" y="3448237"/>
            <a:ext cx="2289614" cy="1261077"/>
          </a:xfrm>
          <a:prstGeom prst="rect">
            <a:avLst/>
          </a:prstGeom>
        </p:spPr>
      </p:pic>
      <p:pic>
        <p:nvPicPr>
          <p:cNvPr id="15" name="그림 14" descr="광장이(가) 표시된 사진&#10;&#10;자동 생성된 설명">
            <a:extLst>
              <a:ext uri="{FF2B5EF4-FFF2-40B4-BE49-F238E27FC236}">
                <a16:creationId xmlns:a16="http://schemas.microsoft.com/office/drawing/2014/main" id="{E6B7E813-EE71-4FC1-A089-4E01E247B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989" y="2895093"/>
            <a:ext cx="1280229" cy="18583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78BE4C-3BFF-44CB-B615-F9AEDCD93EB7}"/>
              </a:ext>
            </a:extLst>
          </p:cNvPr>
          <p:cNvSpPr txBox="1"/>
          <p:nvPr/>
        </p:nvSpPr>
        <p:spPr>
          <a:xfrm>
            <a:off x="2041003" y="4901240"/>
            <a:ext cx="9042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음식과 업체명을 지정해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사용자가 마감시간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음식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인원을 설정해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</a:p>
          <a:p>
            <a:r>
              <a:rPr lang="ko-KR" altLang="ko-KR" sz="2400" dirty="0" err="1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부담을 줄여 금액을 </a:t>
            </a:r>
            <a:r>
              <a:rPr lang="ko-KR" altLang="ko-KR" sz="2400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절약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할 수 있도록 도움을 주는 어플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5C6345-06C7-420F-A643-90633F4BCB75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6DFB1-DA89-496C-A6C5-6340B5A9F5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5462"/>
            <a:ext cx="5134533" cy="513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9456C-B535-488C-9EF7-D1C8CD2A231E}"/>
              </a:ext>
            </a:extLst>
          </p:cNvPr>
          <p:cNvSpPr txBox="1"/>
          <p:nvPr/>
        </p:nvSpPr>
        <p:spPr>
          <a:xfrm>
            <a:off x="1709462" y="2751713"/>
            <a:ext cx="5824178" cy="93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2. </a:t>
            </a:r>
            <a:r>
              <a:rPr lang="ko-KR" altLang="en-US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피드백 </a:t>
            </a:r>
            <a:r>
              <a:rPr lang="en-US" altLang="ko-KR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&amp; </a:t>
            </a:r>
            <a:r>
              <a:rPr lang="ko-KR" altLang="en-US" sz="4000" dirty="0">
                <a:solidFill>
                  <a:prstClr val="black"/>
                </a:solidFill>
                <a:latin typeface="CookieRunOTF Bold" panose="020B0600000101010101" charset="-127"/>
                <a:ea typeface="CookieRunOTF Bold" panose="020B0600000101010101" charset="-127"/>
                <a:cs typeface="Times New Roman" panose="02020603050405020304" pitchFamily="18" charset="0"/>
              </a:rPr>
              <a:t>논의 결과</a:t>
            </a:r>
            <a:endParaRPr lang="en-US" altLang="ko-KR" sz="4000" dirty="0">
              <a:solidFill>
                <a:prstClr val="black"/>
              </a:solidFill>
              <a:latin typeface="CookieRunOTF Bold" panose="020B0600000101010101" charset="-127"/>
              <a:ea typeface="CookieRunOTF Bold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피드백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3604777-6890-4E25-BCF9-A447DB803831}"/>
              </a:ext>
            </a:extLst>
          </p:cNvPr>
          <p:cNvSpPr/>
          <p:nvPr/>
        </p:nvSpPr>
        <p:spPr>
          <a:xfrm>
            <a:off x="658533" y="1605897"/>
            <a:ext cx="2968588" cy="1280616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인원 모집</a:t>
            </a:r>
            <a:endParaRPr lang="en-US" altLang="ko-KR" sz="3200" dirty="0"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/>
            <a:r>
              <a:rPr lang="ko-KR" altLang="en-US" sz="32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속도 고려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0E1917-5E12-45F9-9529-078873A03FC4}"/>
              </a:ext>
            </a:extLst>
          </p:cNvPr>
          <p:cNvSpPr/>
          <p:nvPr/>
        </p:nvSpPr>
        <p:spPr>
          <a:xfrm>
            <a:off x="696637" y="3945473"/>
            <a:ext cx="2968588" cy="1507560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배달원이 받는 피해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B01AE-70A7-4B8D-9EEF-0879C1706925}"/>
              </a:ext>
            </a:extLst>
          </p:cNvPr>
          <p:cNvSpPr txBox="1"/>
          <p:nvPr/>
        </p:nvSpPr>
        <p:spPr>
          <a:xfrm>
            <a:off x="3810001" y="1702767"/>
            <a:ext cx="7498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사람들이 선호하는 메뉴</a:t>
            </a:r>
            <a:r>
              <a:rPr kumimoji="0" lang="en-US" altLang="ko-KR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브랜드</a:t>
            </a:r>
            <a:r>
              <a:rPr kumimoji="0" lang="en-US" altLang="ko-KR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,</a:t>
            </a:r>
            <a:r>
              <a:rPr kumimoji="0" lang="ko-KR" altLang="en-US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 주문 시간까지 겹칠 확률은 낮을 것</a:t>
            </a:r>
            <a:r>
              <a:rPr kumimoji="0" lang="en-US" altLang="ko-KR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okieRunOTF Regular" panose="020B0600000101010101" charset="-127"/>
              <a:ea typeface="CookieRunOTF Regular" panose="020B0600000101010101" charset="-127"/>
              <a:cs typeface="Aharoni" panose="02010803020104030203" pitchFamily="2" charset="-79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배달 주문의 특성상 빠르게 결정하고 주문하는 메커니즘이 중요할 것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567AF-3AE9-40F7-A789-FAC7B818166A}"/>
              </a:ext>
            </a:extLst>
          </p:cNvPr>
          <p:cNvSpPr txBox="1"/>
          <p:nvPr/>
        </p:nvSpPr>
        <p:spPr>
          <a:xfrm>
            <a:off x="3810001" y="4369098"/>
            <a:ext cx="7492287" cy="51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소비자가 배달비를 나누어서 낼 경우</a:t>
            </a: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, </a:t>
            </a: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배달원의 수입은 줄어들 것</a:t>
            </a: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48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+mn-cs"/>
              </a:rPr>
              <a:t>피드백 논의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34641-39EE-4C69-83A8-F4EB5C05D4FB}"/>
              </a:ext>
            </a:extLst>
          </p:cNvPr>
          <p:cNvSpPr txBox="1"/>
          <p:nvPr/>
        </p:nvSpPr>
        <p:spPr>
          <a:xfrm>
            <a:off x="789296" y="995719"/>
            <a:ext cx="10534024" cy="4627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8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인원 모집</a:t>
            </a:r>
            <a:r>
              <a:rPr lang="en-US" altLang="ko-KR" sz="48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sz="48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속도 </a:t>
            </a:r>
            <a:r>
              <a:rPr lang="ko-KR" altLang="en-US" sz="48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▶</a:t>
            </a:r>
            <a:endParaRPr lang="en-US" altLang="ko-KR" sz="32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게시글을 작성할 때 </a:t>
            </a:r>
            <a:r>
              <a:rPr lang="ko-KR" altLang="en-US" sz="2000" kern="0" dirty="0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마감 시간</a:t>
            </a: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을 함께 작성하도록 한 후</a:t>
            </a: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, </a:t>
            </a: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해당 마감시간을 기준으로 게시글을 정렬한다</a:t>
            </a: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Regular" panose="020B0600000101010101" charset="-127"/>
              <a:ea typeface="CookieRunOTF Regular" panose="020B0600000101010101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-&gt; </a:t>
            </a:r>
            <a:r>
              <a:rPr lang="ko-KR" altLang="en-US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음식을 </a:t>
            </a:r>
            <a:r>
              <a:rPr lang="ko-KR" altLang="en-US" kern="0" dirty="0">
                <a:ln w="19050">
                  <a:noFill/>
                </a:ln>
                <a:solidFill>
                  <a:srgbClr val="FD4335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빨리 먹는 것</a:t>
            </a:r>
            <a:r>
              <a:rPr lang="ko-KR" altLang="en-US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이 중요하다면</a:t>
            </a:r>
            <a:r>
              <a:rPr lang="en-US" altLang="ko-KR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마감시간을 빠르게 설정하여 해당 시간이 지나면 자동으로 모집을 마감할 수 있다</a:t>
            </a:r>
            <a:r>
              <a:rPr lang="en-US" altLang="ko-KR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Regular" panose="020B0600000101010101" charset="-127"/>
              <a:ea typeface="CookieRunOTF Regular" panose="020B0600000101010101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-&gt;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음식을 조금 늦게 주문하더라도 </a:t>
            </a:r>
            <a:r>
              <a:rPr lang="ko-KR" altLang="en-US" kern="0" dirty="0">
                <a:solidFill>
                  <a:srgbClr val="FD4335"/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배달비를 줄이는 것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이 중요하다면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마감시간을 늦게 설정하여 모집 확률을 늘릴 수 있다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45CBB-7DA9-44CE-9E40-561F05E8412C}"/>
              </a:ext>
            </a:extLst>
          </p:cNvPr>
          <p:cNvSpPr txBox="1"/>
          <p:nvPr/>
        </p:nvSpPr>
        <p:spPr>
          <a:xfrm>
            <a:off x="5318760" y="1341120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- </a:t>
            </a:r>
            <a:r>
              <a:rPr lang="ko-KR" altLang="en-US" sz="3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마감 시간 활용</a:t>
            </a:r>
            <a:endParaRPr lang="ko-KR" altLang="en-US" sz="3600" dirty="0"/>
          </a:p>
        </p:txBody>
      </p:sp>
      <p:pic>
        <p:nvPicPr>
          <p:cNvPr id="10" name="그래픽 9" descr="스톱워치 33% 단색으로 채워진">
            <a:extLst>
              <a:ext uri="{FF2B5EF4-FFF2-40B4-BE49-F238E27FC236}">
                <a16:creationId xmlns:a16="http://schemas.microsoft.com/office/drawing/2014/main" id="{B958C157-3A52-4B60-AC99-E34F1C1DC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0345" y="3676072"/>
            <a:ext cx="2544723" cy="254472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DA3DC5-74E2-4AF4-92EC-96F75DB4A7EC}"/>
              </a:ext>
            </a:extLst>
          </p:cNvPr>
          <p:cNvCxnSpPr/>
          <p:nvPr/>
        </p:nvCxnSpPr>
        <p:spPr>
          <a:xfrm>
            <a:off x="826744" y="2346960"/>
            <a:ext cx="1066832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2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39588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+mn-cs"/>
              </a:rPr>
              <a:t>피드백 논의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2BDE1-8D07-4AD9-8A7F-026AEC7432A8}"/>
              </a:ext>
            </a:extLst>
          </p:cNvPr>
          <p:cNvSpPr txBox="1"/>
          <p:nvPr/>
        </p:nvSpPr>
        <p:spPr>
          <a:xfrm>
            <a:off x="709785" y="1016575"/>
            <a:ext cx="10534024" cy="425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8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빠른 주문 메커니즘 </a:t>
            </a:r>
            <a:r>
              <a:rPr lang="ko-KR" altLang="en-US" sz="48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▶</a:t>
            </a:r>
            <a:endParaRPr lang="en-US" altLang="ko-KR" sz="32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ln w="19050">
                <a:noFill/>
              </a:ln>
              <a:solidFill>
                <a:srgbClr val="F9664D"/>
              </a:solidFill>
              <a:latin typeface="CookieRunOTF Regular" panose="020B0600000101010101" charset="-127"/>
              <a:ea typeface="CookieRunOTF Regular" panose="020B0600000101010101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검색 기능</a:t>
            </a: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을 통해 먹고 싶은 음식을 찾고</a:t>
            </a: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,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kern="0" dirty="0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가게 명</a:t>
            </a: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과 해당 가게의 </a:t>
            </a:r>
            <a:r>
              <a:rPr lang="ko-KR" altLang="en-US" sz="2000" kern="0" dirty="0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메뉴</a:t>
            </a: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 정보를 제공하여 빠르게 메뉴를 선정하고 주문할 수 있게끔 한다</a:t>
            </a: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CookieRunOTF Regular" panose="020B0600000101010101" charset="-127"/>
              <a:ea typeface="CookieRunOTF Regular" panose="020B0600000101010101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+) </a:t>
            </a:r>
            <a:r>
              <a:rPr lang="ko-KR" altLang="en-US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본 어플의 목적은 </a:t>
            </a:r>
            <a:r>
              <a:rPr lang="en-US" altLang="ko-KR" kern="0" dirty="0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“</a:t>
            </a:r>
            <a:r>
              <a:rPr lang="ko-KR" altLang="en-US" kern="0" dirty="0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배달 공동 구매 </a:t>
            </a:r>
            <a:r>
              <a:rPr lang="ko-KR" altLang="en-US" kern="0" dirty="0" err="1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메이트</a:t>
            </a:r>
            <a:r>
              <a:rPr lang="ko-KR" altLang="en-US" kern="0" dirty="0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 모집</a:t>
            </a:r>
            <a:r>
              <a:rPr lang="en-US" altLang="ko-KR" kern="0" dirty="0">
                <a:ln w="19050">
                  <a:noFill/>
                </a:ln>
                <a:solidFill>
                  <a:srgbClr val="F9664D"/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”</a:t>
            </a:r>
            <a:r>
              <a:rPr lang="ko-KR" altLang="en-US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이므로</a:t>
            </a:r>
            <a:r>
              <a:rPr lang="en-US" altLang="ko-KR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,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메뉴 선정과 인원 모집을 위한 대화 기능은 제공하지만</a:t>
            </a:r>
            <a:r>
              <a:rPr lang="en-US" altLang="ko-KR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,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실제 주문과 결제 시스템은 제공하지 않는다</a:t>
            </a:r>
            <a:r>
              <a:rPr lang="en-US" altLang="ko-KR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CookieRunOTF Regular" panose="020B0600000101010101" charset="-127"/>
                <a:ea typeface="CookieRunOTF Regular" panose="020B0600000101010101" charset="-127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F7038-0CD1-45FC-A0E8-96CDE5310D07}"/>
              </a:ext>
            </a:extLst>
          </p:cNvPr>
          <p:cNvSpPr txBox="1"/>
          <p:nvPr/>
        </p:nvSpPr>
        <p:spPr>
          <a:xfrm>
            <a:off x="6360693" y="1123255"/>
            <a:ext cx="4791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- </a:t>
            </a:r>
            <a:r>
              <a:rPr lang="ko-KR" altLang="en-US" sz="32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검색 기능</a:t>
            </a:r>
            <a:endParaRPr lang="en-US" altLang="ko-KR" sz="32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r>
              <a:rPr lang="en-US" altLang="ko-KR" sz="32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- </a:t>
            </a:r>
            <a:r>
              <a:rPr lang="ko-KR" altLang="en-US" sz="32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가게명과 메뉴 정보 제공</a:t>
            </a:r>
            <a:endParaRPr lang="ko-KR" altLang="en-US" sz="3200" dirty="0"/>
          </a:p>
        </p:txBody>
      </p:sp>
      <p:pic>
        <p:nvPicPr>
          <p:cNvPr id="4" name="그래픽 3" descr="돋보기 단색으로 채워진">
            <a:extLst>
              <a:ext uri="{FF2B5EF4-FFF2-40B4-BE49-F238E27FC236}">
                <a16:creationId xmlns:a16="http://schemas.microsoft.com/office/drawing/2014/main" id="{41E2BE71-E37E-45A4-B5D1-1D3F9F1BB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6981" y="3654147"/>
            <a:ext cx="2600747" cy="260074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711D270-3BD1-4255-8EE7-8CCE739A8CBC}"/>
              </a:ext>
            </a:extLst>
          </p:cNvPr>
          <p:cNvCxnSpPr/>
          <p:nvPr/>
        </p:nvCxnSpPr>
        <p:spPr>
          <a:xfrm>
            <a:off x="826744" y="2346960"/>
            <a:ext cx="1066832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7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+mn-cs"/>
              </a:rPr>
              <a:t>피드백 논의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CC409-1ABF-4C7F-B5AD-C0A311B8EDF1}"/>
              </a:ext>
            </a:extLst>
          </p:cNvPr>
          <p:cNvSpPr txBox="1"/>
          <p:nvPr/>
        </p:nvSpPr>
        <p:spPr>
          <a:xfrm>
            <a:off x="709785" y="1016575"/>
            <a:ext cx="10534024" cy="208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8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배달원의 피해 </a:t>
            </a:r>
            <a:r>
              <a:rPr lang="ko-KR" altLang="en-US" sz="4800" b="1" dirty="0">
                <a:solidFill>
                  <a:srgbClr val="F96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▶</a:t>
            </a:r>
            <a:endParaRPr lang="en-US" altLang="ko-KR" sz="32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kern="0" dirty="0">
              <a:ln w="19050">
                <a:noFill/>
              </a:ln>
              <a:solidFill>
                <a:srgbClr val="F9664D"/>
              </a:solidFill>
              <a:latin typeface="CookieRunOTF Regular" panose="020B0600000101010101" charset="-127"/>
              <a:ea typeface="CookieRunOTF Regular" panose="020B0600000101010101" charset="-127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D0B1-9CF9-4202-BFC2-FC23547A7235}"/>
              </a:ext>
            </a:extLst>
          </p:cNvPr>
          <p:cNvSpPr txBox="1"/>
          <p:nvPr/>
        </p:nvSpPr>
        <p:spPr>
          <a:xfrm>
            <a:off x="5437057" y="1153735"/>
            <a:ext cx="4791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단기적으로는 피해</a:t>
            </a:r>
            <a:r>
              <a:rPr lang="en-US" altLang="ko-KR" sz="32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장기적으로는 긍정적</a:t>
            </a:r>
            <a:r>
              <a:rPr lang="en-US" altLang="ko-KR" sz="32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.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B063C-3446-43FE-84CF-8C4FADB7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83" y="2754976"/>
            <a:ext cx="7315200" cy="40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00CC2B-4895-4653-9DA0-074A99C4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3" y="3148173"/>
            <a:ext cx="6742658" cy="1518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A56EC8-4DCC-4FAD-BDB2-B498D8FA8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874" y="4479409"/>
            <a:ext cx="7686676" cy="57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A57D820-BE28-4BEF-9B28-4791CA668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25" y="5045014"/>
            <a:ext cx="9915525" cy="100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09D673-21D2-456B-852A-D4BAFED10B8E}"/>
              </a:ext>
            </a:extLst>
          </p:cNvPr>
          <p:cNvSpPr txBox="1"/>
          <p:nvPr/>
        </p:nvSpPr>
        <p:spPr>
          <a:xfrm>
            <a:off x="180554" y="5422919"/>
            <a:ext cx="1183088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대본 작성 시 참고 내용입니다</a:t>
            </a:r>
            <a:r>
              <a:rPr lang="en-US" altLang="ko-KR" dirty="0"/>
              <a:t>. </a:t>
            </a:r>
            <a:r>
              <a:rPr lang="ko-KR" altLang="en-US" dirty="0"/>
              <a:t>해당 텍스트 상자는 대본 작성 후 삭제해주세요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소비자들끼리의</a:t>
            </a:r>
            <a:r>
              <a:rPr lang="ko-KR" altLang="en-US" dirty="0"/>
              <a:t> 배달 공동 구매는 배달원에게는 단기적으로는 피해가 갈 수 있으나</a:t>
            </a:r>
            <a:r>
              <a:rPr lang="en-US" altLang="ko-KR" dirty="0"/>
              <a:t>, </a:t>
            </a:r>
            <a:r>
              <a:rPr lang="ko-KR" altLang="en-US" dirty="0"/>
              <a:t>장기적으로는 긍정적이다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 플랫폼 모바일 인덱스에 따르면</a:t>
            </a:r>
            <a:r>
              <a:rPr lang="en-US" altLang="ko-KR" dirty="0"/>
              <a:t>, </a:t>
            </a:r>
            <a:r>
              <a:rPr lang="ko-KR" altLang="en-US" dirty="0" err="1"/>
              <a:t>배달앱</a:t>
            </a:r>
            <a:r>
              <a:rPr lang="ko-KR" altLang="en-US" dirty="0"/>
              <a:t> 이용자가 </a:t>
            </a:r>
            <a:r>
              <a:rPr lang="en-US" altLang="ko-KR" dirty="0"/>
              <a:t>3</a:t>
            </a:r>
            <a:r>
              <a:rPr lang="ko-KR" altLang="en-US" dirty="0"/>
              <a:t>개월간 </a:t>
            </a:r>
            <a:r>
              <a:rPr lang="en-US" altLang="ko-KR" dirty="0"/>
              <a:t>107</a:t>
            </a:r>
            <a:r>
              <a:rPr lang="ko-KR" altLang="en-US" dirty="0"/>
              <a:t>만명 줄었다고 한다</a:t>
            </a:r>
            <a:r>
              <a:rPr lang="en-US" altLang="ko-KR" dirty="0"/>
              <a:t>. </a:t>
            </a:r>
            <a:r>
              <a:rPr lang="ko-KR" altLang="en-US" dirty="0"/>
              <a:t>코로나 거리두기 해제가 불과 </a:t>
            </a:r>
            <a:r>
              <a:rPr lang="en-US" altLang="ko-KR" dirty="0"/>
              <a:t>1</a:t>
            </a:r>
            <a:r>
              <a:rPr lang="ko-KR" altLang="en-US" dirty="0"/>
              <a:t>주 전인 것이고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소비자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 중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명은 배달비에 부담을 느낀다는 설문 결과를</a:t>
            </a:r>
            <a:r>
              <a:rPr lang="ko-KR" altLang="en-US" dirty="0"/>
              <a:t> 고려하면</a:t>
            </a:r>
            <a:r>
              <a:rPr lang="en-US" altLang="ko-KR" dirty="0"/>
              <a:t>, </a:t>
            </a:r>
            <a:r>
              <a:rPr lang="ko-KR" altLang="en-US" dirty="0"/>
              <a:t>배달 어플 이용자의 급격한 감소의 원인이 배달비의 부담 때문이라는 것은 충분히 내릴 수 있는 결론이다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반대로 증가하고 있는 추세는 바로 포장주문이다</a:t>
            </a:r>
            <a:r>
              <a:rPr lang="en-US" altLang="ko-KR" dirty="0"/>
              <a:t>. </a:t>
            </a:r>
            <a:r>
              <a:rPr lang="ko-KR" altLang="en-US" dirty="0"/>
              <a:t>같은 음식 값이지만 포장을 하는 이유는 배달비를 아끼기 위해서이다</a:t>
            </a:r>
            <a:r>
              <a:rPr lang="en-US" altLang="ko-KR" dirty="0"/>
              <a:t>. </a:t>
            </a:r>
            <a:r>
              <a:rPr lang="ko-KR" altLang="en-US" dirty="0"/>
              <a:t>이는 다시 말해 코로나로 인해 늘어났던 배달원의 일거리가 다시 줄어드는 것을 피할 수 없을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배달비를 아끼기 위해 포장 주문을 감행하던 소비자들은 </a:t>
            </a:r>
            <a:r>
              <a:rPr lang="ko-KR" altLang="en-US" dirty="0" err="1"/>
              <a:t>배달비</a:t>
            </a:r>
            <a:r>
              <a:rPr lang="ko-KR" altLang="en-US" dirty="0"/>
              <a:t> 부담을 줄여 다시 배달을 선택할 것이고</a:t>
            </a:r>
            <a:r>
              <a:rPr lang="en-US" altLang="ko-KR" dirty="0"/>
              <a:t>, </a:t>
            </a:r>
            <a:r>
              <a:rPr lang="ko-KR" altLang="en-US" dirty="0"/>
              <a:t>이는 배달원에게 장기적으로 긍정적인 영향을 미칠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34FEA20-376D-4921-AE6C-9DABDC2E63EC}"/>
              </a:ext>
            </a:extLst>
          </p:cNvPr>
          <p:cNvCxnSpPr/>
          <p:nvPr/>
        </p:nvCxnSpPr>
        <p:spPr>
          <a:xfrm>
            <a:off x="826744" y="2346960"/>
            <a:ext cx="1066832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75782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805</Words>
  <Application>Microsoft Office PowerPoint</Application>
  <PresentationFormat>와이드스크린</PresentationFormat>
  <Paragraphs>142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CookieRunOTF Bold</vt:lpstr>
      <vt:lpstr>맑은 고딕</vt:lpstr>
      <vt:lpstr>맑은 고딕</vt:lpstr>
      <vt:lpstr>나눔바른펜</vt:lpstr>
      <vt:lpstr>CookieRunOTF Regular</vt:lpstr>
      <vt:lpstr>Arial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지호 이</cp:lastModifiedBy>
  <cp:revision>189</cp:revision>
  <dcterms:created xsi:type="dcterms:W3CDTF">2021-09-09T03:20:14Z</dcterms:created>
  <dcterms:modified xsi:type="dcterms:W3CDTF">2022-04-26T16:15:55Z</dcterms:modified>
</cp:coreProperties>
</file>