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84" r:id="rId4"/>
    <p:sldId id="267" r:id="rId5"/>
    <p:sldId id="273" r:id="rId6"/>
    <p:sldId id="274" r:id="rId7"/>
    <p:sldId id="275" r:id="rId8"/>
    <p:sldId id="272" r:id="rId9"/>
    <p:sldId id="276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0407"/>
  </p:normalViewPr>
  <p:slideViewPr>
    <p:cSldViewPr snapToGrid="0" showGuides="1">
      <p:cViewPr varScale="1">
        <p:scale>
          <a:sx n="98" d="100"/>
          <a:sy n="98" d="100"/>
        </p:scale>
        <p:origin x="1152" y="192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A605-0F42-EE4D-AD31-01CDEBF53BE7}" type="datetimeFigureOut">
              <a:rPr lang="en-KR" smtClean="0"/>
              <a:t>2022/09/27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2ABE9-F770-4248-949F-DDD64425308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794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220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607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1FF8-8C12-784E-8002-89230B37F05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18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선정 주제 인공지능을 이용한 유치장 행동 인식 분석으로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유치장 내부에서 자해행위를 하는 사람이 있으면 바로 탐지할 수 있게 하는 모델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542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자해 행위 탐지 모델이 필요한 이유는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유치장 안 에서 피해 및 돌발 상황이 발생할 수 있는데</a:t>
            </a:r>
            <a:endParaRPr lang="en-US" altLang="ko-KR" dirty="0"/>
          </a:p>
          <a:p>
            <a:r>
              <a:rPr lang="ko-KR" altLang="en-US" dirty="0"/>
              <a:t>인력을 통해 사람들이 항상 감시하는 것은 현실적으로 어렵다</a:t>
            </a:r>
            <a:endParaRPr lang="en-US" altLang="ko-KR" dirty="0"/>
          </a:p>
          <a:p>
            <a:r>
              <a:rPr lang="en-US" dirty="0"/>
              <a:t>CCTV</a:t>
            </a:r>
            <a:r>
              <a:rPr lang="ko-KR" altLang="en-US" dirty="0" err="1"/>
              <a:t>를</a:t>
            </a:r>
            <a:r>
              <a:rPr lang="ko-KR" altLang="en-US" dirty="0"/>
              <a:t> 통해서 알고리즘으로 유치장 내 이상 징후를 감지하는 기술이 필요하다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이를 구현하기 위해서 사용할 </a:t>
            </a:r>
            <a:r>
              <a:rPr lang="en-US" altLang="ko-KR" dirty="0"/>
              <a:t>Baseline</a:t>
            </a:r>
            <a:r>
              <a:rPr lang="ko-KR" altLang="en-US" dirty="0"/>
              <a:t>모델을 찾음</a:t>
            </a:r>
            <a:endParaRPr lang="en-US" altLang="ko-KR" dirty="0"/>
          </a:p>
          <a:p>
            <a:r>
              <a:rPr lang="ko-KR" altLang="en-US" dirty="0"/>
              <a:t>정상인지 비정상인지 탐지하는 모델로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83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Noto Sans KR"/>
              </a:rPr>
              <a:t>3D Convolution Networks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영상 데이터에 지도학습 방식으로 훈련한 모델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607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그래프 모델의 </a:t>
            </a:r>
            <a:r>
              <a:rPr lang="en-US" altLang="ko-KR" dirty="0"/>
              <a:t>GCN</a:t>
            </a:r>
            <a:r>
              <a:rPr lang="ko-KR" altLang="en-US" dirty="0"/>
              <a:t>을 </a:t>
            </a:r>
            <a:r>
              <a:rPr lang="ko-KR" altLang="en-US" dirty="0" err="1"/>
              <a:t>기반으로한</a:t>
            </a:r>
            <a:r>
              <a:rPr lang="ko-KR" altLang="en-US" dirty="0"/>
              <a:t> 모델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추가적으로 </a:t>
            </a:r>
            <a:r>
              <a:rPr lang="en-US" altLang="ko-KR" dirty="0"/>
              <a:t>Auto Encoder, Variational Auto Encoder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705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94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ko-KR" altLang="en-US" dirty="0"/>
              <a:t>현상황의 한계점 또는 문제점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데이터셋 적음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추가적인 정확도 개선</a:t>
            </a: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ko-KR" altLang="en-US" dirty="0"/>
              <a:t>이런 한계점을 적용기술로 </a:t>
            </a:r>
            <a:r>
              <a:rPr lang="ko-KR" altLang="en-US" dirty="0" err="1"/>
              <a:t>풀어나갈거다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808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2022. 9. 27.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31224"/>
            <a:ext cx="12308753" cy="688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8701E8-DD63-8D9D-E917-0E5180075378}"/>
              </a:ext>
            </a:extLst>
          </p:cNvPr>
          <p:cNvGrpSpPr/>
          <p:nvPr/>
        </p:nvGrpSpPr>
        <p:grpSpPr>
          <a:xfrm>
            <a:off x="4371810" y="873760"/>
            <a:ext cx="3448380" cy="1747139"/>
            <a:chOff x="4313434" y="1422400"/>
            <a:chExt cx="3448380" cy="17471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049933-013A-4DA4-B40F-DB900F3E4904}"/>
                </a:ext>
              </a:extLst>
            </p:cNvPr>
            <p:cNvSpPr txBox="1"/>
            <p:nvPr/>
          </p:nvSpPr>
          <p:spPr>
            <a:xfrm>
              <a:off x="5157283" y="1422400"/>
              <a:ext cx="18774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dirty="0" err="1">
                  <a:latin typeface="+mj-lt"/>
                </a:rPr>
                <a:t>원샷</a:t>
              </a:r>
              <a:endParaRPr lang="ko-KR" altLang="en-US" sz="66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5A04AB-9D3A-2AF3-8AC0-46FA5D9128F5}"/>
                </a:ext>
              </a:extLst>
            </p:cNvPr>
            <p:cNvSpPr txBox="1"/>
            <p:nvPr/>
          </p:nvSpPr>
          <p:spPr>
            <a:xfrm>
              <a:off x="4313434" y="2800207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컴퓨터공학 종합설계</a:t>
              </a:r>
              <a:r>
                <a:rPr lang="en-US" altLang="ko-KR" dirty="0"/>
                <a:t>2</a:t>
              </a:r>
              <a:r>
                <a:rPr lang="ko-KR" altLang="en-US" dirty="0"/>
                <a:t> 진행사항</a:t>
              </a:r>
              <a:endParaRPr lang="en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4A0E9F-AC73-2DF0-5418-747EAED04DD1}"/>
              </a:ext>
            </a:extLst>
          </p:cNvPr>
          <p:cNvSpPr txBox="1"/>
          <p:nvPr/>
        </p:nvSpPr>
        <p:spPr>
          <a:xfrm>
            <a:off x="8745242" y="4699436"/>
            <a:ext cx="3050517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유영현</a:t>
            </a:r>
            <a:r>
              <a:rPr lang="en-US" altLang="ko-KR" dirty="0"/>
              <a:t>(2016112181)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조성운</a:t>
            </a:r>
            <a:r>
              <a:rPr lang="en-US" altLang="ko-KR" dirty="0"/>
              <a:t>(2018113338)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추후 일정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E82937-54E8-726D-CBE8-5415A0FBF698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D2BA7-7E1E-1714-6A74-AA4234F09D7A}"/>
              </a:ext>
            </a:extLst>
          </p:cNvPr>
          <p:cNvGrpSpPr/>
          <p:nvPr/>
        </p:nvGrpSpPr>
        <p:grpSpPr>
          <a:xfrm>
            <a:off x="789798" y="1834076"/>
            <a:ext cx="10612404" cy="3639791"/>
            <a:chOff x="789798" y="1834076"/>
            <a:chExt cx="10612404" cy="3639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0085C3-E2F3-41A3-69D1-8F22A3890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798" y="1834076"/>
              <a:ext cx="10612404" cy="36397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A4C4F-8D15-A1DA-C4F0-EE3BB7851E58}"/>
                </a:ext>
              </a:extLst>
            </p:cNvPr>
            <p:cNvSpPr txBox="1"/>
            <p:nvPr/>
          </p:nvSpPr>
          <p:spPr>
            <a:xfrm>
              <a:off x="3839532" y="2218797"/>
              <a:ext cx="215656" cy="325507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1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선정 주제  및  개요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06045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선행 연구  및  모델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추후 계획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959C03-E8BD-E285-E1BD-8DC137343A3A}"/>
              </a:ext>
            </a:extLst>
          </p:cNvPr>
          <p:cNvSpPr txBox="1"/>
          <p:nvPr/>
        </p:nvSpPr>
        <p:spPr>
          <a:xfrm>
            <a:off x="3065063" y="1382776"/>
            <a:ext cx="7649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spc="-300" dirty="0">
                <a:solidFill>
                  <a:schemeClr val="accent4"/>
                </a:solidFill>
              </a:rPr>
              <a:t>인공지능을 이용한 유치장 행동 인식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선정 주제</a:t>
            </a:r>
          </a:p>
        </p:txBody>
      </p:sp>
      <p:pic>
        <p:nvPicPr>
          <p:cNvPr id="1025" name="Picture 1" descr="page2image3691888">
            <a:extLst>
              <a:ext uri="{FF2B5EF4-FFF2-40B4-BE49-F238E27FC236}">
                <a16:creationId xmlns:a16="http://schemas.microsoft.com/office/drawing/2014/main" id="{1B779682-4DBB-17D7-40B5-4E3DB49E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10" y="2250686"/>
            <a:ext cx="7113175" cy="35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주제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7"/>
            <a:ext cx="11266966" cy="2414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유치장 내 유치인의 피해 및 돌발 상황 발생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인력의 한계로 유치인의 상태를 매 순간 확인하기 어려움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CCTV</a:t>
            </a:r>
            <a:r>
              <a:rPr lang="ko-KR" altLang="en-US" sz="2000" dirty="0">
                <a:solidFill>
                  <a:schemeClr val="tx1"/>
                </a:solidFill>
              </a:rPr>
              <a:t>의 영상 데이터를 이용하여 이상 징후 감지를 감지하는 기술 필요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34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CNN </a:t>
            </a:r>
            <a:r>
              <a:rPr lang="ko-KR" altLang="en-US" sz="4400" spc="-300" dirty="0">
                <a:solidFill>
                  <a:schemeClr val="accent4"/>
                </a:solidFill>
              </a:rPr>
              <a:t>기반 </a:t>
            </a:r>
            <a:r>
              <a:rPr lang="en-US" altLang="ko-KR" sz="4400" spc="-300" dirty="0">
                <a:solidFill>
                  <a:schemeClr val="accent4"/>
                </a:solidFill>
              </a:rPr>
              <a:t>Network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1" y="1212971"/>
            <a:ext cx="202356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altLang="ko-KR" dirty="0"/>
              <a:t>C3D</a:t>
            </a:r>
            <a:endParaRPr lang="en-US" altLang="ko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0ED61-25DE-4C44-CC75-8F855BA8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95" y="2024913"/>
            <a:ext cx="10031209" cy="3209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DCBD2-0417-39A3-B0C3-0453F7764D8A}"/>
              </a:ext>
            </a:extLst>
          </p:cNvPr>
          <p:cNvSpPr txBox="1"/>
          <p:nvPr/>
        </p:nvSpPr>
        <p:spPr>
          <a:xfrm>
            <a:off x="1315232" y="5760026"/>
            <a:ext cx="956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i="0" dirty="0">
                <a:solidFill>
                  <a:srgbClr val="666666"/>
                </a:solidFill>
                <a:effectLst/>
                <a:latin typeface="Noto Sans KR"/>
              </a:rPr>
              <a:t>3D </a:t>
            </a:r>
            <a:r>
              <a:rPr lang="en-US" sz="2000" b="1" i="0" dirty="0">
                <a:solidFill>
                  <a:srgbClr val="666666"/>
                </a:solidFill>
                <a:effectLst/>
              </a:rPr>
              <a:t>Convolution</a:t>
            </a:r>
            <a:r>
              <a:rPr lang="en-US" sz="2000" b="1" i="0" dirty="0">
                <a:solidFill>
                  <a:srgbClr val="666666"/>
                </a:solidFill>
                <a:effectLst/>
                <a:latin typeface="Noto Sans KR"/>
              </a:rPr>
              <a:t> Networks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ko-KR" altLang="en-US" sz="2000" b="1" dirty="0">
                <a:solidFill>
                  <a:srgbClr val="666666"/>
                </a:solidFill>
                <a:latin typeface="Noto Sans KR"/>
              </a:rPr>
              <a:t>활용한</a:t>
            </a: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ans KR"/>
              </a:rPr>
              <a:t> 영상 데이터에 지도학습 방식으로 훈련한 모델</a:t>
            </a:r>
            <a:endParaRPr lang="en-KR" sz="2000" b="1" dirty="0"/>
          </a:p>
        </p:txBody>
      </p:sp>
    </p:spTree>
    <p:extLst>
      <p:ext uri="{BB962C8B-B14F-4D97-AF65-F5344CB8AC3E}">
        <p14:creationId xmlns:p14="http://schemas.microsoft.com/office/powerpoint/2010/main" val="1803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913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GCN </a:t>
            </a:r>
            <a:r>
              <a:rPr lang="ko-KR" altLang="en-US" sz="4400" spc="-300" dirty="0">
                <a:solidFill>
                  <a:schemeClr val="accent4"/>
                </a:solidFill>
              </a:rPr>
              <a:t>기반 </a:t>
            </a:r>
            <a:r>
              <a:rPr lang="en-US" altLang="ko-KR" sz="4400" spc="-300" dirty="0">
                <a:solidFill>
                  <a:schemeClr val="accent4"/>
                </a:solidFill>
              </a:rPr>
              <a:t>Network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1" y="1147072"/>
            <a:ext cx="5719974" cy="170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altLang="ko-KR" dirty="0"/>
              <a:t>GCN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altLang="ko-KR" dirty="0"/>
              <a:t>ST-GCN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altLang="ko-KR" dirty="0"/>
              <a:t>GAT(Graph Attention Netowkr)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8C333-8159-DA2F-74E8-7836C2C7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2854591"/>
            <a:ext cx="6946900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FB51C-0E04-8F69-2106-CC31CA269161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764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AE, VAE </a:t>
            </a:r>
            <a:r>
              <a:rPr lang="ko-KR" altLang="en-US" sz="4400" spc="-300" dirty="0">
                <a:solidFill>
                  <a:schemeClr val="accent4"/>
                </a:solidFill>
              </a:rPr>
              <a:t>기반 </a:t>
            </a:r>
            <a:r>
              <a:rPr lang="en-US" altLang="ko-KR" sz="4400" spc="-300" dirty="0">
                <a:solidFill>
                  <a:schemeClr val="accent4"/>
                </a:solidFill>
              </a:rPr>
              <a:t>Network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1" y="1425914"/>
            <a:ext cx="1885775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altLang="ko-KR" dirty="0"/>
              <a:t>LSTM-AE </a:t>
            </a:r>
            <a:endParaRPr lang="en-US" altLang="ko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09B71-9202-AF3D-998E-2FD23233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84" y="2011051"/>
            <a:ext cx="7378700" cy="341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4CD89-1EBC-439F-6342-643A2B46B4A3}"/>
              </a:ext>
            </a:extLst>
          </p:cNvPr>
          <p:cNvSpPr txBox="1"/>
          <p:nvPr/>
        </p:nvSpPr>
        <p:spPr>
          <a:xfrm>
            <a:off x="3547390" y="5664198"/>
            <a:ext cx="610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Autoencoder </a:t>
            </a: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네트워크의 셀을 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LSTM </a:t>
            </a:r>
            <a:r>
              <a:rPr lang="ko-KR" altLang="en-US" sz="2000" b="1" i="0" dirty="0">
                <a:solidFill>
                  <a:srgbClr val="212529"/>
                </a:solidFill>
                <a:effectLst/>
              </a:rPr>
              <a:t>셀로 대체</a:t>
            </a:r>
            <a:endParaRPr lang="en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22B12-BDCC-F5EF-A724-C9DF051984A9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관련 모델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0" y="1663908"/>
            <a:ext cx="544142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CNN </a:t>
            </a:r>
            <a:r>
              <a:rPr lang="ko-KR" altLang="en-US" dirty="0"/>
              <a:t>기반 </a:t>
            </a:r>
            <a:r>
              <a:rPr lang="en-US" altLang="ko-KR" dirty="0"/>
              <a:t>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GCN </a:t>
            </a:r>
            <a:r>
              <a:rPr lang="ko-KR" altLang="en-US" dirty="0"/>
              <a:t>기반 </a:t>
            </a:r>
            <a:r>
              <a:rPr lang="en-US" altLang="ko-KR" dirty="0"/>
              <a:t>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GCN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ST-GCN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GAT(Graph Attention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AE, VAE </a:t>
            </a:r>
            <a:r>
              <a:rPr lang="ko-KR" altLang="en-US" dirty="0"/>
              <a:t>기반 </a:t>
            </a:r>
            <a:r>
              <a:rPr lang="en-US" altLang="ko-KR" dirty="0"/>
              <a:t>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LSTM-AE</a:t>
            </a:r>
          </a:p>
          <a:p>
            <a:pPr lvl="1">
              <a:lnSpc>
                <a:spcPct val="150000"/>
              </a:lnSpc>
            </a:pPr>
            <a:endParaRPr lang="en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D91803-0323-1108-F01E-721289D3BDE2}"/>
              </a:ext>
            </a:extLst>
          </p:cNvPr>
          <p:cNvSpPr/>
          <p:nvPr/>
        </p:nvSpPr>
        <p:spPr>
          <a:xfrm>
            <a:off x="6305393" y="3031760"/>
            <a:ext cx="1168713" cy="794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E8FDF-383E-74F9-9C8F-FB0F4BC38141}"/>
              </a:ext>
            </a:extLst>
          </p:cNvPr>
          <p:cNvSpPr txBox="1"/>
          <p:nvPr/>
        </p:nvSpPr>
        <p:spPr>
          <a:xfrm>
            <a:off x="7817564" y="3097145"/>
            <a:ext cx="3504486" cy="66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KR" sz="2800" dirty="0"/>
              <a:t>BaseLine </a:t>
            </a:r>
            <a:r>
              <a:rPr lang="ko-KR" altLang="en-US" sz="2800" dirty="0"/>
              <a:t>모델 선정</a:t>
            </a:r>
            <a:endParaRPr lang="en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적용 기술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0CCD0E90-B9EF-E9FF-6E98-755E4C6FEC75}"/>
              </a:ext>
            </a:extLst>
          </p:cNvPr>
          <p:cNvSpPr/>
          <p:nvPr/>
        </p:nvSpPr>
        <p:spPr>
          <a:xfrm>
            <a:off x="6572896" y="3343680"/>
            <a:ext cx="1168713" cy="794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A67E8F-B370-64CA-3FF4-74392974CE7F}"/>
              </a:ext>
            </a:extLst>
          </p:cNvPr>
          <p:cNvGrpSpPr/>
          <p:nvPr/>
        </p:nvGrpSpPr>
        <p:grpSpPr>
          <a:xfrm>
            <a:off x="1422400" y="1954567"/>
            <a:ext cx="4443845" cy="3583202"/>
            <a:chOff x="7078259" y="1855175"/>
            <a:chExt cx="4443845" cy="35832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78F55B-31E0-F674-DC29-1FAF9734C139}"/>
                </a:ext>
              </a:extLst>
            </p:cNvPr>
            <p:cNvSpPr txBox="1"/>
            <p:nvPr/>
          </p:nvSpPr>
          <p:spPr>
            <a:xfrm>
              <a:off x="7078259" y="2500009"/>
              <a:ext cx="4443845" cy="293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KR" sz="2400" dirty="0"/>
                <a:t>Transfer Learning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KR" sz="2400" dirty="0"/>
                <a:t>Self-Supervised Learning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KR" sz="2400" dirty="0"/>
                <a:t>Zero-shot Learning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Etc..</a:t>
              </a:r>
              <a:endParaRPr lang="en-KR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8C1E6-174E-575B-D095-783BD4DA20B1}"/>
                </a:ext>
              </a:extLst>
            </p:cNvPr>
            <p:cNvSpPr txBox="1"/>
            <p:nvPr/>
          </p:nvSpPr>
          <p:spPr>
            <a:xfrm>
              <a:off x="7614964" y="1855175"/>
              <a:ext cx="23503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/>
                <a:t>추가 방법론</a:t>
              </a:r>
              <a:endParaRPr lang="en-KR" sz="32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D146F6-1AC6-AEA9-B284-561F0D4D87C9}"/>
              </a:ext>
            </a:extLst>
          </p:cNvPr>
          <p:cNvSpPr txBox="1"/>
          <p:nvPr/>
        </p:nvSpPr>
        <p:spPr>
          <a:xfrm>
            <a:off x="8448260" y="3479309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모델 성능 개선</a:t>
            </a:r>
            <a:endParaRPr lang="en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82937-54E8-726D-CBE8-5415A0FBF698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275</Words>
  <Application>Microsoft Macintosh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Noto Sans KR</vt:lpstr>
      <vt:lpstr>Pretendard</vt:lpstr>
      <vt:lpstr>Pretendard ExtraBold</vt:lpstr>
      <vt:lpstr>Arial</vt:lpstr>
      <vt:lpstr>Calibri</vt:lpstr>
      <vt:lpstr>Montserrat Black</vt:lpstr>
      <vt:lpstr>Montserrat SemiBold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 성운</cp:lastModifiedBy>
  <cp:revision>74</cp:revision>
  <dcterms:created xsi:type="dcterms:W3CDTF">2021-10-22T06:13:27Z</dcterms:created>
  <dcterms:modified xsi:type="dcterms:W3CDTF">2022-09-27T08:44:38Z</dcterms:modified>
</cp:coreProperties>
</file>