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73" r:id="rId6"/>
    <p:sldId id="260" r:id="rId7"/>
    <p:sldId id="261" r:id="rId8"/>
    <p:sldId id="262" r:id="rId9"/>
    <p:sldId id="263" r:id="rId10"/>
    <p:sldId id="266" r:id="rId11"/>
    <p:sldId id="274" r:id="rId12"/>
    <p:sldId id="272" r:id="rId13"/>
    <p:sldId id="271" r:id="rId14"/>
    <p:sldId id="268" r:id="rId15"/>
    <p:sldId id="269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C4F"/>
    <a:srgbClr val="245C4F"/>
    <a:srgbClr val="FAC090"/>
    <a:srgbClr val="226055"/>
    <a:srgbClr val="EEECE1"/>
    <a:srgbClr val="005666"/>
    <a:srgbClr val="375517"/>
    <a:srgbClr val="639729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BB1F5-9745-442F-94B6-56649C793892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4853-95AE-4C35-A88E-C7F357E5E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2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947876-E2B1-D05C-795D-85332EC01561}"/>
              </a:ext>
            </a:extLst>
          </p:cNvPr>
          <p:cNvSpPr/>
          <p:nvPr/>
        </p:nvSpPr>
        <p:spPr>
          <a:xfrm>
            <a:off x="1658216" y="2438401"/>
            <a:ext cx="15334384" cy="57912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03B408-99A1-5C69-F35E-E63C6F595C79}"/>
              </a:ext>
            </a:extLst>
          </p:cNvPr>
          <p:cNvCxnSpPr/>
          <p:nvPr/>
        </p:nvCxnSpPr>
        <p:spPr>
          <a:xfrm>
            <a:off x="4419600" y="5181601"/>
            <a:ext cx="10210800" cy="0"/>
          </a:xfrm>
          <a:prstGeom prst="line">
            <a:avLst/>
          </a:prstGeom>
          <a:ln w="127000">
            <a:solidFill>
              <a:srgbClr val="FAC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FE3E45-B2DA-E41B-12DA-721471AFA5C8}"/>
              </a:ext>
            </a:extLst>
          </p:cNvPr>
          <p:cNvSpPr txBox="1"/>
          <p:nvPr/>
        </p:nvSpPr>
        <p:spPr>
          <a:xfrm>
            <a:off x="3429000" y="3768805"/>
            <a:ext cx="685800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600" dirty="0">
                <a:solidFill>
                  <a:srgbClr val="155C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Regular" pitchFamily="34" charset="0"/>
              </a:rPr>
              <a:t>OSS</a:t>
            </a:r>
            <a:r>
              <a:rPr lang="ko-KR" altLang="en-US" sz="6600" dirty="0">
                <a:solidFill>
                  <a:srgbClr val="155C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CJK KR Regular" pitchFamily="34" charset="0"/>
              </a:rPr>
              <a:t>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73A62-9947-8B29-48C1-4F85A0E7BC80}"/>
              </a:ext>
            </a:extLst>
          </p:cNvPr>
          <p:cNvSpPr txBox="1"/>
          <p:nvPr/>
        </p:nvSpPr>
        <p:spPr>
          <a:xfrm>
            <a:off x="8382000" y="5711904"/>
            <a:ext cx="685800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6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프로젝트 제안서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B11A8-1F2D-2F3E-D9CA-321892788575}"/>
              </a:ext>
            </a:extLst>
          </p:cNvPr>
          <p:cNvSpPr txBox="1"/>
          <p:nvPr/>
        </p:nvSpPr>
        <p:spPr>
          <a:xfrm>
            <a:off x="6885214" y="1028700"/>
            <a:ext cx="5562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Doungguk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 University</a:t>
            </a:r>
            <a:endParaRPr lang="ko-KR" altLang="en-US" sz="2400" dirty="0">
              <a:solidFill>
                <a:srgbClr val="EEECE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309F1-BC6A-682A-04F4-7DE3BAC74D79}"/>
              </a:ext>
            </a:extLst>
          </p:cNvPr>
          <p:cNvSpPr txBox="1"/>
          <p:nvPr/>
        </p:nvSpPr>
        <p:spPr>
          <a:xfrm>
            <a:off x="3276600" y="7266058"/>
            <a:ext cx="3429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155C4F"/>
                </a:solidFill>
                <a:latin typeface="Noto Sans CJK KR Regular" pitchFamily="34" charset="0"/>
                <a:cs typeface="Noto Sans CJK KR Regular" pitchFamily="34" charset="0"/>
              </a:rPr>
              <a:t>Team Tetris</a:t>
            </a:r>
            <a:endParaRPr lang="ko-KR" altLang="en-US" sz="4000" dirty="0" err="1">
              <a:solidFill>
                <a:srgbClr val="155C4F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827B8-E4E6-5A94-502C-98788A5C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12" y="6400025"/>
            <a:ext cx="1556788" cy="1556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0665EC-D58D-3559-5E2C-DBA10F154907}"/>
              </a:ext>
            </a:extLst>
          </p:cNvPr>
          <p:cNvSpPr txBox="1"/>
          <p:nvPr/>
        </p:nvSpPr>
        <p:spPr>
          <a:xfrm>
            <a:off x="1676400" y="9086671"/>
            <a:ext cx="17983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산업시스템공학과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 2018112478 </a:t>
            </a:r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한규민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 l </a:t>
            </a:r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산업시스템공학과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 2018112512 </a:t>
            </a:r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진승민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 l </a:t>
            </a:r>
            <a:r>
              <a:rPr lang="en-US" altLang="ko-KR" sz="2400" dirty="0" err="1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일어일문학과</a:t>
            </a:r>
            <a:r>
              <a:rPr lang="en-US" altLang="ko-KR" sz="2400" dirty="0">
                <a:solidFill>
                  <a:srgbClr val="EEECE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 2016110286 임지훈</a:t>
            </a:r>
            <a:endParaRPr lang="en-US" altLang="ko-KR" sz="2400" dirty="0">
              <a:solidFill>
                <a:srgbClr val="EEECE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solidFill>
                <a:srgbClr val="EEECE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  <a:p>
            <a:endParaRPr lang="en-US" altLang="ko-KR" sz="2400" dirty="0">
              <a:solidFill>
                <a:srgbClr val="EEECE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827E9-055B-DBF5-FA87-42AEEE346273}"/>
              </a:ext>
            </a:extLst>
          </p:cNvPr>
          <p:cNvSpPr/>
          <p:nvPr/>
        </p:nvSpPr>
        <p:spPr>
          <a:xfrm>
            <a:off x="6858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09799" y="8504647"/>
            <a:ext cx="453061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메인 화면 부재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837619F-80D6-D853-4F23-50660B7A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81" y="3166410"/>
            <a:ext cx="3826249" cy="501342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797E8EA9-C16C-C6CE-F84C-AB9572297600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8DF8A5F0-2AF0-5BE5-A7C4-425E4B20D789}"/>
              </a:ext>
            </a:extLst>
          </p:cNvPr>
          <p:cNvSpPr txBox="1"/>
          <p:nvPr/>
        </p:nvSpPr>
        <p:spPr>
          <a:xfrm>
            <a:off x="1260588" y="2015458"/>
            <a:ext cx="4835412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접근성 및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C1FB9-2CE5-B4FE-567A-F2AD253C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02454"/>
            <a:ext cx="7612437" cy="4379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1D157-F15B-A7ED-A933-9AEF7123977F}"/>
              </a:ext>
            </a:extLst>
          </p:cNvPr>
          <p:cNvSpPr txBox="1"/>
          <p:nvPr/>
        </p:nvSpPr>
        <p:spPr>
          <a:xfrm>
            <a:off x="10515600" y="7810500"/>
            <a:ext cx="549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https://github.com/CSID-DGU/2021-2-OSSProj-Kkanbu-5</a:t>
            </a:r>
            <a:endParaRPr lang="ko-KR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E483025-2279-77B4-BB33-E331C8ACAC21}"/>
              </a:ext>
            </a:extLst>
          </p:cNvPr>
          <p:cNvSpPr txBox="1"/>
          <p:nvPr/>
        </p:nvSpPr>
        <p:spPr>
          <a:xfrm>
            <a:off x="10837312" y="8504647"/>
            <a:ext cx="453061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메인 화면 추가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33AFDA8-EFF7-02CA-06A6-A5794AABAB55}"/>
              </a:ext>
            </a:extLst>
          </p:cNvPr>
          <p:cNvSpPr/>
          <p:nvPr/>
        </p:nvSpPr>
        <p:spPr>
          <a:xfrm>
            <a:off x="7079894" y="5409906"/>
            <a:ext cx="1561417" cy="526429"/>
          </a:xfrm>
          <a:prstGeom prst="rightArrow">
            <a:avLst/>
          </a:prstGeom>
          <a:solidFill>
            <a:srgbClr val="24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827E9-055B-DBF5-FA87-42AEEE346273}"/>
              </a:ext>
            </a:extLst>
          </p:cNvPr>
          <p:cNvSpPr/>
          <p:nvPr/>
        </p:nvSpPr>
        <p:spPr>
          <a:xfrm>
            <a:off x="6858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97E8EA9-C16C-C6CE-F84C-AB9572297600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8DF8A5F0-2AF0-5BE5-A7C4-425E4B20D789}"/>
              </a:ext>
            </a:extLst>
          </p:cNvPr>
          <p:cNvSpPr txBox="1"/>
          <p:nvPr/>
        </p:nvSpPr>
        <p:spPr>
          <a:xfrm>
            <a:off x="1260588" y="2015458"/>
            <a:ext cx="4835412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접근성 및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CB320-1FC4-E548-269E-88D343FF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063663"/>
            <a:ext cx="2667000" cy="2667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BF5525D-2C49-8D89-8BF8-4DB30DE174B5}"/>
              </a:ext>
            </a:extLst>
          </p:cNvPr>
          <p:cNvSpPr/>
          <p:nvPr/>
        </p:nvSpPr>
        <p:spPr>
          <a:xfrm>
            <a:off x="7048500" y="3581400"/>
            <a:ext cx="3848100" cy="3848100"/>
          </a:xfrm>
          <a:prstGeom prst="ellipse">
            <a:avLst/>
          </a:prstGeom>
          <a:noFill/>
          <a:ln w="88900">
            <a:solidFill>
              <a:srgbClr val="24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45609-7C41-06E1-96C1-606BBDA6FD92}"/>
              </a:ext>
            </a:extLst>
          </p:cNvPr>
          <p:cNvSpPr txBox="1"/>
          <p:nvPr/>
        </p:nvSpPr>
        <p:spPr>
          <a:xfrm>
            <a:off x="10668000" y="2340521"/>
            <a:ext cx="5562600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Setting </a:t>
            </a:r>
            <a:r>
              <a:rPr lang="ko-KR" altLang="en-US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추가</a:t>
            </a:r>
            <a:endParaRPr lang="en-US" altLang="ko-KR" sz="4300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(</a:t>
            </a:r>
            <a:r>
              <a:rPr lang="ko-KR" altLang="en-US" sz="43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창크기</a:t>
            </a:r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, </a:t>
            </a:r>
            <a:r>
              <a:rPr lang="ko-KR" altLang="en-US" sz="43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배경음</a:t>
            </a:r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)</a:t>
            </a:r>
            <a:endParaRPr lang="ko-KR" altLang="en-US" sz="4300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9B8DC-CEAC-F43E-65A3-DC18BDBCE04B}"/>
              </a:ext>
            </a:extLst>
          </p:cNvPr>
          <p:cNvSpPr txBox="1"/>
          <p:nvPr/>
        </p:nvSpPr>
        <p:spPr>
          <a:xfrm>
            <a:off x="10515600" y="7903289"/>
            <a:ext cx="6448585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이미지</a:t>
            </a:r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, </a:t>
            </a:r>
            <a:r>
              <a:rPr lang="ko-KR" altLang="en-US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폰트 등 디자인 개선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E0C7-7FB9-4F50-1451-20E105418D70}"/>
              </a:ext>
            </a:extLst>
          </p:cNvPr>
          <p:cNvSpPr txBox="1"/>
          <p:nvPr/>
        </p:nvSpPr>
        <p:spPr>
          <a:xfrm>
            <a:off x="685800" y="5163312"/>
            <a:ext cx="6448585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블록 이동 편의성 개선</a:t>
            </a:r>
          </a:p>
        </p:txBody>
      </p:sp>
    </p:spTree>
    <p:extLst>
      <p:ext uri="{BB962C8B-B14F-4D97-AF65-F5344CB8AC3E}">
        <p14:creationId xmlns:p14="http://schemas.microsoft.com/office/powerpoint/2010/main" val="22526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8D6C4-A908-20C4-CAB1-B5A35478F628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6ECCF89-254C-8748-AFD1-DD08729CCE78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구성도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83C45E-253D-B904-5897-C3A521FD1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24100"/>
            <a:ext cx="11811000" cy="6645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21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7ECFD9D-8BA8-9DF9-FC3B-92EC94C4EE87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A5FC146-3414-FCEC-B342-F3E113089B97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일정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3F157-673C-F771-83D8-429727F8FD3B}"/>
              </a:ext>
            </a:extLst>
          </p:cNvPr>
          <p:cNvSpPr/>
          <p:nvPr/>
        </p:nvSpPr>
        <p:spPr>
          <a:xfrm>
            <a:off x="1752600" y="3162300"/>
            <a:ext cx="3435927" cy="1181100"/>
          </a:xfrm>
          <a:prstGeom prst="rect">
            <a:avLst/>
          </a:prstGeom>
          <a:solidFill>
            <a:srgbClr val="155C4F"/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89FBB-672E-4DDE-5C64-17C973225934}"/>
              </a:ext>
            </a:extLst>
          </p:cNvPr>
          <p:cNvSpPr/>
          <p:nvPr/>
        </p:nvSpPr>
        <p:spPr>
          <a:xfrm>
            <a:off x="5183084" y="3162300"/>
            <a:ext cx="3435927" cy="1181100"/>
          </a:xfrm>
          <a:prstGeom prst="rect">
            <a:avLst/>
          </a:prstGeom>
          <a:solidFill>
            <a:srgbClr val="155C4F">
              <a:alpha val="36000"/>
            </a:srgbClr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r>
              <a:rPr lang="ko-KR" altLang="en-US" sz="4000" dirty="0"/>
              <a:t>주차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876E31-9BAD-34FD-8FFE-5D86E54B60CA}"/>
              </a:ext>
            </a:extLst>
          </p:cNvPr>
          <p:cNvSpPr/>
          <p:nvPr/>
        </p:nvSpPr>
        <p:spPr>
          <a:xfrm>
            <a:off x="8621982" y="3162300"/>
            <a:ext cx="3435927" cy="1181100"/>
          </a:xfrm>
          <a:prstGeom prst="rect">
            <a:avLst/>
          </a:prstGeom>
          <a:solidFill>
            <a:srgbClr val="155C4F"/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61F70E2-FAE4-576E-444C-1F5F34FD2FE4}"/>
              </a:ext>
            </a:extLst>
          </p:cNvPr>
          <p:cNvSpPr/>
          <p:nvPr/>
        </p:nvSpPr>
        <p:spPr>
          <a:xfrm>
            <a:off x="12070701" y="3162300"/>
            <a:ext cx="3154455" cy="1181100"/>
          </a:xfrm>
          <a:prstGeom prst="homePlate">
            <a:avLst/>
          </a:prstGeom>
          <a:solidFill>
            <a:srgbClr val="155C4F">
              <a:alpha val="36000"/>
            </a:srgbClr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A2C0EF-2068-E640-8440-DCCAFC7C4442}"/>
              </a:ext>
            </a:extLst>
          </p:cNvPr>
          <p:cNvCxnSpPr/>
          <p:nvPr/>
        </p:nvCxnSpPr>
        <p:spPr>
          <a:xfrm>
            <a:off x="1752600" y="4076700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007321F-EF7D-6307-8DBD-61065CA5FA00}"/>
              </a:ext>
            </a:extLst>
          </p:cNvPr>
          <p:cNvCxnSpPr/>
          <p:nvPr/>
        </p:nvCxnSpPr>
        <p:spPr>
          <a:xfrm>
            <a:off x="5200017" y="4076700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8DFE97-A867-A31C-83F3-88AE8544B87D}"/>
              </a:ext>
            </a:extLst>
          </p:cNvPr>
          <p:cNvSpPr txBox="1"/>
          <p:nvPr/>
        </p:nvSpPr>
        <p:spPr>
          <a:xfrm>
            <a:off x="2175165" y="4648200"/>
            <a:ext cx="26669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기존 코드 분석 및 정리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9688CCF-23A0-1BF5-9708-C1551EDFE2F4}"/>
              </a:ext>
            </a:extLst>
          </p:cNvPr>
          <p:cNvCxnSpPr/>
          <p:nvPr/>
        </p:nvCxnSpPr>
        <p:spPr>
          <a:xfrm>
            <a:off x="8619011" y="4076700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1A25C7-AD81-030A-6027-72B2BDD5E8D7}"/>
              </a:ext>
            </a:extLst>
          </p:cNvPr>
          <p:cNvSpPr txBox="1"/>
          <p:nvPr/>
        </p:nvSpPr>
        <p:spPr>
          <a:xfrm>
            <a:off x="5584894" y="4573369"/>
            <a:ext cx="27639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PVP </a:t>
            </a:r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모드 구현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메인 화면 구현 및 기능 개선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838556-7522-2713-DF0E-15E86C08B90C}"/>
              </a:ext>
            </a:extLst>
          </p:cNvPr>
          <p:cNvCxnSpPr/>
          <p:nvPr/>
        </p:nvCxnSpPr>
        <p:spPr>
          <a:xfrm>
            <a:off x="12070701" y="4076700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76D4-0858-76FB-6893-33CB498C4E73}"/>
              </a:ext>
            </a:extLst>
          </p:cNvPr>
          <p:cNvSpPr txBox="1"/>
          <p:nvPr/>
        </p:nvSpPr>
        <p:spPr>
          <a:xfrm>
            <a:off x="9036628" y="4457229"/>
            <a:ext cx="26669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메인 화면 구현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디자인 개선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변종 블록 디자인 및 구현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5DCC0C-8852-EF82-8D61-153838B04F68}"/>
              </a:ext>
            </a:extLst>
          </p:cNvPr>
          <p:cNvCxnSpPr>
            <a:cxnSpLocks/>
          </p:cNvCxnSpPr>
          <p:nvPr/>
        </p:nvCxnSpPr>
        <p:spPr>
          <a:xfrm>
            <a:off x="14630400" y="4343400"/>
            <a:ext cx="0" cy="9144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F887E9-482A-D789-5A32-96E0214CD484}"/>
              </a:ext>
            </a:extLst>
          </p:cNvPr>
          <p:cNvSpPr txBox="1"/>
          <p:nvPr/>
        </p:nvSpPr>
        <p:spPr>
          <a:xfrm>
            <a:off x="11985915" y="4457229"/>
            <a:ext cx="26669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디자인 개선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싱글 모드 난이도 구현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창 크기 조절 구현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259CF9-C5D1-4483-9B6D-69CECE93DC87}"/>
              </a:ext>
            </a:extLst>
          </p:cNvPr>
          <p:cNvSpPr/>
          <p:nvPr/>
        </p:nvSpPr>
        <p:spPr>
          <a:xfrm>
            <a:off x="3086099" y="6188529"/>
            <a:ext cx="3435927" cy="1181100"/>
          </a:xfrm>
          <a:prstGeom prst="rect">
            <a:avLst/>
          </a:prstGeom>
          <a:solidFill>
            <a:srgbClr val="155C4F"/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9A961E-5B54-0AF1-4955-A0A2D0350B4A}"/>
              </a:ext>
            </a:extLst>
          </p:cNvPr>
          <p:cNvSpPr/>
          <p:nvPr/>
        </p:nvSpPr>
        <p:spPr>
          <a:xfrm>
            <a:off x="6516583" y="6188529"/>
            <a:ext cx="3435927" cy="1181100"/>
          </a:xfrm>
          <a:prstGeom prst="rect">
            <a:avLst/>
          </a:prstGeom>
          <a:solidFill>
            <a:srgbClr val="155C4F">
              <a:alpha val="36000"/>
            </a:srgbClr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6</a:t>
            </a:r>
            <a:r>
              <a:rPr lang="ko-KR" altLang="en-US" sz="4000" dirty="0"/>
              <a:t>주차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2A3E0-0693-8162-7D31-724502671E2F}"/>
              </a:ext>
            </a:extLst>
          </p:cNvPr>
          <p:cNvSpPr/>
          <p:nvPr/>
        </p:nvSpPr>
        <p:spPr>
          <a:xfrm>
            <a:off x="9955481" y="6188529"/>
            <a:ext cx="3435927" cy="1181100"/>
          </a:xfrm>
          <a:prstGeom prst="rect">
            <a:avLst/>
          </a:prstGeom>
          <a:solidFill>
            <a:srgbClr val="155C4F"/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5E4327C6-C91A-669E-D572-A9DB61AB6F68}"/>
              </a:ext>
            </a:extLst>
          </p:cNvPr>
          <p:cNvSpPr/>
          <p:nvPr/>
        </p:nvSpPr>
        <p:spPr>
          <a:xfrm>
            <a:off x="13404200" y="6188529"/>
            <a:ext cx="3154455" cy="1181100"/>
          </a:xfrm>
          <a:prstGeom prst="homePlate">
            <a:avLst/>
          </a:prstGeom>
          <a:solidFill>
            <a:srgbClr val="155C4F">
              <a:alpha val="36000"/>
            </a:srgbClr>
          </a:solidFill>
          <a:ln>
            <a:solidFill>
              <a:srgbClr val="155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9B3ADF-7157-FAB6-16C1-9FF6B211E38A}"/>
              </a:ext>
            </a:extLst>
          </p:cNvPr>
          <p:cNvCxnSpPr/>
          <p:nvPr/>
        </p:nvCxnSpPr>
        <p:spPr>
          <a:xfrm>
            <a:off x="3086099" y="7102929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C96647E-9E47-5A29-D231-9F81A1419FB1}"/>
              </a:ext>
            </a:extLst>
          </p:cNvPr>
          <p:cNvCxnSpPr/>
          <p:nvPr/>
        </p:nvCxnSpPr>
        <p:spPr>
          <a:xfrm>
            <a:off x="6533516" y="7102929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071D986-5B92-AD9E-7753-B506C3D0B16A}"/>
              </a:ext>
            </a:extLst>
          </p:cNvPr>
          <p:cNvSpPr txBox="1"/>
          <p:nvPr/>
        </p:nvSpPr>
        <p:spPr>
          <a:xfrm>
            <a:off x="3473725" y="7483458"/>
            <a:ext cx="26669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블록 이동 편의성 개선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메인 화면 완성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상하 반전 기능 구현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939A2A-ADE0-85FB-42DF-0E4F0C7E4243}"/>
              </a:ext>
            </a:extLst>
          </p:cNvPr>
          <p:cNvCxnSpPr/>
          <p:nvPr/>
        </p:nvCxnSpPr>
        <p:spPr>
          <a:xfrm>
            <a:off x="9952510" y="7102929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E846AB0-9003-0E3F-BBF2-35FC4D88A5D8}"/>
              </a:ext>
            </a:extLst>
          </p:cNvPr>
          <p:cNvSpPr txBox="1"/>
          <p:nvPr/>
        </p:nvSpPr>
        <p:spPr>
          <a:xfrm>
            <a:off x="6698195" y="7599598"/>
            <a:ext cx="30640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블록 보내기 기능 구현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싱글 모드 난이도 구현 및 개선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939FB6-018A-20E6-4E64-4973C24C0295}"/>
              </a:ext>
            </a:extLst>
          </p:cNvPr>
          <p:cNvSpPr txBox="1"/>
          <p:nvPr/>
        </p:nvSpPr>
        <p:spPr>
          <a:xfrm>
            <a:off x="10298415" y="7593567"/>
            <a:ext cx="29492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전체 코드 정리 및 </a:t>
            </a:r>
            <a:r>
              <a:rPr lang="ko-KR" altLang="en-US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리팩토링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추가 기능 협의 후 구현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2B9715-281A-9068-C036-46D75663178E}"/>
              </a:ext>
            </a:extLst>
          </p:cNvPr>
          <p:cNvSpPr txBox="1"/>
          <p:nvPr/>
        </p:nvSpPr>
        <p:spPr>
          <a:xfrm>
            <a:off x="13296901" y="7589888"/>
            <a:ext cx="266699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최종 발표 준비</a:t>
            </a:r>
            <a:endParaRPr lang="en-US" altLang="ko-KR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  <a:p>
            <a:pPr algn="ctr"/>
            <a:r>
              <a:rPr lang="ko-KR" altLang="en-US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코드 최종 정리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2209B3F-BA6A-B5A5-E611-5DD359DBB8C7}"/>
              </a:ext>
            </a:extLst>
          </p:cNvPr>
          <p:cNvCxnSpPr/>
          <p:nvPr/>
        </p:nvCxnSpPr>
        <p:spPr>
          <a:xfrm>
            <a:off x="13404200" y="7102929"/>
            <a:ext cx="0" cy="11430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ABE6B60-5D51-55AC-A37A-EAEEF21A51A6}"/>
              </a:ext>
            </a:extLst>
          </p:cNvPr>
          <p:cNvCxnSpPr>
            <a:cxnSpLocks/>
          </p:cNvCxnSpPr>
          <p:nvPr/>
        </p:nvCxnSpPr>
        <p:spPr>
          <a:xfrm>
            <a:off x="15986412" y="7369629"/>
            <a:ext cx="0" cy="914400"/>
          </a:xfrm>
          <a:prstGeom prst="line">
            <a:avLst/>
          </a:prstGeom>
          <a:ln w="19050">
            <a:solidFill>
              <a:srgbClr val="15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74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5EFC6A-60F8-AD11-571A-E63B9DCC9368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EE5417-8645-253D-2E1F-8E3F36AACFDB}"/>
              </a:ext>
            </a:extLst>
          </p:cNvPr>
          <p:cNvSpPr/>
          <p:nvPr/>
        </p:nvSpPr>
        <p:spPr>
          <a:xfrm>
            <a:off x="1052468" y="7093067"/>
            <a:ext cx="16155466" cy="20406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35DF34-8B61-66C3-6195-6823403C947F}"/>
              </a:ext>
            </a:extLst>
          </p:cNvPr>
          <p:cNvSpPr/>
          <p:nvPr/>
        </p:nvSpPr>
        <p:spPr>
          <a:xfrm>
            <a:off x="1052468" y="4762500"/>
            <a:ext cx="16155466" cy="20406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6CC774-21CB-BC57-A791-AE14D8061460}"/>
              </a:ext>
            </a:extLst>
          </p:cNvPr>
          <p:cNvSpPr/>
          <p:nvPr/>
        </p:nvSpPr>
        <p:spPr>
          <a:xfrm>
            <a:off x="1052468" y="2476500"/>
            <a:ext cx="16155466" cy="20406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1193558" y="2558827"/>
            <a:ext cx="1506664" cy="1795580"/>
            <a:chOff x="1142371" y="3626286"/>
            <a:chExt cx="1506664" cy="17955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1" y="3626286"/>
              <a:ext cx="1506664" cy="17955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7139" y="4887761"/>
            <a:ext cx="1445162" cy="1811906"/>
            <a:chOff x="1367139" y="5944314"/>
            <a:chExt cx="1445162" cy="18119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139" y="5944314"/>
              <a:ext cx="1445162" cy="18119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6270" y="7188018"/>
            <a:ext cx="1445162" cy="1795580"/>
            <a:chOff x="1367139" y="8278669"/>
            <a:chExt cx="1445162" cy="17955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7139" y="8278669"/>
              <a:ext cx="1445162" cy="17955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879472" y="3203449"/>
            <a:ext cx="1616327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한규민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2879473" y="5486809"/>
            <a:ext cx="1616327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진승민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879473" y="7832602"/>
            <a:ext cx="1616327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임지훈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910208" y="2835167"/>
            <a:ext cx="330612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PvP모드 구현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492423" y="5253371"/>
            <a:ext cx="5825460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인터페이스 업그레이드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866672" y="7566507"/>
            <a:ext cx="3567341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메인 화면 구현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779599" y="5253373"/>
            <a:ext cx="3567341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상하반전 구현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790303" y="5953682"/>
            <a:ext cx="4025554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난이도 모드 구현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729158" y="7566512"/>
            <a:ext cx="440505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효과음, 음량 조절 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4790303" y="3556140"/>
            <a:ext cx="4025554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난이도 모드 구현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912313" y="3507159"/>
            <a:ext cx="330612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조작키 개선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9810799" y="5970009"/>
            <a:ext cx="3915204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변종 블록 구현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9729158" y="8294612"/>
            <a:ext cx="440505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변종 블록 구현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729158" y="2757769"/>
            <a:ext cx="4405052" cy="7982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블록 보내기 구현</a:t>
            </a:r>
            <a:endParaRPr lang="en-US" dirty="0"/>
          </a:p>
        </p:txBody>
      </p:sp>
      <p:sp>
        <p:nvSpPr>
          <p:cNvPr id="6" name="Object 29">
            <a:extLst>
              <a:ext uri="{FF2B5EF4-FFF2-40B4-BE49-F238E27FC236}">
                <a16:creationId xmlns:a16="http://schemas.microsoft.com/office/drawing/2014/main" id="{8FE6773A-438C-1838-5B62-6FE62F85A70D}"/>
              </a:ext>
            </a:extLst>
          </p:cNvPr>
          <p:cNvSpPr txBox="1"/>
          <p:nvPr/>
        </p:nvSpPr>
        <p:spPr>
          <a:xfrm>
            <a:off x="4866672" y="8294611"/>
            <a:ext cx="356734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dirty="0">
                <a:solidFill>
                  <a:srgbClr val="FFFFFF"/>
                </a:solidFill>
                <a:latin typeface="Noto Sans CJK KR Regular" pitchFamily="34" charset="0"/>
              </a:rPr>
              <a:t>조작키 개선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5C2A76D-7044-A654-855F-7444A07EF7C5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역할 분담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E3E57D-421B-1498-6143-21E525B3D412}"/>
              </a:ext>
            </a:extLst>
          </p:cNvPr>
          <p:cNvSpPr txBox="1"/>
          <p:nvPr/>
        </p:nvSpPr>
        <p:spPr>
          <a:xfrm>
            <a:off x="8153400" y="4632929"/>
            <a:ext cx="69342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9600" dirty="0">
                <a:solidFill>
                  <a:srgbClr val="FAC09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Thank You</a:t>
            </a:r>
            <a:endParaRPr lang="ko-KR" altLang="en-US" sz="9600" dirty="0" err="1">
              <a:solidFill>
                <a:srgbClr val="FAC09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29D33D-0DDA-F86C-0856-E436C091E619}"/>
              </a:ext>
            </a:extLst>
          </p:cNvPr>
          <p:cNvCxnSpPr>
            <a:cxnSpLocks/>
          </p:cNvCxnSpPr>
          <p:nvPr/>
        </p:nvCxnSpPr>
        <p:spPr>
          <a:xfrm flipV="1">
            <a:off x="3886200" y="2713264"/>
            <a:ext cx="3744686" cy="4860471"/>
          </a:xfrm>
          <a:prstGeom prst="line">
            <a:avLst/>
          </a:prstGeom>
          <a:ln w="127000">
            <a:solidFill>
              <a:srgbClr val="FAC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53BD91-0287-5BEC-4B3F-A8A516B87056}"/>
              </a:ext>
            </a:extLst>
          </p:cNvPr>
          <p:cNvCxnSpPr>
            <a:cxnSpLocks/>
          </p:cNvCxnSpPr>
          <p:nvPr/>
        </p:nvCxnSpPr>
        <p:spPr>
          <a:xfrm flipV="1">
            <a:off x="2362200" y="1257300"/>
            <a:ext cx="2068286" cy="1760160"/>
          </a:xfrm>
          <a:prstGeom prst="line">
            <a:avLst/>
          </a:prstGeom>
          <a:ln w="127000">
            <a:solidFill>
              <a:srgbClr val="FAC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B606D-E542-BD8A-4B7D-B0FB09C29408}"/>
              </a:ext>
            </a:extLst>
          </p:cNvPr>
          <p:cNvSpPr txBox="1"/>
          <p:nvPr/>
        </p:nvSpPr>
        <p:spPr>
          <a:xfrm>
            <a:off x="-228600" y="1104900"/>
            <a:ext cx="89154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96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ko-KR" altLang="en-US" sz="9600" dirty="0" err="1">
              <a:solidFill>
                <a:srgbClr val="FFFFFF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B0C03-E172-B2EB-3C73-75631AE7D480}"/>
              </a:ext>
            </a:extLst>
          </p:cNvPr>
          <p:cNvSpPr txBox="1"/>
          <p:nvPr/>
        </p:nvSpPr>
        <p:spPr>
          <a:xfrm>
            <a:off x="1762881" y="4131005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01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DDB1E-1D2A-6CD5-D265-BA49158A860E}"/>
              </a:ext>
            </a:extLst>
          </p:cNvPr>
          <p:cNvSpPr txBox="1"/>
          <p:nvPr/>
        </p:nvSpPr>
        <p:spPr>
          <a:xfrm>
            <a:off x="2362200" y="4757539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기존 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92693-A1B6-B95C-F2F9-6D1C2E13F79D}"/>
              </a:ext>
            </a:extLst>
          </p:cNvPr>
          <p:cNvSpPr txBox="1"/>
          <p:nvPr/>
        </p:nvSpPr>
        <p:spPr>
          <a:xfrm>
            <a:off x="1762881" y="5568851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02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7CCBC-1150-9B1C-C4DC-440915070DA1}"/>
              </a:ext>
            </a:extLst>
          </p:cNvPr>
          <p:cNvSpPr txBox="1"/>
          <p:nvPr/>
        </p:nvSpPr>
        <p:spPr>
          <a:xfrm>
            <a:off x="2362200" y="6195385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기존 프로젝트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3D49B-FB1B-1075-E73B-E5F4DEA53842}"/>
              </a:ext>
            </a:extLst>
          </p:cNvPr>
          <p:cNvSpPr txBox="1"/>
          <p:nvPr/>
        </p:nvSpPr>
        <p:spPr>
          <a:xfrm>
            <a:off x="1762881" y="7006697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03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6E53B-5FCB-B16B-6BDF-5B6BF7F0ECB5}"/>
              </a:ext>
            </a:extLst>
          </p:cNvPr>
          <p:cNvSpPr txBox="1"/>
          <p:nvPr/>
        </p:nvSpPr>
        <p:spPr>
          <a:xfrm>
            <a:off x="2362200" y="7633231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라이선스 소개 및 개발환경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29161-1AF2-E78B-ADD8-1D9B95F062EC}"/>
              </a:ext>
            </a:extLst>
          </p:cNvPr>
          <p:cNvSpPr txBox="1"/>
          <p:nvPr/>
        </p:nvSpPr>
        <p:spPr>
          <a:xfrm>
            <a:off x="7700434" y="4091985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04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085D9-A095-7040-94E3-4C23276E8875}"/>
              </a:ext>
            </a:extLst>
          </p:cNvPr>
          <p:cNvSpPr txBox="1"/>
          <p:nvPr/>
        </p:nvSpPr>
        <p:spPr>
          <a:xfrm>
            <a:off x="8299753" y="4718519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프로젝트 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B6B9C-6F18-6C4D-F9BF-2F9C0CD65F12}"/>
              </a:ext>
            </a:extLst>
          </p:cNvPr>
          <p:cNvSpPr txBox="1"/>
          <p:nvPr/>
        </p:nvSpPr>
        <p:spPr>
          <a:xfrm>
            <a:off x="7700434" y="5568851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05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10E81-A322-7D7D-1478-C0A687538120}"/>
              </a:ext>
            </a:extLst>
          </p:cNvPr>
          <p:cNvSpPr txBox="1"/>
          <p:nvPr/>
        </p:nvSpPr>
        <p:spPr>
          <a:xfrm>
            <a:off x="8299753" y="6195385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게임 구성도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155D5-F662-FF1F-4711-E2B90CA77F39}"/>
              </a:ext>
            </a:extLst>
          </p:cNvPr>
          <p:cNvSpPr txBox="1"/>
          <p:nvPr/>
        </p:nvSpPr>
        <p:spPr>
          <a:xfrm>
            <a:off x="7727648" y="7009480"/>
            <a:ext cx="206828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06</a:t>
            </a:r>
            <a:endParaRPr lang="ko-KR" altLang="en-US" sz="4000" dirty="0" err="1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0D0DEE-A7AF-5E45-FA1C-81CBF3EEE655}"/>
              </a:ext>
            </a:extLst>
          </p:cNvPr>
          <p:cNvSpPr txBox="1"/>
          <p:nvPr/>
        </p:nvSpPr>
        <p:spPr>
          <a:xfrm>
            <a:off x="8326967" y="7636014"/>
            <a:ext cx="6227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일정 및 역할분담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4DD814-45CB-C2D0-BA15-528857FEB164}"/>
              </a:ext>
            </a:extLst>
          </p:cNvPr>
          <p:cNvSpPr/>
          <p:nvPr/>
        </p:nvSpPr>
        <p:spPr>
          <a:xfrm>
            <a:off x="14486466" y="0"/>
            <a:ext cx="3801534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F6170B0-41C8-B3E4-5E56-696AEA35D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169" y="5922794"/>
            <a:ext cx="1562439" cy="156243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805B114-72BC-41A8-67DC-A7B99049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91" y="7732178"/>
            <a:ext cx="2547121" cy="254712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9C06ED8-7ED5-3D82-4F0D-F48C971ABC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222" y="2996252"/>
            <a:ext cx="1459062" cy="1459062"/>
          </a:xfrm>
          <a:prstGeom prst="rect">
            <a:avLst/>
          </a:prstGeom>
        </p:spPr>
      </p:pic>
      <p:pic>
        <p:nvPicPr>
          <p:cNvPr id="55" name="그림 5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EBCF292D-63D4-2C22-1E2E-0C756FDB0D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840200" y="9252388"/>
            <a:ext cx="1281557" cy="128155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7FA6FF6-4EC1-1FF8-C79A-41159D7355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92" y="1067087"/>
            <a:ext cx="1562439" cy="156243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C6B786D-8F75-0728-85F6-3EB361F345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980" y="4360355"/>
            <a:ext cx="1562439" cy="1562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076984-4363-B597-0BA1-8C7FD9023C8A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447800" y="1596055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기존 </a:t>
            </a:r>
            <a:r>
              <a:rPr lang="en-US" sz="6000" kern="0" spc="2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</a:t>
            </a:r>
            <a:r>
              <a:rPr 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 </a:t>
            </a:r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소개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666" y="3750712"/>
            <a:ext cx="1432113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Pygame을</a:t>
            </a:r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 활용한 Tetris </a:t>
            </a: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구현</a:t>
            </a:r>
            <a:endParaRPr lang="en-US" sz="3600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" pitchFamily="34" charset="0"/>
            </a:endParaRPr>
          </a:p>
          <a:p>
            <a:pPr marL="571500" indent="-571500">
              <a:buFontTx/>
              <a:buChar char="-"/>
            </a:pPr>
            <a:endParaRPr lang="en-US" sz="3600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다양한</a:t>
            </a:r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 </a:t>
            </a: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인터페이스</a:t>
            </a:r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 </a:t>
            </a:r>
          </a:p>
          <a:p>
            <a:pPr marL="571500" indent="-571500">
              <a:buFontTx/>
              <a:buChar char="-"/>
            </a:pPr>
            <a:endParaRPr lang="en-US" sz="3600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" pitchFamily="34" charset="0"/>
            </a:endParaRPr>
          </a:p>
          <a:p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-  score 및 난이도 </a:t>
            </a: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기능</a:t>
            </a:r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 </a:t>
            </a:r>
            <a:r>
              <a:rPr lang="en-US" sz="3600" dirty="0" err="1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구현</a:t>
            </a:r>
            <a:endParaRPr lang="en-US" sz="3600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" pitchFamily="34" charset="0"/>
            </a:endParaRPr>
          </a:p>
          <a:p>
            <a:endParaRPr lang="en-US" sz="3600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" pitchFamily="34" charset="0"/>
            </a:endParaRPr>
          </a:p>
          <a:p>
            <a:r>
              <a:rPr lang="en-US" sz="3600" dirty="0">
                <a:solidFill>
                  <a:srgbClr val="2260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-  GNU General Public License v3.0</a:t>
            </a:r>
            <a:endParaRPr lang="en-US" dirty="0">
              <a:solidFill>
                <a:srgbClr val="22605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591800" y="1032449"/>
            <a:ext cx="5282232" cy="7444463"/>
            <a:chOff x="11705652" y="178259"/>
            <a:chExt cx="6106593" cy="86062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5652" y="178259"/>
              <a:ext cx="6106593" cy="86062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05800" y="8574512"/>
            <a:ext cx="9175489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https://github.com/hbseo/OSD_game </a:t>
            </a:r>
          </a:p>
          <a:p>
            <a:pPr algn="ctr"/>
            <a:r>
              <a:rPr lang="en-US" sz="19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(OSD_game)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Github 로고 - 무료 소셜 미디어개 아이콘">
            <a:extLst>
              <a:ext uri="{FF2B5EF4-FFF2-40B4-BE49-F238E27FC236}">
                <a16:creationId xmlns:a16="http://schemas.microsoft.com/office/drawing/2014/main" id="{FA65B604-06E8-FA33-C40F-1962AE288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007" y="8666771"/>
            <a:ext cx="527593" cy="5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EF9F0-0371-CD81-4EC3-449B16A19CD1}"/>
              </a:ext>
            </a:extLst>
          </p:cNvPr>
          <p:cNvSpPr txBox="1"/>
          <p:nvPr/>
        </p:nvSpPr>
        <p:spPr>
          <a:xfrm>
            <a:off x="2667000" y="2385490"/>
            <a:ext cx="4191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(</a:t>
            </a:r>
            <a:r>
              <a:rPr lang="en-US" altLang="ko-KR" sz="44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OSD_game</a:t>
            </a:r>
            <a:r>
              <a:rPr lang="en-US" altLang="ko-KR" sz="4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) </a:t>
            </a:r>
            <a:endParaRPr lang="ko-KR" altLang="en-US" sz="44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2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5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076984-4363-B597-0BA1-8C7FD9023C8A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기존 </a:t>
            </a:r>
            <a:r>
              <a:rPr lang="en-US" sz="6000" kern="0" spc="2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</a:t>
            </a:r>
            <a:r>
              <a:rPr 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 </a:t>
            </a:r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분석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E6994B-5038-CC17-2867-D7203E583501}"/>
              </a:ext>
            </a:extLst>
          </p:cNvPr>
          <p:cNvSpPr/>
          <p:nvPr/>
        </p:nvSpPr>
        <p:spPr>
          <a:xfrm>
            <a:off x="2039063" y="2247900"/>
            <a:ext cx="7028737" cy="3470981"/>
          </a:xfrm>
          <a:prstGeom prst="roundRect">
            <a:avLst>
              <a:gd name="adj" fmla="val 12223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121BE-A6EA-1D97-8019-A577FB96ED4C}"/>
              </a:ext>
            </a:extLst>
          </p:cNvPr>
          <p:cNvSpPr txBox="1"/>
          <p:nvPr/>
        </p:nvSpPr>
        <p:spPr>
          <a:xfrm>
            <a:off x="896063" y="2747308"/>
            <a:ext cx="23622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s</a:t>
            </a:r>
            <a:endParaRPr lang="ko-KR" altLang="en-US" sz="120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03F52F-8921-16E5-1CC0-135E89FDEDBC}"/>
              </a:ext>
            </a:extLst>
          </p:cNvPr>
          <p:cNvSpPr/>
          <p:nvPr/>
        </p:nvSpPr>
        <p:spPr>
          <a:xfrm>
            <a:off x="3591933" y="2503562"/>
            <a:ext cx="3922996" cy="616163"/>
          </a:xfrm>
          <a:prstGeom prst="roundRect">
            <a:avLst>
              <a:gd name="adj" fmla="val 32672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Strength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E56349-92F9-F0C6-2D8D-707323798F18}"/>
              </a:ext>
            </a:extLst>
          </p:cNvPr>
          <p:cNvSpPr/>
          <p:nvPr/>
        </p:nvSpPr>
        <p:spPr>
          <a:xfrm>
            <a:off x="2829933" y="3468347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74C9B-D5A3-AF61-3664-CDB908593BF3}"/>
              </a:ext>
            </a:extLst>
          </p:cNvPr>
          <p:cNvSpPr txBox="1"/>
          <p:nvPr/>
        </p:nvSpPr>
        <p:spPr>
          <a:xfrm>
            <a:off x="3134733" y="3286483"/>
            <a:ext cx="372326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다양한 그래픽 기능 구현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A889F8-4A16-5EE9-35F6-C5E6A4DF428D}"/>
              </a:ext>
            </a:extLst>
          </p:cNvPr>
          <p:cNvSpPr/>
          <p:nvPr/>
        </p:nvSpPr>
        <p:spPr>
          <a:xfrm>
            <a:off x="2829933" y="4174634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E917F-D32B-1CA8-B0A4-43A410C60871}"/>
              </a:ext>
            </a:extLst>
          </p:cNvPr>
          <p:cNvSpPr txBox="1"/>
          <p:nvPr/>
        </p:nvSpPr>
        <p:spPr>
          <a:xfrm>
            <a:off x="2875410" y="4027204"/>
            <a:ext cx="52196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팀원 모두에게 익숙한 언어 사용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CEE6C0-4C50-6758-38F2-00E1CCE431BE}"/>
              </a:ext>
            </a:extLst>
          </p:cNvPr>
          <p:cNvSpPr/>
          <p:nvPr/>
        </p:nvSpPr>
        <p:spPr>
          <a:xfrm>
            <a:off x="2829933" y="4864276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6FA04-7657-8A42-4325-65BF79AEDFF8}"/>
              </a:ext>
            </a:extLst>
          </p:cNvPr>
          <p:cNvSpPr txBox="1"/>
          <p:nvPr/>
        </p:nvSpPr>
        <p:spPr>
          <a:xfrm>
            <a:off x="3172833" y="4753103"/>
            <a:ext cx="5609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기본 동작 키 구현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EBDA663-DB35-A3EC-E24C-05C68F2CF058}"/>
              </a:ext>
            </a:extLst>
          </p:cNvPr>
          <p:cNvSpPr/>
          <p:nvPr/>
        </p:nvSpPr>
        <p:spPr>
          <a:xfrm>
            <a:off x="2057400" y="5848993"/>
            <a:ext cx="7028737" cy="3470981"/>
          </a:xfrm>
          <a:prstGeom prst="roundRect">
            <a:avLst>
              <a:gd name="adj" fmla="val 12223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058B1-8051-BCFB-CE30-8FDCA343DE2D}"/>
              </a:ext>
            </a:extLst>
          </p:cNvPr>
          <p:cNvSpPr txBox="1"/>
          <p:nvPr/>
        </p:nvSpPr>
        <p:spPr>
          <a:xfrm>
            <a:off x="914400" y="6348401"/>
            <a:ext cx="23622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o</a:t>
            </a:r>
            <a:endParaRPr lang="ko-KR" altLang="en-US" sz="120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6B2A-CB80-0216-35FE-11237A4D4933}"/>
              </a:ext>
            </a:extLst>
          </p:cNvPr>
          <p:cNvSpPr txBox="1"/>
          <p:nvPr/>
        </p:nvSpPr>
        <p:spPr>
          <a:xfrm>
            <a:off x="3191170" y="6937617"/>
            <a:ext cx="57623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대중적인 게임으로 적은 거부감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095D03-DA01-2E0C-D8FF-1140A59A21C5}"/>
              </a:ext>
            </a:extLst>
          </p:cNvPr>
          <p:cNvSpPr txBox="1"/>
          <p:nvPr/>
        </p:nvSpPr>
        <p:spPr>
          <a:xfrm>
            <a:off x="3191170" y="7670927"/>
            <a:ext cx="5609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참고 가능 오픈소스 다수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549BA-D743-953D-D65B-88E8E0698359}"/>
              </a:ext>
            </a:extLst>
          </p:cNvPr>
          <p:cNvSpPr txBox="1"/>
          <p:nvPr/>
        </p:nvSpPr>
        <p:spPr>
          <a:xfrm>
            <a:off x="3191170" y="8404237"/>
            <a:ext cx="5609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다양한 기능 구현 가능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B45CA2B-27F9-90C0-CAF4-557041B5A731}"/>
              </a:ext>
            </a:extLst>
          </p:cNvPr>
          <p:cNvSpPr/>
          <p:nvPr/>
        </p:nvSpPr>
        <p:spPr>
          <a:xfrm>
            <a:off x="3610270" y="6046078"/>
            <a:ext cx="3922996" cy="616163"/>
          </a:xfrm>
          <a:prstGeom prst="roundRect">
            <a:avLst>
              <a:gd name="adj" fmla="val 32672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Opportunity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7921CF8-2AA0-5A5B-A966-DE154FA491FF}"/>
              </a:ext>
            </a:extLst>
          </p:cNvPr>
          <p:cNvSpPr/>
          <p:nvPr/>
        </p:nvSpPr>
        <p:spPr>
          <a:xfrm>
            <a:off x="2848270" y="7080658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F46E844-A449-C53E-1940-9AE67B83CF56}"/>
              </a:ext>
            </a:extLst>
          </p:cNvPr>
          <p:cNvSpPr/>
          <p:nvPr/>
        </p:nvSpPr>
        <p:spPr>
          <a:xfrm>
            <a:off x="2848270" y="7786945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BCCBD5-DA26-B662-62CB-425D8B646605}"/>
              </a:ext>
            </a:extLst>
          </p:cNvPr>
          <p:cNvSpPr/>
          <p:nvPr/>
        </p:nvSpPr>
        <p:spPr>
          <a:xfrm>
            <a:off x="2848270" y="8476587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71B5A93-1625-4910-E9A8-21EF72B26E9C}"/>
              </a:ext>
            </a:extLst>
          </p:cNvPr>
          <p:cNvSpPr/>
          <p:nvPr/>
        </p:nvSpPr>
        <p:spPr>
          <a:xfrm>
            <a:off x="9220200" y="2260751"/>
            <a:ext cx="7028737" cy="3470981"/>
          </a:xfrm>
          <a:prstGeom prst="roundRect">
            <a:avLst>
              <a:gd name="adj" fmla="val 12223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6B4F89-0B35-2390-DF1E-DEBD612AD950}"/>
              </a:ext>
            </a:extLst>
          </p:cNvPr>
          <p:cNvSpPr txBox="1"/>
          <p:nvPr/>
        </p:nvSpPr>
        <p:spPr>
          <a:xfrm>
            <a:off x="15087892" y="2694665"/>
            <a:ext cx="23622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w</a:t>
            </a:r>
            <a:endParaRPr lang="ko-KR" altLang="en-US" sz="120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65578D-A16B-B7D9-1397-96E5C76FEAFA}"/>
              </a:ext>
            </a:extLst>
          </p:cNvPr>
          <p:cNvSpPr txBox="1"/>
          <p:nvPr/>
        </p:nvSpPr>
        <p:spPr>
          <a:xfrm>
            <a:off x="10468270" y="3349375"/>
            <a:ext cx="57623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게임의 접근성 부족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AA3745-42EE-A5F5-57A2-8C17AD3FAE4E}"/>
              </a:ext>
            </a:extLst>
          </p:cNvPr>
          <p:cNvSpPr txBox="1"/>
          <p:nvPr/>
        </p:nvSpPr>
        <p:spPr>
          <a:xfrm>
            <a:off x="10468269" y="4082685"/>
            <a:ext cx="57623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다양성 및 흥미요소 부족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AB4E96-EFA4-3F48-BF2E-E00E139512A8}"/>
              </a:ext>
            </a:extLst>
          </p:cNvPr>
          <p:cNvSpPr txBox="1"/>
          <p:nvPr/>
        </p:nvSpPr>
        <p:spPr>
          <a:xfrm>
            <a:off x="10468270" y="4815995"/>
            <a:ext cx="5609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유저에게 불친절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3335200-EEEA-1C47-2B5C-ABC6F1504796}"/>
              </a:ext>
            </a:extLst>
          </p:cNvPr>
          <p:cNvSpPr/>
          <p:nvPr/>
        </p:nvSpPr>
        <p:spPr>
          <a:xfrm>
            <a:off x="10773070" y="2457836"/>
            <a:ext cx="3922996" cy="616163"/>
          </a:xfrm>
          <a:prstGeom prst="roundRect">
            <a:avLst>
              <a:gd name="adj" fmla="val 32672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Weakness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1688BC-1553-C4E8-DBD4-2C0675869C16}"/>
              </a:ext>
            </a:extLst>
          </p:cNvPr>
          <p:cNvSpPr/>
          <p:nvPr/>
        </p:nvSpPr>
        <p:spPr>
          <a:xfrm>
            <a:off x="10112123" y="3527735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9A357E3-0C7E-DE0D-3710-DF0663A5AB5E}"/>
              </a:ext>
            </a:extLst>
          </p:cNvPr>
          <p:cNvSpPr/>
          <p:nvPr/>
        </p:nvSpPr>
        <p:spPr>
          <a:xfrm>
            <a:off x="10112123" y="4234022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34B349-20EA-0202-169D-C6A2D0802493}"/>
              </a:ext>
            </a:extLst>
          </p:cNvPr>
          <p:cNvSpPr/>
          <p:nvPr/>
        </p:nvSpPr>
        <p:spPr>
          <a:xfrm>
            <a:off x="10112123" y="4923664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D6A144F-3CE0-4EE6-609E-50FCEA4500EA}"/>
              </a:ext>
            </a:extLst>
          </p:cNvPr>
          <p:cNvSpPr/>
          <p:nvPr/>
        </p:nvSpPr>
        <p:spPr>
          <a:xfrm>
            <a:off x="9215958" y="5837128"/>
            <a:ext cx="7028737" cy="3470981"/>
          </a:xfrm>
          <a:prstGeom prst="roundRect">
            <a:avLst>
              <a:gd name="adj" fmla="val 12223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0C8D2-5591-A4CE-3004-929017CD3F84}"/>
              </a:ext>
            </a:extLst>
          </p:cNvPr>
          <p:cNvSpPr txBox="1"/>
          <p:nvPr/>
        </p:nvSpPr>
        <p:spPr>
          <a:xfrm>
            <a:off x="15079456" y="6452344"/>
            <a:ext cx="23622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2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T</a:t>
            </a:r>
            <a:endParaRPr lang="ko-KR" altLang="en-US" sz="120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3CD89B-F0A6-52F2-E9D3-16B28AFB6EB4}"/>
              </a:ext>
            </a:extLst>
          </p:cNvPr>
          <p:cNvSpPr txBox="1"/>
          <p:nvPr/>
        </p:nvSpPr>
        <p:spPr>
          <a:xfrm>
            <a:off x="10419118" y="6947700"/>
            <a:ext cx="57623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시중에 많은 </a:t>
            </a:r>
            <a:r>
              <a:rPr lang="ko-KR" altLang="en-US" sz="24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테트리스</a:t>
            </a:r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 게임이 있어 흥미유발이 저조할 수 있음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007C7D-81D6-9A52-7B17-37E301F27278}"/>
              </a:ext>
            </a:extLst>
          </p:cNvPr>
          <p:cNvSpPr txBox="1"/>
          <p:nvPr/>
        </p:nvSpPr>
        <p:spPr>
          <a:xfrm>
            <a:off x="10457737" y="7979881"/>
            <a:ext cx="56099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오픈소스 추가 시 기존 소스와의 충돌로 오류의 가능성 내포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387716A-B2F3-FF55-2F60-A8783E024093}"/>
              </a:ext>
            </a:extLst>
          </p:cNvPr>
          <p:cNvSpPr/>
          <p:nvPr/>
        </p:nvSpPr>
        <p:spPr>
          <a:xfrm>
            <a:off x="10768828" y="6034213"/>
            <a:ext cx="3922996" cy="616163"/>
          </a:xfrm>
          <a:prstGeom prst="roundRect">
            <a:avLst>
              <a:gd name="adj" fmla="val 32672"/>
            </a:avLst>
          </a:prstGeom>
          <a:solidFill>
            <a:srgbClr val="245C4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Threat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AE88265-2E93-0ECF-596D-C5E5DF556899}"/>
              </a:ext>
            </a:extLst>
          </p:cNvPr>
          <p:cNvSpPr/>
          <p:nvPr/>
        </p:nvSpPr>
        <p:spPr>
          <a:xfrm>
            <a:off x="10077158" y="7190914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9CC528F-8385-A6FA-B1B7-C703D6F796C3}"/>
              </a:ext>
            </a:extLst>
          </p:cNvPr>
          <p:cNvSpPr/>
          <p:nvPr/>
        </p:nvSpPr>
        <p:spPr>
          <a:xfrm>
            <a:off x="10077158" y="8147276"/>
            <a:ext cx="228600" cy="228600"/>
          </a:xfrm>
          <a:prstGeom prst="ellipse">
            <a:avLst/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6A79BA-8AC3-AAE2-257B-029D7AF003FE}"/>
              </a:ext>
            </a:extLst>
          </p:cNvPr>
          <p:cNvSpPr/>
          <p:nvPr/>
        </p:nvSpPr>
        <p:spPr>
          <a:xfrm>
            <a:off x="685800" y="647700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66BA2-9AA7-EC35-E4D3-8D6E13D840B4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개발 환경 및 라이선스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9C67E4-7DE6-3056-D7D0-AE5749CC6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808606"/>
            <a:ext cx="1524000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800A5-92B5-4C09-9F82-D784F0729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5016071"/>
            <a:ext cx="1524001" cy="1524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DED67D-6D1E-6F59-AD24-B07707F68D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334819"/>
            <a:ext cx="1556658" cy="15566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A7A0B-F342-E234-C49C-4CD792384958}"/>
              </a:ext>
            </a:extLst>
          </p:cNvPr>
          <p:cNvSpPr txBox="1"/>
          <p:nvPr/>
        </p:nvSpPr>
        <p:spPr>
          <a:xfrm>
            <a:off x="2803071" y="3151414"/>
            <a:ext cx="5562600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Visual Studio Code</a:t>
            </a:r>
            <a:endParaRPr lang="ko-KR" altLang="en-US" sz="43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B59EE-BC5D-44CF-B4FC-4088CD894135}"/>
              </a:ext>
            </a:extLst>
          </p:cNvPr>
          <p:cNvSpPr txBox="1"/>
          <p:nvPr/>
        </p:nvSpPr>
        <p:spPr>
          <a:xfrm>
            <a:off x="3124200" y="5401044"/>
            <a:ext cx="5562600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Python</a:t>
            </a:r>
            <a:endParaRPr lang="ko-KR" altLang="en-US" sz="43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83FB-7A16-8030-8F5B-D3A685F11913}"/>
              </a:ext>
            </a:extLst>
          </p:cNvPr>
          <p:cNvSpPr txBox="1"/>
          <p:nvPr/>
        </p:nvSpPr>
        <p:spPr>
          <a:xfrm>
            <a:off x="3145971" y="7650674"/>
            <a:ext cx="5562600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Ubuntu</a:t>
            </a:r>
            <a:endParaRPr lang="ko-KR" altLang="en-US" sz="4300" dirty="0" err="1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oto Sans CJK KR Regular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F1CFE-7277-79CA-E317-9BAC0D87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57" y="3653903"/>
            <a:ext cx="4419600" cy="43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4B284-EC23-2011-1864-ABCD2CA31283}"/>
              </a:ext>
            </a:extLst>
          </p:cNvPr>
          <p:cNvSpPr txBox="1"/>
          <p:nvPr/>
        </p:nvSpPr>
        <p:spPr>
          <a:xfrm>
            <a:off x="12556671" y="5003119"/>
            <a:ext cx="48006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dirty="0">
                <a:solidFill>
                  <a:srgbClr val="155C4F"/>
                </a:solidFill>
                <a:effectLst/>
                <a:latin typeface="나눔스퀘어라운드 Bold" panose="020B0600000101010101" pitchFamily="50" charset="-127"/>
                <a:cs typeface="Times New Roman" panose="02020603050405020304" pitchFamily="18" charset="0"/>
              </a:rPr>
              <a:t>GNU General Public License v3.0</a:t>
            </a:r>
            <a:endParaRPr lang="ko-KR" altLang="en-US" sz="4400" dirty="0" err="1">
              <a:solidFill>
                <a:srgbClr val="155C4F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652340-7434-893F-4DE2-B0230B4F2C70}"/>
              </a:ext>
            </a:extLst>
          </p:cNvPr>
          <p:cNvSpPr/>
          <p:nvPr/>
        </p:nvSpPr>
        <p:spPr>
          <a:xfrm>
            <a:off x="7620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9BAABD0-5D6C-AF1E-BFD4-69E54229B669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946F0-C270-38FF-FE63-5E313702557C}"/>
              </a:ext>
            </a:extLst>
          </p:cNvPr>
          <p:cNvSpPr/>
          <p:nvPr/>
        </p:nvSpPr>
        <p:spPr>
          <a:xfrm>
            <a:off x="1905000" y="4728764"/>
            <a:ext cx="6747395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소스를 활용한 프로젝트 경험 향상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2CF4FED-79D6-676D-4899-7DDF7D11C14B}"/>
              </a:ext>
            </a:extLst>
          </p:cNvPr>
          <p:cNvSpPr/>
          <p:nvPr/>
        </p:nvSpPr>
        <p:spPr>
          <a:xfrm>
            <a:off x="1905000" y="6030575"/>
            <a:ext cx="6781800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Pygame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능력 향상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887F3D-5B92-549B-DCE3-6EA0B0DA0564}"/>
              </a:ext>
            </a:extLst>
          </p:cNvPr>
          <p:cNvSpPr/>
          <p:nvPr/>
        </p:nvSpPr>
        <p:spPr>
          <a:xfrm>
            <a:off x="1905000" y="7332387"/>
            <a:ext cx="6781800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활용한 팀 단위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협업 능력 증진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9E245D-5499-7F28-7E2D-D9915E7A25C8}"/>
              </a:ext>
            </a:extLst>
          </p:cNvPr>
          <p:cNvSpPr/>
          <p:nvPr/>
        </p:nvSpPr>
        <p:spPr>
          <a:xfrm>
            <a:off x="9601200" y="4728764"/>
            <a:ext cx="6747395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모드 구현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7FD7550-1126-20CD-0162-27457BBB739C}"/>
              </a:ext>
            </a:extLst>
          </p:cNvPr>
          <p:cNvSpPr/>
          <p:nvPr/>
        </p:nvSpPr>
        <p:spPr>
          <a:xfrm>
            <a:off x="9601200" y="6030575"/>
            <a:ext cx="6781800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난이도 기능 구현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9E527A-EACB-A555-4B3C-904F348A30A8}"/>
              </a:ext>
            </a:extLst>
          </p:cNvPr>
          <p:cNvSpPr/>
          <p:nvPr/>
        </p:nvSpPr>
        <p:spPr>
          <a:xfrm>
            <a:off x="9601200" y="7332387"/>
            <a:ext cx="6781800" cy="1088142"/>
          </a:xfrm>
          <a:prstGeom prst="roundRect">
            <a:avLst>
              <a:gd name="adj" fmla="val 50000"/>
            </a:avLst>
          </a:prstGeom>
          <a:solidFill>
            <a:srgbClr val="15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Combo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Attack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EF8ED0-31F0-F5FC-14D9-4C93D239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55" y="1833814"/>
            <a:ext cx="3165690" cy="31656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C3EA4C2-7A80-2C17-BFE3-E53D3C81D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756" y="2095500"/>
            <a:ext cx="2087444" cy="2087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78303C-E7A7-D350-A4C7-1424BE65952D}"/>
              </a:ext>
            </a:extLst>
          </p:cNvPr>
          <p:cNvSpPr/>
          <p:nvPr/>
        </p:nvSpPr>
        <p:spPr>
          <a:xfrm>
            <a:off x="6858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1905000" y="2015458"/>
            <a:ext cx="34000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Medium" pitchFamily="34" charset="0"/>
              </a:rPr>
              <a:t>(PvP </a:t>
            </a:r>
            <a:r>
              <a:rPr lang="en-US" sz="4500" dirty="0" err="1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Medium" pitchFamily="34" charset="0"/>
              </a:rPr>
              <a:t>모드</a:t>
            </a:r>
            <a:r>
              <a:rPr 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Medium" pitchFamily="34" charset="0"/>
              </a:rPr>
              <a:t>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8502670"/>
            <a:ext cx="365760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1</a:t>
            </a:r>
            <a:r>
              <a:rPr lang="ko-KR" alt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인 플레이만 가능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B0B3A0-CD48-5628-CC78-88A626BC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3282023"/>
            <a:ext cx="6934200" cy="4727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222A7-4146-44F8-B046-AA95E731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70" y="3320123"/>
            <a:ext cx="5001260" cy="4727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7197C-1D68-4CB8-A836-262C9C4739F6}"/>
              </a:ext>
            </a:extLst>
          </p:cNvPr>
          <p:cNvSpPr txBox="1"/>
          <p:nvPr/>
        </p:nvSpPr>
        <p:spPr>
          <a:xfrm>
            <a:off x="10210800" y="8052420"/>
            <a:ext cx="587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https://github.com/CSID-DGU/2022-1-OSSProj-FourGenius-6</a:t>
            </a:r>
            <a:endParaRPr lang="ko-KR" altLang="en-US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11520D7-9C82-84AD-9303-20C8383EA2FE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2DF0E0D-9D59-5B16-898D-D9BD669C3C09}"/>
              </a:ext>
            </a:extLst>
          </p:cNvPr>
          <p:cNvSpPr/>
          <p:nvPr/>
        </p:nvSpPr>
        <p:spPr>
          <a:xfrm>
            <a:off x="7620000" y="5542805"/>
            <a:ext cx="1561417" cy="526429"/>
          </a:xfrm>
          <a:prstGeom prst="rightArrow">
            <a:avLst/>
          </a:prstGeom>
          <a:solidFill>
            <a:srgbClr val="24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DF88EA-F2F0-5C3D-2BA3-8DC985F5FB12}"/>
              </a:ext>
            </a:extLst>
          </p:cNvPr>
          <p:cNvSpPr txBox="1"/>
          <p:nvPr/>
        </p:nvSpPr>
        <p:spPr>
          <a:xfrm>
            <a:off x="11430000" y="8550691"/>
            <a:ext cx="33061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</a:t>
            </a:r>
            <a:r>
              <a:rPr lang="ko-KR" alt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모드 추가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950D4E-94F5-90B6-CB85-2EFC4FF09D95}"/>
              </a:ext>
            </a:extLst>
          </p:cNvPr>
          <p:cNvSpPr/>
          <p:nvPr/>
        </p:nvSpPr>
        <p:spPr>
          <a:xfrm>
            <a:off x="6858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1524000" y="8572117"/>
            <a:ext cx="653877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Level up -&gt; 하강 속도 상승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6776" y="8419717"/>
            <a:ext cx="827755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난이도 별 모드 추가</a:t>
            </a:r>
          </a:p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(easy/normal/hard)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68A19D-B958-3DEE-8E19-68150D44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58" y="3149827"/>
            <a:ext cx="5001260" cy="472749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548AC87-D921-FCF5-7F4A-EE59ADB00149}"/>
              </a:ext>
            </a:extLst>
          </p:cNvPr>
          <p:cNvSpPr/>
          <p:nvPr/>
        </p:nvSpPr>
        <p:spPr>
          <a:xfrm>
            <a:off x="5715000" y="6667500"/>
            <a:ext cx="9906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EF1F47-FF73-5D09-8B7E-4BCED0BB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00" y="3226027"/>
            <a:ext cx="6400800" cy="47274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497E3C2-0B77-332E-9E09-BE05BB123A7E}"/>
              </a:ext>
            </a:extLst>
          </p:cNvPr>
          <p:cNvSpPr/>
          <p:nvPr/>
        </p:nvSpPr>
        <p:spPr>
          <a:xfrm>
            <a:off x="11329825" y="4666199"/>
            <a:ext cx="9906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73BB4F6-2A3A-4E11-1782-E0804D6120CB}"/>
              </a:ext>
            </a:extLst>
          </p:cNvPr>
          <p:cNvSpPr/>
          <p:nvPr/>
        </p:nvSpPr>
        <p:spPr>
          <a:xfrm>
            <a:off x="12942012" y="4666199"/>
            <a:ext cx="9906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7F11F-6771-247D-1FB4-7DFFC96FDDDF}"/>
              </a:ext>
            </a:extLst>
          </p:cNvPr>
          <p:cNvSpPr txBox="1"/>
          <p:nvPr/>
        </p:nvSpPr>
        <p:spPr>
          <a:xfrm>
            <a:off x="10591800" y="8161760"/>
            <a:ext cx="587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https://github.com/CSID-DGU/2022-1-OSSProj-FourGenius-6</a:t>
            </a:r>
            <a:endParaRPr lang="ko-KR" altLang="en-US"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AFAAC1B-8499-18DF-B9D1-FFC00E653276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3F541D03-A68A-FE46-5769-FDCF8D4CA8FE}"/>
              </a:ext>
            </a:extLst>
          </p:cNvPr>
          <p:cNvSpPr txBox="1"/>
          <p:nvPr/>
        </p:nvSpPr>
        <p:spPr>
          <a:xfrm>
            <a:off x="1905000" y="2015458"/>
            <a:ext cx="34000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난이도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32777DB-5B90-498F-CE18-5E800B8B96E1}"/>
              </a:ext>
            </a:extLst>
          </p:cNvPr>
          <p:cNvSpPr/>
          <p:nvPr/>
        </p:nvSpPr>
        <p:spPr>
          <a:xfrm>
            <a:off x="7970200" y="5326560"/>
            <a:ext cx="1561417" cy="526429"/>
          </a:xfrm>
          <a:prstGeom prst="rightArrow">
            <a:avLst/>
          </a:prstGeom>
          <a:solidFill>
            <a:srgbClr val="24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45C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DB070D-F0F4-72EB-5DBA-7EF0A6CB5714}"/>
              </a:ext>
            </a:extLst>
          </p:cNvPr>
          <p:cNvSpPr/>
          <p:nvPr/>
        </p:nvSpPr>
        <p:spPr>
          <a:xfrm>
            <a:off x="685800" y="517071"/>
            <a:ext cx="16916400" cy="8991600"/>
          </a:xfrm>
          <a:prstGeom prst="rect">
            <a:avLst/>
          </a:prstGeom>
          <a:solidFill>
            <a:schemeClr val="bg2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2667000" y="8686620"/>
            <a:ext cx="453061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상하반전 기능 추가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7720" y="8686620"/>
            <a:ext cx="827755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CJK KR Regular" pitchFamily="34" charset="0"/>
              </a:rPr>
              <a:t>블록 보내기 기능 추가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09C55-7319-2D9B-6AB8-28E07C57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90" y="3604549"/>
            <a:ext cx="5731510" cy="4495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390B07-091E-81C6-BE20-4E086B1A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981" y="2409436"/>
            <a:ext cx="4052725" cy="5573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33F32-11A9-02FF-B551-E13EBABE8432}"/>
              </a:ext>
            </a:extLst>
          </p:cNvPr>
          <p:cNvSpPr txBox="1"/>
          <p:nvPr/>
        </p:nvSpPr>
        <p:spPr>
          <a:xfrm>
            <a:off x="10820400" y="8187345"/>
            <a:ext cx="549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https://github.com/CSID-DGU/2021-2-OSSProj-Kkanbu-5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C597D7-0F56-0771-FD42-A876665B80B4}"/>
              </a:ext>
            </a:extLst>
          </p:cNvPr>
          <p:cNvSpPr/>
          <p:nvPr/>
        </p:nvSpPr>
        <p:spPr>
          <a:xfrm>
            <a:off x="11117031" y="6763941"/>
            <a:ext cx="4982624" cy="1339596"/>
          </a:xfrm>
          <a:prstGeom prst="ellipse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8C3E47D-754A-4B6A-0A29-126987AA4D8A}"/>
              </a:ext>
            </a:extLst>
          </p:cNvPr>
          <p:cNvSpPr txBox="1"/>
          <p:nvPr/>
        </p:nvSpPr>
        <p:spPr>
          <a:xfrm>
            <a:off x="1295400" y="1109478"/>
            <a:ext cx="110937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2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Bold" pitchFamily="34" charset="0"/>
              </a:rPr>
              <a:t>프로젝트 목표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06E20E4-4115-64F6-04D9-EA9538F24314}"/>
              </a:ext>
            </a:extLst>
          </p:cNvPr>
          <p:cNvSpPr txBox="1"/>
          <p:nvPr/>
        </p:nvSpPr>
        <p:spPr>
          <a:xfrm>
            <a:off x="1905000" y="2015458"/>
            <a:ext cx="34000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상호작용</a:t>
            </a:r>
            <a:r>
              <a:rPr lang="en-US" altLang="ko-KR" sz="4500" dirty="0">
                <a:solidFill>
                  <a:srgbClr val="155C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solidFill>
                <a:srgbClr val="155C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ctr">
          <a:defRPr sz="4300" dirty="0" err="1">
            <a:solidFill>
              <a:srgbClr val="FFFFFF"/>
            </a:solidFill>
            <a:latin typeface="Noto Sans CJK KR Regular" pitchFamily="34" charset="0"/>
            <a:cs typeface="Noto Sans CJK KR Regular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463</Words>
  <Application>Microsoft Office PowerPoint</Application>
  <PresentationFormat>사용자 지정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Regular</vt:lpstr>
      <vt:lpstr>나눔스퀘어</vt:lpstr>
      <vt:lpstr>나눔스퀘어 Bold</vt:lpstr>
      <vt:lpstr>나눔스퀘어라운드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진승민</cp:lastModifiedBy>
  <cp:revision>25</cp:revision>
  <dcterms:created xsi:type="dcterms:W3CDTF">2022-10-16T01:16:33Z</dcterms:created>
  <dcterms:modified xsi:type="dcterms:W3CDTF">2022-10-18T04:25:58Z</dcterms:modified>
</cp:coreProperties>
</file>