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84" r:id="rId3"/>
    <p:sldId id="265" r:id="rId4"/>
    <p:sldId id="285" r:id="rId5"/>
    <p:sldId id="270" r:id="rId6"/>
    <p:sldId id="266" r:id="rId7"/>
    <p:sldId id="286" r:id="rId8"/>
    <p:sldId id="267" r:id="rId9"/>
    <p:sldId id="260" r:id="rId10"/>
    <p:sldId id="276" r:id="rId11"/>
    <p:sldId id="272" r:id="rId12"/>
    <p:sldId id="277" r:id="rId13"/>
    <p:sldId id="274" r:id="rId14"/>
    <p:sldId id="280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500"/>
    <a:srgbClr val="3DBF00"/>
    <a:srgbClr val="FFE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CE38-A665-4174-8B04-030C02129A65}" v="279" dt="2023-04-11T06:27:33.594"/>
    <p1510:client id="{065A1F45-A384-48D7-84C2-C7ABE696478B}" v="3837" dt="2023-04-10T16:51:57.703"/>
    <p1510:client id="{15BDCF9E-5833-4753-A3AC-103725A151C3}" v="1" dt="2023-04-11T05:11:41.963"/>
    <p1510:client id="{2BB3B2A1-0D7F-4B07-A730-6C0FA4C24482}" v="637" dt="2023-04-11T07:03:12.843"/>
    <p1510:client id="{390E31B8-0860-47A8-9C2C-D86C9927C566}" v="18" dt="2023-04-11T07:29:45.321"/>
    <p1510:client id="{9CD73AA3-0562-4A3A-A507-97EFB67F704A}" v="1441" dt="2023-04-11T07:16:20.735"/>
    <p1510:client id="{E2885FD9-C13B-48B0-8146-ABAC6DBF77A1}" v="585" dt="2023-04-11T09:02:42.234"/>
    <p1510:client id="{F206B1A3-1BB3-43CD-9791-175B7FA921DC}" v="697" dt="2023-04-11T04:15:00.666"/>
    <p1510:client id="{F4604E02-2025-43C7-A6AA-5ECDDE710FA6}" v="604" dt="2023-04-10T14:34:52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A6FD7-434A-4193-954B-AE7E1045797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387D9-E2D6-4760-9D64-DEDD4480C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05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387D9-E2D6-4760-9D64-DEDD4480CB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5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43.png"/><Relationship Id="rId18" Type="http://schemas.openxmlformats.org/officeDocument/2006/relationships/image" Target="../media/image88.png"/><Relationship Id="rId3" Type="http://schemas.openxmlformats.org/officeDocument/2006/relationships/image" Target="../media/image19.png"/><Relationship Id="rId7" Type="http://schemas.openxmlformats.org/officeDocument/2006/relationships/image" Target="../media/image44.png"/><Relationship Id="rId12" Type="http://schemas.openxmlformats.org/officeDocument/2006/relationships/image" Target="../media/image87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42.png"/><Relationship Id="rId15" Type="http://schemas.openxmlformats.org/officeDocument/2006/relationships/image" Target="../media/image22.png"/><Relationship Id="rId10" Type="http://schemas.openxmlformats.org/officeDocument/2006/relationships/image" Target="../media/image85.png"/><Relationship Id="rId19" Type="http://schemas.openxmlformats.org/officeDocument/2006/relationships/image" Target="../media/image89.png"/><Relationship Id="rId4" Type="http://schemas.openxmlformats.org/officeDocument/2006/relationships/image" Target="../media/image20.png"/><Relationship Id="rId9" Type="http://schemas.openxmlformats.org/officeDocument/2006/relationships/image" Target="../media/image84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7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45.png"/><Relationship Id="rId5" Type="http://schemas.openxmlformats.org/officeDocument/2006/relationships/image" Target="../media/image43.png"/><Relationship Id="rId10" Type="http://schemas.openxmlformats.org/officeDocument/2006/relationships/image" Target="../media/image44.png"/><Relationship Id="rId4" Type="http://schemas.openxmlformats.org/officeDocument/2006/relationships/image" Target="../media/image42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193" y="640703"/>
            <a:ext cx="4958421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</a:t>
            </a:r>
            <a:r>
              <a:rPr lang="ko-KR" altLang="en-US" sz="1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</a:t>
            </a:r>
            <a:r>
              <a:rPr lang="en-US" sz="1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</a:t>
            </a:r>
            <a:r>
              <a:rPr lang="en-US" altLang="ko-KR" sz="1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7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endParaRPr 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75714" y="3943267"/>
            <a:ext cx="11271429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2000" kern="0" spc="800" dirty="0" err="1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졸업어때</a:t>
            </a:r>
            <a:endParaRPr lang="ko-KR" altLang="en-US" sz="12000" kern="0" spc="800" dirty="0">
              <a:solidFill>
                <a:srgbClr val="490EA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1030159" y="3097079"/>
            <a:ext cx="5162612" cy="619746"/>
            <a:chOff x="11030159" y="3097079"/>
            <a:chExt cx="5162612" cy="61974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0159" y="3097079"/>
              <a:ext cx="5162612" cy="61974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354352" y="3170533"/>
            <a:ext cx="6514286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500" dirty="0">
                <a:solidFill>
                  <a:srgbClr val="FFE44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졸업사정관리</a:t>
            </a:r>
            <a:r>
              <a:rPr lang="en-US" altLang="ko-KR" sz="2500" dirty="0">
                <a:solidFill>
                  <a:srgbClr val="FFE44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2500" dirty="0" err="1">
                <a:solidFill>
                  <a:srgbClr val="FFE44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보조</a:t>
            </a:r>
            <a:r>
              <a:rPr lang="en-US" altLang="ko-KR" sz="2500" dirty="0">
                <a:solidFill>
                  <a:srgbClr val="FFE44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dirty="0" err="1">
                <a:solidFill>
                  <a:srgbClr val="FFE44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ko-KR" altLang="en-US" sz="2500" dirty="0">
              <a:solidFill>
                <a:srgbClr val="FFE44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0258176" y="6134797"/>
            <a:ext cx="6788296" cy="44616"/>
            <a:chOff x="10258176" y="6185597"/>
            <a:chExt cx="6788296" cy="446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8176" y="6185597"/>
              <a:ext cx="6788296" cy="4461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480117" y="7300301"/>
            <a:ext cx="7328571" cy="14271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　　일본학과 2010111690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정한길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영어영문학부 2016110252 윤영훈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의생명공학과 2018111750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이은학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7986" y="6597152"/>
            <a:ext cx="4066939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H3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598323" y="755143"/>
            <a:ext cx="8990134" cy="9082383"/>
            <a:chOff x="598323" y="755143"/>
            <a:chExt cx="8990134" cy="908238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90747" y="1394915"/>
              <a:ext cx="7845558" cy="7845368"/>
              <a:chOff x="1190747" y="1394915"/>
              <a:chExt cx="7845558" cy="784536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90747" y="1394915"/>
                <a:ext cx="7845558" cy="784536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98323" y="4659299"/>
              <a:ext cx="911032" cy="911032"/>
              <a:chOff x="598323" y="4659299"/>
              <a:chExt cx="911032" cy="911032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598323" y="4659299"/>
                <a:ext cx="911032" cy="911032"/>
                <a:chOff x="598323" y="4659299"/>
                <a:chExt cx="911032" cy="911032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98323" y="4659299"/>
                  <a:ext cx="911032" cy="911032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775230" y="4836206"/>
                <a:ext cx="557217" cy="557217"/>
                <a:chOff x="775230" y="4836206"/>
                <a:chExt cx="557217" cy="557217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75230" y="4836206"/>
                  <a:ext cx="557217" cy="55721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1668626" y="7557660"/>
              <a:ext cx="911032" cy="911032"/>
              <a:chOff x="1668626" y="7557660"/>
              <a:chExt cx="911032" cy="911032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668626" y="7557660"/>
                <a:ext cx="911032" cy="911032"/>
                <a:chOff x="1668626" y="7557660"/>
                <a:chExt cx="911032" cy="911032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68626" y="7557660"/>
                  <a:ext cx="911032" cy="911032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773108" y="7662143"/>
                <a:ext cx="702067" cy="702067"/>
                <a:chOff x="1773108" y="7662143"/>
                <a:chExt cx="702067" cy="702067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773108" y="7662143"/>
                  <a:ext cx="702067" cy="7020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7583427" y="7557660"/>
              <a:ext cx="911032" cy="911032"/>
              <a:chOff x="7583427" y="7557660"/>
              <a:chExt cx="911032" cy="911032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7583427" y="7557660"/>
                <a:ext cx="911032" cy="911032"/>
                <a:chOff x="7583427" y="7557660"/>
                <a:chExt cx="911032" cy="911032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583427" y="7557660"/>
                  <a:ext cx="911032" cy="911032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742585" y="7716818"/>
                <a:ext cx="592716" cy="592716"/>
                <a:chOff x="7742585" y="7716818"/>
                <a:chExt cx="592716" cy="592716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742585" y="7716818"/>
                  <a:ext cx="592716" cy="59271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8677425" y="4659299"/>
              <a:ext cx="911032" cy="911032"/>
              <a:chOff x="8677425" y="4659299"/>
              <a:chExt cx="911032" cy="911032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8677425" y="4659299"/>
                <a:ext cx="911032" cy="911032"/>
                <a:chOff x="8677425" y="4659299"/>
                <a:chExt cx="911032" cy="911032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8677425" y="4659299"/>
                  <a:ext cx="911032" cy="911032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8824603" y="4806477"/>
                <a:ext cx="616675" cy="616675"/>
                <a:chOff x="8824603" y="4806477"/>
                <a:chExt cx="616675" cy="616675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824603" y="4806477"/>
                  <a:ext cx="616675" cy="6166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7583427" y="2069465"/>
              <a:ext cx="911032" cy="911032"/>
              <a:chOff x="7583427" y="2069465"/>
              <a:chExt cx="911032" cy="911032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7583427" y="2069465"/>
                <a:ext cx="911032" cy="911032"/>
                <a:chOff x="7583427" y="2069465"/>
                <a:chExt cx="911032" cy="911032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583427" y="2069465"/>
                  <a:ext cx="911032" cy="911032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746474" y="2232511"/>
                <a:ext cx="584938" cy="584938"/>
                <a:chOff x="7746474" y="2232511"/>
                <a:chExt cx="584938" cy="584938"/>
              </a:xfrm>
            </p:grpSpPr>
            <p:pic>
              <p:nvPicPr>
                <p:cNvPr id="54" name="Object 5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7746474" y="2232511"/>
                  <a:ext cx="584938" cy="5849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0" name="그룹 1020"/>
            <p:cNvGrpSpPr/>
            <p:nvPr/>
          </p:nvGrpSpPr>
          <p:grpSpPr>
            <a:xfrm>
              <a:off x="4632527" y="755143"/>
              <a:ext cx="961999" cy="961999"/>
              <a:chOff x="4632527" y="755143"/>
              <a:chExt cx="961999" cy="961999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4632527" y="755143"/>
                <a:ext cx="961999" cy="961999"/>
                <a:chOff x="4632527" y="755143"/>
                <a:chExt cx="961999" cy="961999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632527" y="755143"/>
                  <a:ext cx="961999" cy="961999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4800303" y="922919"/>
                <a:ext cx="626445" cy="626445"/>
                <a:chOff x="4800303" y="922919"/>
                <a:chExt cx="626445" cy="626445"/>
              </a:xfrm>
            </p:grpSpPr>
            <p:pic>
              <p:nvPicPr>
                <p:cNvPr id="62" name="Object 61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800303" y="922919"/>
                  <a:ext cx="626445" cy="6264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1668626" y="2069465"/>
              <a:ext cx="911032" cy="911032"/>
              <a:chOff x="1668626" y="2069465"/>
              <a:chExt cx="911032" cy="91103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1668626" y="2069465"/>
                <a:ext cx="911032" cy="911032"/>
                <a:chOff x="1668626" y="2069465"/>
                <a:chExt cx="911032" cy="911032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68626" y="2069465"/>
                  <a:ext cx="911032" cy="911032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1798114" y="2198954"/>
                <a:ext cx="652054" cy="652054"/>
                <a:chOff x="1798114" y="2198954"/>
                <a:chExt cx="652054" cy="652054"/>
              </a:xfrm>
            </p:grpSpPr>
            <p:pic>
              <p:nvPicPr>
                <p:cNvPr id="70" name="Object 69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798114" y="2198954"/>
                  <a:ext cx="652054" cy="6520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4632527" y="8875527"/>
              <a:ext cx="961999" cy="961999"/>
              <a:chOff x="4632527" y="8875527"/>
              <a:chExt cx="961999" cy="961999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4632527" y="8875527"/>
                <a:ext cx="961999" cy="961999"/>
                <a:chOff x="4632527" y="8875527"/>
                <a:chExt cx="961999" cy="961999"/>
              </a:xfrm>
            </p:grpSpPr>
            <p:pic>
              <p:nvPicPr>
                <p:cNvPr id="75" name="Object 74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632527" y="8875527"/>
                  <a:ext cx="961999" cy="961999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4739028" y="8982029"/>
                <a:ext cx="748995" cy="748995"/>
                <a:chOff x="4739028" y="8982029"/>
                <a:chExt cx="748995" cy="748995"/>
              </a:xfrm>
            </p:grpSpPr>
            <p:pic>
              <p:nvPicPr>
                <p:cNvPr id="78" name="Object 7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4739028" y="8982029"/>
                  <a:ext cx="748995" cy="74899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9" name="그룹 1029"/>
          <p:cNvGrpSpPr/>
          <p:nvPr/>
        </p:nvGrpSpPr>
        <p:grpSpPr>
          <a:xfrm>
            <a:off x="5093390" y="3334224"/>
            <a:ext cx="3779683" cy="3189727"/>
            <a:chOff x="5093390" y="3334224"/>
            <a:chExt cx="3779683" cy="3189727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3390" y="3334224"/>
              <a:ext cx="3779683" cy="318972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2853144" y="2430373"/>
            <a:ext cx="2691486" cy="4563953"/>
            <a:chOff x="2853144" y="2430373"/>
            <a:chExt cx="2691486" cy="4563953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53144" y="2430373"/>
              <a:ext cx="2691486" cy="4563953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2074167" y="5606815"/>
            <a:ext cx="2631631" cy="3486605"/>
            <a:chOff x="2074167" y="5606815"/>
            <a:chExt cx="2631631" cy="3486605"/>
          </a:xfrm>
        </p:grpSpPr>
        <p:grpSp>
          <p:nvGrpSpPr>
            <p:cNvPr id="1032" name="그룹 1032"/>
            <p:cNvGrpSpPr/>
            <p:nvPr/>
          </p:nvGrpSpPr>
          <p:grpSpPr>
            <a:xfrm>
              <a:off x="2363413" y="8337682"/>
              <a:ext cx="2325782" cy="695353"/>
              <a:chOff x="2363413" y="8337682"/>
              <a:chExt cx="2325782" cy="695353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180000">
                <a:off x="2363413" y="8337682"/>
                <a:ext cx="2325782" cy="695353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2074167" y="5606815"/>
              <a:ext cx="2615028" cy="3209698"/>
              <a:chOff x="2074167" y="5606815"/>
              <a:chExt cx="2615028" cy="3209698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074167" y="5606815"/>
                <a:ext cx="2615028" cy="3209698"/>
              </a:xfrm>
              <a:prstGeom prst="rect">
                <a:avLst/>
              </a:prstGeom>
            </p:spPr>
          </p:pic>
        </p:grpSp>
      </p:grpSp>
      <p:grpSp>
        <p:nvGrpSpPr>
          <p:cNvPr id="1034" name="그룹 1034"/>
          <p:cNvGrpSpPr/>
          <p:nvPr/>
        </p:nvGrpSpPr>
        <p:grpSpPr>
          <a:xfrm>
            <a:off x="5985550" y="5668387"/>
            <a:ext cx="2457079" cy="3342138"/>
            <a:chOff x="5985550" y="5668387"/>
            <a:chExt cx="2457079" cy="3342138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85550" y="5668387"/>
              <a:ext cx="2457079" cy="3342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21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9918" y="1836490"/>
            <a:ext cx="2636424" cy="2636424"/>
            <a:chOff x="789918" y="1836490"/>
            <a:chExt cx="2636424" cy="26364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918" y="1836490"/>
              <a:ext cx="2636424" cy="26364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40184" y="6168539"/>
            <a:ext cx="2783056" cy="2783056"/>
            <a:chOff x="15140184" y="6168539"/>
            <a:chExt cx="2783056" cy="27830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0184" y="6168539"/>
              <a:ext cx="2783056" cy="27830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142186" y="849602"/>
            <a:ext cx="830791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54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210 Luckysuper B" pitchFamily="34" charset="0"/>
              </a:rPr>
              <a:t>주요 일정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700663" y="3052800"/>
            <a:ext cx="2421218" cy="4013020"/>
            <a:chOff x="8700663" y="3052800"/>
            <a:chExt cx="2421218" cy="40130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700663" y="3052800"/>
              <a:ext cx="2421218" cy="40130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28571" y="3876021"/>
            <a:ext cx="6128089" cy="57166"/>
            <a:chOff x="1828571" y="3876021"/>
            <a:chExt cx="6128089" cy="571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8571" y="3876021"/>
              <a:ext cx="6128089" cy="571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80819" y="4728491"/>
            <a:ext cx="2421218" cy="5268571"/>
            <a:chOff x="4280819" y="4728491"/>
            <a:chExt cx="2421218" cy="5268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4280819" y="4728491"/>
              <a:ext cx="2421218" cy="526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21649" y="8497172"/>
            <a:ext cx="6109011" cy="57166"/>
            <a:chOff x="8821649" y="8497172"/>
            <a:chExt cx="6109011" cy="571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1649" y="8497172"/>
              <a:ext cx="6109011" cy="571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74164" y="4459695"/>
            <a:ext cx="3063670" cy="5195064"/>
            <a:chOff x="14174164" y="4459695"/>
            <a:chExt cx="3063670" cy="519506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74164" y="4459695"/>
              <a:ext cx="3063670" cy="519506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669947" y="3216416"/>
            <a:ext cx="62158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ko-KR" altLang="en-US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r>
              <a:rPr lang="en-US" altLang="ko-KR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및 </a:t>
            </a:r>
            <a:r>
              <a:rPr lang="en-US" altLang="ko-KR" kern="0" spc="-100" dirty="0" err="1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r>
              <a:rPr lang="en-US" altLang="ko-KR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spc="-100" dirty="0" err="1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논의</a:t>
            </a:r>
            <a:endParaRPr lang="en-US" kern="0" spc="-100" dirty="0">
              <a:solidFill>
                <a:srgbClr val="490EA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69716" y="7661350"/>
            <a:ext cx="373114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졸업사정</a:t>
            </a:r>
            <a:r>
              <a:rPr 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r>
              <a:rPr lang="en-US" altLang="ko-KR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kern="0" spc="-100" err="1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</a:t>
            </a:r>
          </a:p>
          <a:p>
            <a:r>
              <a:rPr lang="en-US" altLang="ko-KR" kern="0" spc="-100" err="1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spc="-100" err="1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r>
              <a:rPr lang="en-US" altLang="ko-KR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kern="0" spc="-100" err="1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2630190" y="4693990"/>
            <a:ext cx="379352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  <a:r>
              <a:rPr 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 불편했던</a:t>
            </a:r>
            <a:r>
              <a:rPr 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r>
              <a:rPr lang="en-US" altLang="ko-KR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kern="0" spc="-100" err="1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</a:t>
            </a:r>
            <a:endParaRPr lang="en-US" altLang="ko-KR" kern="0" spc="-100">
              <a:solidFill>
                <a:srgbClr val="490EA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kern="0" spc="-100" err="1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졸업사정</a:t>
            </a:r>
            <a:r>
              <a:rPr lang="en-US" altLang="ko-KR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spc="-100" err="1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en-US" altLang="ko-KR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spc="-100" err="1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436915" y="7337621"/>
            <a:ext cx="280679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r>
              <a:rPr 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</a:t>
            </a:r>
            <a:r>
              <a:rPr 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점검</a:t>
            </a:r>
          </a:p>
          <a:p>
            <a:r>
              <a:rPr lang="ko-KR" alt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피드백 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343838" y="5501752"/>
            <a:ext cx="281931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필요성 제시</a:t>
            </a:r>
          </a:p>
          <a:p>
            <a:r>
              <a:rPr lang="ko-KR" altLang="en-US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시연 결과 제시</a:t>
            </a:r>
          </a:p>
        </p:txBody>
      </p:sp>
      <p:grpSp>
        <p:nvGrpSpPr>
          <p:cNvPr id="1008" name="그룹 1008"/>
          <p:cNvGrpSpPr/>
          <p:nvPr/>
        </p:nvGrpSpPr>
        <p:grpSpPr>
          <a:xfrm>
            <a:off x="4509931" y="2834898"/>
            <a:ext cx="2027607" cy="2027607"/>
            <a:chOff x="4509931" y="2834898"/>
            <a:chExt cx="2027607" cy="202760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9931" y="2834898"/>
              <a:ext cx="2027607" cy="20276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410488" y="4051143"/>
            <a:ext cx="2027607" cy="2027607"/>
            <a:chOff x="10410488" y="4051143"/>
            <a:chExt cx="2027607" cy="202760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10488" y="4051143"/>
              <a:ext cx="2027607" cy="20276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48101" y="5059310"/>
            <a:ext cx="2027607" cy="2027607"/>
            <a:chOff x="6148101" y="5059310"/>
            <a:chExt cx="2027607" cy="202760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8101" y="5059310"/>
              <a:ext cx="2027607" cy="202760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111005" y="6355974"/>
            <a:ext cx="2027607" cy="2027607"/>
            <a:chOff x="2111005" y="6355974"/>
            <a:chExt cx="2027607" cy="202760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1005" y="6355974"/>
              <a:ext cx="2027607" cy="202760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052863" y="7253419"/>
            <a:ext cx="2027607" cy="2027607"/>
            <a:chOff x="8052863" y="7253419"/>
            <a:chExt cx="2027607" cy="202760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52863" y="7253419"/>
              <a:ext cx="2027607" cy="202760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68144" y="2162216"/>
            <a:ext cx="2220876" cy="1754756"/>
            <a:chOff x="1668144" y="2162216"/>
            <a:chExt cx="2220876" cy="175475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8144" y="2162216"/>
              <a:ext cx="2220876" cy="1754756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4571241" y="4156858"/>
            <a:ext cx="1904987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500" kern="0" spc="-100">
                <a:solidFill>
                  <a:srgbClr val="490EA8"/>
                </a:solidFill>
                <a:latin typeface="210 Luckysuper R"/>
              </a:rPr>
              <a:t>2023.3.17</a:t>
            </a:r>
            <a:endParaRPr lang="en-US"/>
          </a:p>
        </p:txBody>
      </p:sp>
      <p:sp>
        <p:nvSpPr>
          <p:cNvPr id="63" name="Object 63"/>
          <p:cNvSpPr txBox="1"/>
          <p:nvPr/>
        </p:nvSpPr>
        <p:spPr>
          <a:xfrm>
            <a:off x="10471798" y="5426989"/>
            <a:ext cx="1904987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500" kern="0" spc="-100">
                <a:solidFill>
                  <a:srgbClr val="490EA8"/>
                </a:solidFill>
                <a:latin typeface="210 Luckysuper R"/>
              </a:rPr>
              <a:t>2023.3.31</a:t>
            </a:r>
            <a:endParaRPr lang="en-US"/>
          </a:p>
        </p:txBody>
      </p:sp>
      <p:sp>
        <p:nvSpPr>
          <p:cNvPr id="64" name="Object 64"/>
          <p:cNvSpPr txBox="1"/>
          <p:nvPr/>
        </p:nvSpPr>
        <p:spPr>
          <a:xfrm>
            <a:off x="6661451" y="2838207"/>
            <a:ext cx="281931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6209411" y="6509864"/>
            <a:ext cx="1904987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500" kern="0" spc="-100">
                <a:solidFill>
                  <a:srgbClr val="490EA8"/>
                </a:solidFill>
                <a:latin typeface="210 Luckysuper R"/>
              </a:rPr>
              <a:t>2023.4.12</a:t>
            </a:r>
            <a:endParaRPr lang="en-US">
              <a:latin typeface="210 Luckysuper R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172314" y="7745770"/>
            <a:ext cx="1904987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500" kern="0" spc="-100">
                <a:solidFill>
                  <a:srgbClr val="490EA8"/>
                </a:solidFill>
                <a:latin typeface="210 Luckysuper R"/>
              </a:rPr>
              <a:t>2023.5.3</a:t>
            </a:r>
            <a:endParaRPr lang="en-US"/>
          </a:p>
        </p:txBody>
      </p:sp>
      <p:sp>
        <p:nvSpPr>
          <p:cNvPr id="67" name="Object 67"/>
          <p:cNvSpPr txBox="1"/>
          <p:nvPr/>
        </p:nvSpPr>
        <p:spPr>
          <a:xfrm>
            <a:off x="8114173" y="8654661"/>
            <a:ext cx="1904987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500" kern="0" spc="-100">
                <a:solidFill>
                  <a:srgbClr val="490EA8"/>
                </a:solidFill>
                <a:latin typeface="210 Luckysuper R"/>
              </a:rPr>
              <a:t>2023.6.14</a:t>
            </a:r>
            <a:endParaRPr lang="en-US"/>
          </a:p>
        </p:txBody>
      </p:sp>
      <p:sp>
        <p:nvSpPr>
          <p:cNvPr id="68" name="Object 68"/>
          <p:cNvSpPr txBox="1"/>
          <p:nvPr/>
        </p:nvSpPr>
        <p:spPr>
          <a:xfrm>
            <a:off x="12624013" y="4331115"/>
            <a:ext cx="424722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r>
              <a:rPr 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선정</a:t>
            </a:r>
            <a:endParaRPr lang="en-US" sz="2000" kern="0" spc="-100" dirty="0">
              <a:solidFill>
                <a:srgbClr val="490EA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328989" y="5126664"/>
            <a:ext cx="281931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제안서 발표</a:t>
            </a:r>
            <a:endParaRPr lang="en-US" sz="2000" kern="0" spc="-100" dirty="0">
              <a:solidFill>
                <a:srgbClr val="490EA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415870" y="6993904"/>
            <a:ext cx="281931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0369714" y="7292879"/>
            <a:ext cx="281931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</a:t>
            </a:r>
            <a:r>
              <a:rPr 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endParaRPr lang="en-US" sz="2000" kern="0" spc="-100" dirty="0">
              <a:solidFill>
                <a:srgbClr val="490EA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9" name="그룹 1019"/>
          <p:cNvGrpSpPr/>
          <p:nvPr/>
        </p:nvGrpSpPr>
        <p:grpSpPr>
          <a:xfrm>
            <a:off x="4346770" y="5415373"/>
            <a:ext cx="937163" cy="937163"/>
            <a:chOff x="4346770" y="5415373"/>
            <a:chExt cx="937163" cy="93716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46770" y="5415373"/>
              <a:ext cx="937163" cy="93716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669947" y="7831621"/>
            <a:ext cx="924855" cy="924855"/>
            <a:chOff x="6669947" y="7831621"/>
            <a:chExt cx="924855" cy="924855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69947" y="7831621"/>
              <a:ext cx="924855" cy="92485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940845" y="3161382"/>
            <a:ext cx="908808" cy="908808"/>
            <a:chOff x="9940845" y="3161382"/>
            <a:chExt cx="908808" cy="908808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40845" y="3161382"/>
              <a:ext cx="908808" cy="90880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075766" y="7749641"/>
            <a:ext cx="908808" cy="908808"/>
            <a:chOff x="12630190" y="7788387"/>
            <a:chExt cx="908808" cy="908808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30190" y="7788387"/>
              <a:ext cx="908808" cy="90880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309399" y="5317472"/>
            <a:ext cx="800607" cy="278288"/>
            <a:chOff x="5309399" y="5317472"/>
            <a:chExt cx="800607" cy="278288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09399" y="5317472"/>
              <a:ext cx="800607" cy="278288"/>
            </a:xfrm>
            <a:prstGeom prst="rect">
              <a:avLst/>
            </a:prstGeom>
          </p:spPr>
        </p:pic>
      </p:grpSp>
      <p:pic>
        <p:nvPicPr>
          <p:cNvPr id="2050" name="Picture 2" descr="Group ">
            <a:extLst>
              <a:ext uri="{FF2B5EF4-FFF2-40B4-BE49-F238E27FC236}">
                <a16:creationId xmlns:a16="http://schemas.microsoft.com/office/drawing/2014/main" id="{75C2828F-3772-5266-69B8-6F19FF27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00" y="3161382"/>
            <a:ext cx="1021875" cy="10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duation hat ">
            <a:extLst>
              <a:ext uri="{FF2B5EF4-FFF2-40B4-BE49-F238E27FC236}">
                <a16:creationId xmlns:a16="http://schemas.microsoft.com/office/drawing/2014/main" id="{EA89F33C-79DF-5919-C389-CCC3EEA55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85" y="769808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me ">
            <a:extLst>
              <a:ext uri="{FF2B5EF4-FFF2-40B4-BE49-F238E27FC236}">
                <a16:creationId xmlns:a16="http://schemas.microsoft.com/office/drawing/2014/main" id="{A1F05E73-6AB3-B17E-25DC-68D23C882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75" y="5392156"/>
            <a:ext cx="1104962" cy="110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pt ">
            <a:extLst>
              <a:ext uri="{FF2B5EF4-FFF2-40B4-BE49-F238E27FC236}">
                <a16:creationId xmlns:a16="http://schemas.microsoft.com/office/drawing/2014/main" id="{AA1CC80B-41B2-F7C2-7C7E-0C72697A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37" y="6812091"/>
            <a:ext cx="880898" cy="88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chool ">
            <a:extLst>
              <a:ext uri="{FF2B5EF4-FFF2-40B4-BE49-F238E27FC236}">
                <a16:creationId xmlns:a16="http://schemas.microsoft.com/office/drawing/2014/main" id="{1D940189-391F-3F3F-2441-FB69BF664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336" y="4337403"/>
            <a:ext cx="1054753" cy="10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30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8B06873E-E11B-2FFA-277C-33E6E1BC2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" y="2563246"/>
            <a:ext cx="18287478" cy="7718872"/>
          </a:xfrm>
          <a:prstGeom prst="rect">
            <a:avLst/>
          </a:prstGeom>
        </p:spPr>
      </p:pic>
      <p:sp>
        <p:nvSpPr>
          <p:cNvPr id="4" name="Object 51">
            <a:extLst>
              <a:ext uri="{FF2B5EF4-FFF2-40B4-BE49-F238E27FC236}">
                <a16:creationId xmlns:a16="http://schemas.microsoft.com/office/drawing/2014/main" id="{B06BB277-0CA4-9EA6-29D4-08315FB37373}"/>
              </a:ext>
            </a:extLst>
          </p:cNvPr>
          <p:cNvSpPr txBox="1"/>
          <p:nvPr/>
        </p:nvSpPr>
        <p:spPr>
          <a:xfrm>
            <a:off x="3917384" y="936176"/>
            <a:ext cx="1045094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48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210 Luckysuper B" pitchFamily="34" charset="0"/>
              </a:rPr>
              <a:t>일정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  <a:cs typeface="210 Luckysuper B" pitchFamily="34" charset="0"/>
              </a:rPr>
              <a:t>및</a:t>
            </a:r>
            <a:r>
              <a:rPr lang="ko-KR" altLang="en-US" sz="48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210 Luckysuper B" pitchFamily="34" charset="0"/>
              </a:rPr>
              <a:t> 역할분담</a:t>
            </a:r>
            <a:endParaRPr lang="ko-KR" alt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38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8024" y="2287280"/>
            <a:ext cx="2909300" cy="2909300"/>
            <a:chOff x="408024" y="2287280"/>
            <a:chExt cx="2909300" cy="29093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024" y="2287280"/>
              <a:ext cx="2909300" cy="29093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84914" y="7017313"/>
            <a:ext cx="2909300" cy="2909300"/>
            <a:chOff x="15084914" y="7017313"/>
            <a:chExt cx="2909300" cy="2909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4914" y="7017313"/>
              <a:ext cx="2909300" cy="29093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30818" y="3671018"/>
            <a:ext cx="5224078" cy="5713109"/>
            <a:chOff x="6530818" y="3671018"/>
            <a:chExt cx="5224078" cy="57131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0818" y="3671018"/>
              <a:ext cx="5224078" cy="57131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8406" y="3671018"/>
            <a:ext cx="5224078" cy="5713109"/>
            <a:chOff x="1058406" y="3671018"/>
            <a:chExt cx="5224078" cy="57131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406" y="3671018"/>
              <a:ext cx="5224078" cy="571310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84731" y="8448699"/>
            <a:ext cx="697142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en-US" sz="1600" kern="0" spc="-100">
              <a:latin typeface="Pretendard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615171" y="6470675"/>
            <a:ext cx="1378404" cy="1817577"/>
            <a:chOff x="1130849" y="8020504"/>
            <a:chExt cx="1373041" cy="98454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50473" y="8020504"/>
              <a:ext cx="1133792" cy="984545"/>
              <a:chOff x="1250473" y="8020504"/>
              <a:chExt cx="1133792" cy="98454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50473" y="8020504"/>
                <a:ext cx="1133792" cy="984545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130849" y="8457101"/>
              <a:ext cx="1373041" cy="42512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ko-KR" altLang="en-US" sz="1500" kern="0" spc="-1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개인별</a:t>
              </a:r>
              <a:r>
                <a:rPr lang="en-US" altLang="ko-KR" sz="1500" kern="0" spc="-1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</a:t>
              </a:r>
            </a:p>
            <a:p>
              <a:pPr algn="ctr"/>
              <a:r>
                <a:rPr lang="en-US" altLang="ko-KR" sz="1500" kern="0" spc="-1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Feature </a:t>
              </a:r>
            </a:p>
            <a:p>
              <a:pPr algn="ctr"/>
              <a:r>
                <a:rPr lang="en-US" altLang="ko-KR" sz="1500" kern="0" spc="-1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branch</a:t>
              </a:r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3075120" y="6490046"/>
            <a:ext cx="1365129" cy="1798205"/>
            <a:chOff x="2372845" y="8020504"/>
            <a:chExt cx="1359818" cy="98454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485857" y="8020504"/>
              <a:ext cx="1133792" cy="984545"/>
              <a:chOff x="2485857" y="8020504"/>
              <a:chExt cx="1133792" cy="98454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85857" y="8020504"/>
                <a:ext cx="1133792" cy="984545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2372845" y="8518003"/>
              <a:ext cx="1359818" cy="3033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ko-KR" altLang="en-US" sz="1500" kern="0" spc="-100" dirty="0" err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디스코드</a:t>
              </a:r>
              <a:r>
                <a:rPr lang="en-US" altLang="ko-KR" sz="1500" kern="0" spc="-1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 </a:t>
              </a:r>
              <a:r>
                <a:rPr lang="en-US" altLang="ko-KR" sz="1500" kern="0" spc="-100" dirty="0" err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연동</a:t>
              </a:r>
              <a:endParaRPr lang="en-US" altLang="ko-KR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500" kern="0" spc="-100" dirty="0" err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</a:t>
              </a:r>
              <a:r>
                <a:rPr lang="en-US" altLang="ko-KR" sz="1500" kern="0" spc="-1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500" kern="0" spc="-100" dirty="0" err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공유</a:t>
              </a:r>
              <a:endParaRPr lang="en-US" altLang="ko-KR" sz="1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4489685" y="6490046"/>
            <a:ext cx="1365129" cy="1798205"/>
            <a:chOff x="3608229" y="8020504"/>
            <a:chExt cx="1359818" cy="98454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3721242" y="8020504"/>
              <a:ext cx="1133792" cy="984545"/>
              <a:chOff x="3721242" y="8020504"/>
              <a:chExt cx="1133792" cy="98454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721242" y="8020504"/>
                <a:ext cx="1133792" cy="984545"/>
              </a:xfrm>
              <a:prstGeom prst="rect">
                <a:avLst/>
              </a:prstGeom>
            </p:spPr>
          </p:pic>
        </p:grpSp>
        <p:sp>
          <p:nvSpPr>
            <p:cNvPr id="33" name="Object 33"/>
            <p:cNvSpPr txBox="1"/>
            <p:nvPr/>
          </p:nvSpPr>
          <p:spPr>
            <a:xfrm>
              <a:off x="3608229" y="8581195"/>
              <a:ext cx="1359818" cy="17693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ko-KR" altLang="en-US" sz="1500" kern="0" spc="-100" err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커밋</a:t>
              </a:r>
              <a:r>
                <a:rPr lang="en-US" sz="1500" kern="0" spc="-10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500" kern="0" spc="-10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규칙</a:t>
              </a:r>
              <a:endParaRPr lang="en-US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877488" y="7034467"/>
            <a:ext cx="1365129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en-US" sz="1500" kern="0" spc="-100">
              <a:solidFill>
                <a:srgbClr val="FFFFFF"/>
              </a:solidFill>
              <a:latin typeface="Pretendard"/>
            </a:endParaRPr>
          </a:p>
        </p:txBody>
      </p:sp>
      <p:grpSp>
        <p:nvGrpSpPr>
          <p:cNvPr id="1014" name="그룹 1014"/>
          <p:cNvGrpSpPr/>
          <p:nvPr/>
        </p:nvGrpSpPr>
        <p:grpSpPr>
          <a:xfrm>
            <a:off x="12003230" y="3671018"/>
            <a:ext cx="5224078" cy="5713109"/>
            <a:chOff x="12003230" y="3671018"/>
            <a:chExt cx="5224078" cy="571310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3230" y="3671018"/>
              <a:ext cx="5224078" cy="571310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889327" y="6287389"/>
            <a:ext cx="2526360" cy="2845223"/>
            <a:chOff x="7889327" y="6287389"/>
            <a:chExt cx="2526360" cy="284522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9327" y="6287389"/>
              <a:ext cx="2507061" cy="2845223"/>
            </a:xfrm>
            <a:prstGeom prst="rect">
              <a:avLst/>
            </a:prstGeom>
          </p:spPr>
        </p:pic>
        <p:sp>
          <p:nvSpPr>
            <p:cNvPr id="47" name="Object 47"/>
            <p:cNvSpPr txBox="1"/>
            <p:nvPr/>
          </p:nvSpPr>
          <p:spPr>
            <a:xfrm>
              <a:off x="9096619" y="7590178"/>
              <a:ext cx="1319068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FFFF"/>
                  </a:solidFill>
                  <a:latin typeface="210 Luckysuper B"/>
                </a:rPr>
                <a:t>팀/</a:t>
              </a:r>
              <a:r>
                <a:rPr lang="ko-KR" altLang="en-US" sz="16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</a:t>
              </a:r>
            </a:p>
            <a:p>
              <a:pPr algn="ctr"/>
              <a:r>
                <a:rPr lang="ko-KR" altLang="en-US" sz="1600" dirty="0">
                  <a:solidFill>
                    <a:srgbClr val="FFFFFF"/>
                  </a:solidFill>
                  <a:latin typeface="210 Luckysuper B"/>
                </a:rPr>
                <a:t>일정 관리</a:t>
              </a: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8048361" y="7096198"/>
              <a:ext cx="1077383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490EA8"/>
                  </a:solidFill>
                  <a:latin typeface="210 Luckysuper B"/>
                </a:rPr>
                <a:t>회의록</a:t>
              </a:r>
              <a:endParaRPr lang="en-US" altLang="ko-KR" sz="1600" dirty="0">
                <a:solidFill>
                  <a:srgbClr val="490EA8"/>
                </a:solidFill>
                <a:latin typeface="210 Luckysuper B"/>
              </a:endParaRPr>
            </a:p>
            <a:p>
              <a:pPr algn="ctr"/>
              <a:r>
                <a:rPr lang="ko-KR" altLang="en-US" sz="1600" dirty="0">
                  <a:solidFill>
                    <a:srgbClr val="490EA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정리</a:t>
              </a: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2166285" y="6869114"/>
            <a:ext cx="138401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ko-KR" altLang="en-US" sz="14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 회의</a:t>
            </a:r>
          </a:p>
        </p:txBody>
      </p:sp>
      <p:grpSp>
        <p:nvGrpSpPr>
          <p:cNvPr id="1016" name="그룹 1016"/>
          <p:cNvGrpSpPr/>
          <p:nvPr/>
        </p:nvGrpSpPr>
        <p:grpSpPr>
          <a:xfrm>
            <a:off x="14856279" y="5678810"/>
            <a:ext cx="406908" cy="2688384"/>
            <a:chOff x="14856279" y="5678810"/>
            <a:chExt cx="406908" cy="268838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4856279" y="5678810"/>
              <a:ext cx="406908" cy="2688384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11949055" y="7429654"/>
            <a:ext cx="160124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ko-KR" altLang="en-US" sz="1400" kern="0" spc="-100" dirty="0" err="1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깃헙</a:t>
            </a:r>
            <a:r>
              <a:rPr lang="en-US" sz="14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400" kern="0" spc="-100" dirty="0" err="1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레포</a:t>
            </a:r>
            <a:r>
              <a:rPr lang="en-US" sz="14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endParaRPr lang="en-US" sz="1400" kern="0" spc="-100" dirty="0">
              <a:solidFill>
                <a:srgbClr val="490EA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7" name="그룹 1017"/>
          <p:cNvGrpSpPr/>
          <p:nvPr/>
        </p:nvGrpSpPr>
        <p:grpSpPr>
          <a:xfrm>
            <a:off x="13969897" y="7122784"/>
            <a:ext cx="406908" cy="921518"/>
            <a:chOff x="13969897" y="7122784"/>
            <a:chExt cx="406908" cy="92151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3969897" y="7122784"/>
              <a:ext cx="406908" cy="921518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12093442" y="7990194"/>
            <a:ext cx="145685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ko-KR" altLang="en-US" sz="14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공유</a:t>
            </a:r>
          </a:p>
        </p:txBody>
      </p:sp>
      <p:grpSp>
        <p:nvGrpSpPr>
          <p:cNvPr id="1018" name="그룹 1018"/>
          <p:cNvGrpSpPr/>
          <p:nvPr/>
        </p:nvGrpSpPr>
        <p:grpSpPr>
          <a:xfrm>
            <a:off x="13764565" y="7888071"/>
            <a:ext cx="406908" cy="512024"/>
            <a:chOff x="13764565" y="7888071"/>
            <a:chExt cx="406908" cy="51202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3764565" y="7888071"/>
              <a:ext cx="406908" cy="512024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2991839" y="8550734"/>
            <a:ext cx="5584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210 Luckysuper R" pitchFamily="34" charset="0"/>
              </a:rPr>
              <a:t>기타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9" name="그룹 1019"/>
          <p:cNvGrpSpPr/>
          <p:nvPr/>
        </p:nvGrpSpPr>
        <p:grpSpPr>
          <a:xfrm>
            <a:off x="13683629" y="8518756"/>
            <a:ext cx="406908" cy="371734"/>
            <a:chOff x="13683629" y="8518756"/>
            <a:chExt cx="406908" cy="37173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3683629" y="8518756"/>
              <a:ext cx="406908" cy="37173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527490" y="7813072"/>
            <a:ext cx="2272917" cy="60360"/>
            <a:chOff x="12527490" y="7813072"/>
            <a:chExt cx="2272917" cy="60360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2527490" y="7813072"/>
              <a:ext cx="2272917" cy="6036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658050" y="8947336"/>
            <a:ext cx="2993425" cy="60360"/>
            <a:chOff x="13658050" y="8947336"/>
            <a:chExt cx="2993425" cy="6036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58050" y="8947336"/>
              <a:ext cx="2993425" cy="6036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5059733" y="8011909"/>
            <a:ext cx="1591742" cy="1031234"/>
            <a:chOff x="15059733" y="8011909"/>
            <a:chExt cx="1591742" cy="1031234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059733" y="8011909"/>
              <a:ext cx="1591742" cy="1031234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5798185" y="5818972"/>
            <a:ext cx="66551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kern="0" spc="-100" dirty="0">
                <a:solidFill>
                  <a:srgbClr val="490EA8"/>
                </a:solidFill>
                <a:latin typeface="Malgun Gothic"/>
                <a:ea typeface="Malgun Gothic"/>
              </a:rPr>
              <a:t>회의 관련 정보 공유 툴</a:t>
            </a:r>
            <a:endParaRPr lang="ko-KR" dirty="0"/>
          </a:p>
        </p:txBody>
      </p:sp>
      <p:sp>
        <p:nvSpPr>
          <p:cNvPr id="82" name="Object 82"/>
          <p:cNvSpPr txBox="1"/>
          <p:nvPr/>
        </p:nvSpPr>
        <p:spPr>
          <a:xfrm>
            <a:off x="11268900" y="5821946"/>
            <a:ext cx="66551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kern="0" spc="-100" dirty="0">
                <a:solidFill>
                  <a:srgbClr val="490EA8"/>
                </a:solidFill>
                <a:latin typeface="Malgun Gothic"/>
                <a:ea typeface="Malgun Gothic"/>
              </a:rPr>
              <a:t>회의 진행 툴</a:t>
            </a:r>
            <a:endParaRPr lang="ko-KR" altLang="en-US" dirty="0"/>
          </a:p>
        </p:txBody>
      </p:sp>
      <p:grpSp>
        <p:nvGrpSpPr>
          <p:cNvPr id="1023" name="그룹 1023"/>
          <p:cNvGrpSpPr/>
          <p:nvPr/>
        </p:nvGrpSpPr>
        <p:grpSpPr>
          <a:xfrm>
            <a:off x="2681227" y="2709154"/>
            <a:ext cx="1978437" cy="1978437"/>
            <a:chOff x="2681227" y="2709154"/>
            <a:chExt cx="1978437" cy="1978437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81227" y="2709154"/>
              <a:ext cx="1978437" cy="1978437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901446" y="5824460"/>
            <a:ext cx="571247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코드 공유 툴</a:t>
            </a:r>
          </a:p>
        </p:txBody>
      </p:sp>
      <p:grpSp>
        <p:nvGrpSpPr>
          <p:cNvPr id="1025" name="그룹 1025"/>
          <p:cNvGrpSpPr/>
          <p:nvPr/>
        </p:nvGrpSpPr>
        <p:grpSpPr>
          <a:xfrm>
            <a:off x="8153639" y="2709154"/>
            <a:ext cx="1978437" cy="1978437"/>
            <a:chOff x="8153639" y="2709154"/>
            <a:chExt cx="1978437" cy="1978437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53639" y="2709154"/>
              <a:ext cx="1978437" cy="1978437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3626050" y="2709154"/>
            <a:ext cx="1978437" cy="1978437"/>
            <a:chOff x="13626050" y="2709154"/>
            <a:chExt cx="1978437" cy="1978437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26050" y="2709154"/>
              <a:ext cx="1978437" cy="1978437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2007126" y="5357876"/>
            <a:ext cx="3326638" cy="208925"/>
            <a:chOff x="2007126" y="5357876"/>
            <a:chExt cx="3326638" cy="208925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07126" y="5357876"/>
              <a:ext cx="3326638" cy="208925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7063119" y="5357876"/>
            <a:ext cx="4159475" cy="208925"/>
            <a:chOff x="7063119" y="5357876"/>
            <a:chExt cx="4159475" cy="208925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63119" y="5357876"/>
              <a:ext cx="4159475" cy="208925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3034406" y="5357876"/>
            <a:ext cx="3161725" cy="208925"/>
            <a:chOff x="13034406" y="5357876"/>
            <a:chExt cx="3161725" cy="208925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034406" y="5357876"/>
              <a:ext cx="3161725" cy="208925"/>
            </a:xfrm>
            <a:prstGeom prst="rect">
              <a:avLst/>
            </a:prstGeom>
          </p:spPr>
        </p:pic>
      </p:grpSp>
      <p:sp>
        <p:nvSpPr>
          <p:cNvPr id="111" name="Object 111"/>
          <p:cNvSpPr txBox="1"/>
          <p:nvPr/>
        </p:nvSpPr>
        <p:spPr>
          <a:xfrm>
            <a:off x="6135714" y="5241067"/>
            <a:ext cx="601428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2200" kern="0" spc="-100">
                <a:solidFill>
                  <a:srgbClr val="490EA8"/>
                </a:solidFill>
                <a:latin typeface="210 Luckysuper R"/>
              </a:rPr>
              <a:t>Notion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2415269" y="5241077"/>
            <a:ext cx="4400000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2200" kern="0" spc="-100">
                <a:solidFill>
                  <a:srgbClr val="490EA8"/>
                </a:solidFill>
                <a:latin typeface="210 Luckysuper R"/>
              </a:rPr>
              <a:t>Discord</a:t>
            </a:r>
          </a:p>
        </p:txBody>
      </p:sp>
      <p:sp>
        <p:nvSpPr>
          <p:cNvPr id="113" name="Object 113"/>
          <p:cNvSpPr txBox="1"/>
          <p:nvPr/>
        </p:nvSpPr>
        <p:spPr>
          <a:xfrm>
            <a:off x="1377588" y="5241077"/>
            <a:ext cx="458571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2200" kern="0" spc="-100" dirty="0">
                <a:solidFill>
                  <a:srgbClr val="490EA8"/>
                </a:solidFill>
                <a:latin typeface="210 Luckysuper R"/>
              </a:rPr>
              <a:t>Git &amp; </a:t>
            </a:r>
            <a:r>
              <a:rPr lang="en-US" sz="2200" kern="0" spc="-100" dirty="0" err="1">
                <a:solidFill>
                  <a:srgbClr val="490EA8"/>
                </a:solidFill>
                <a:latin typeface="210 Luckysuper R"/>
              </a:rPr>
              <a:t>Github</a:t>
            </a:r>
            <a:endParaRPr lang="en-US" sz="2200" kern="0" spc="-100" dirty="0">
              <a:solidFill>
                <a:srgbClr val="490EA8"/>
              </a:solidFill>
              <a:latin typeface="210 Luckysuper R"/>
            </a:endParaRPr>
          </a:p>
        </p:txBody>
      </p:sp>
      <p:sp>
        <p:nvSpPr>
          <p:cNvPr id="4" name="Object 51">
            <a:extLst>
              <a:ext uri="{FF2B5EF4-FFF2-40B4-BE49-F238E27FC236}">
                <a16:creationId xmlns:a16="http://schemas.microsoft.com/office/drawing/2014/main" id="{E0A82C3E-EBCC-08E7-9293-933CF7706852}"/>
              </a:ext>
            </a:extLst>
          </p:cNvPr>
          <p:cNvSpPr txBox="1"/>
          <p:nvPr/>
        </p:nvSpPr>
        <p:spPr>
          <a:xfrm>
            <a:off x="3917384" y="1540333"/>
            <a:ext cx="1045094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4800">
                <a:solidFill>
                  <a:srgbClr val="490EA8"/>
                </a:solidFill>
                <a:latin typeface="210 Luckysuper B"/>
                <a:cs typeface="210 Luckysuper B" pitchFamily="34" charset="0"/>
              </a:rPr>
              <a:t>협업 툴</a:t>
            </a:r>
            <a:r>
              <a:rPr lang="en-US" altLang="ko-KR" sz="4800">
                <a:solidFill>
                  <a:srgbClr val="490EA8"/>
                </a:solidFill>
                <a:latin typeface="210 Luckysuper B"/>
                <a:cs typeface="210 Luckysuper B" pitchFamily="34" charset="0"/>
              </a:rPr>
              <a:t> </a:t>
            </a:r>
            <a:r>
              <a:rPr lang="ko-KR" altLang="en-US" sz="4800">
                <a:solidFill>
                  <a:srgbClr val="000000"/>
                </a:solidFill>
                <a:latin typeface="210 Luckysuper B"/>
                <a:cs typeface="210 Luckysuper B" pitchFamily="34" charset="0"/>
              </a:rPr>
              <a:t>소개</a:t>
            </a:r>
            <a:endParaRPr lang="en-US" sz="4800">
              <a:latin typeface="210 Luckysuper B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D1D62C63-047D-6DAA-0218-2B7BEF66C2C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61067" y="2636309"/>
            <a:ext cx="3801533" cy="2107494"/>
          </a:xfrm>
          <a:prstGeom prst="rect">
            <a:avLst/>
          </a:prstGeom>
        </p:spPr>
      </p:pic>
      <p:pic>
        <p:nvPicPr>
          <p:cNvPr id="8" name="그림 9">
            <a:extLst>
              <a:ext uri="{FF2B5EF4-FFF2-40B4-BE49-F238E27FC236}">
                <a16:creationId xmlns:a16="http://schemas.microsoft.com/office/drawing/2014/main" id="{D7A88E8C-0849-7C9C-1F0D-FF0E6B811E7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23111" y="3069165"/>
            <a:ext cx="1340558" cy="1340558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7CD84AFD-DF9E-F0CA-1D8C-0D0989221E1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896623" y="3156614"/>
            <a:ext cx="1430866" cy="10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3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>
            <a:extLst>
              <a:ext uri="{FF2B5EF4-FFF2-40B4-BE49-F238E27FC236}">
                <a16:creationId xmlns:a16="http://schemas.microsoft.com/office/drawing/2014/main" id="{4329C56E-28A0-4221-FACF-45F2E10FFFD5}"/>
              </a:ext>
            </a:extLst>
          </p:cNvPr>
          <p:cNvSpPr txBox="1"/>
          <p:nvPr/>
        </p:nvSpPr>
        <p:spPr>
          <a:xfrm>
            <a:off x="6268848" y="882136"/>
            <a:ext cx="5732174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5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210 Luckysuper B" pitchFamily="34" charset="0"/>
              </a:rPr>
              <a:t>라이선스 </a:t>
            </a:r>
            <a:r>
              <a:rPr lang="ko-KR" altLang="en-US" sz="5500" dirty="0">
                <a:latin typeface="맑은 고딕" panose="020B0503020000020004" pitchFamily="50" charset="-127"/>
                <a:ea typeface="맑은 고딕" panose="020B0503020000020004" pitchFamily="50" charset="-127"/>
                <a:cs typeface="210 Luckysuper B" pitchFamily="34" charset="0"/>
              </a:rPr>
              <a:t>소개</a:t>
            </a:r>
            <a:endParaRPr lang="en-US" altLang="ko-KR" sz="5500" dirty="0">
              <a:latin typeface="맑은 고딕" panose="020B0503020000020004" pitchFamily="50" charset="-127"/>
              <a:ea typeface="맑은 고딕" panose="020B0503020000020004" pitchFamily="50" charset="-127"/>
              <a:cs typeface="210 Luckysuper B" pitchFamily="34" charset="0"/>
            </a:endParaRPr>
          </a:p>
        </p:txBody>
      </p:sp>
      <p:pic>
        <p:nvPicPr>
          <p:cNvPr id="3" name="그림 4" descr="로고이(가) 표시된 사진&#10;&#10;자동 생성된 설명">
            <a:extLst>
              <a:ext uri="{FF2B5EF4-FFF2-40B4-BE49-F238E27FC236}">
                <a16:creationId xmlns:a16="http://schemas.microsoft.com/office/drawing/2014/main" id="{A07BD2C2-6889-1999-34B9-126F6EDC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79" y="1523268"/>
            <a:ext cx="8415866" cy="4119341"/>
          </a:xfrm>
          <a:prstGeom prst="rect">
            <a:avLst/>
          </a:prstGeom>
        </p:spPr>
      </p:pic>
      <p:grpSp>
        <p:nvGrpSpPr>
          <p:cNvPr id="6" name="그룹 1003">
            <a:extLst>
              <a:ext uri="{FF2B5EF4-FFF2-40B4-BE49-F238E27FC236}">
                <a16:creationId xmlns:a16="http://schemas.microsoft.com/office/drawing/2014/main" id="{05D50D46-22D6-2D10-04F7-08284E3CBB37}"/>
              </a:ext>
            </a:extLst>
          </p:cNvPr>
          <p:cNvGrpSpPr/>
          <p:nvPr/>
        </p:nvGrpSpPr>
        <p:grpSpPr>
          <a:xfrm>
            <a:off x="1090072" y="5051176"/>
            <a:ext cx="16113878" cy="5020850"/>
            <a:chOff x="1528029" y="3069862"/>
            <a:chExt cx="6416522" cy="2858882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3581D23E-60CB-9804-57E8-74A37B725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029" y="3069862"/>
              <a:ext cx="6416522" cy="285888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9683491-90FE-6943-59F5-0C7C6B0BBBF2}"/>
              </a:ext>
            </a:extLst>
          </p:cNvPr>
          <p:cNvSpPr txBox="1"/>
          <p:nvPr/>
        </p:nvSpPr>
        <p:spPr>
          <a:xfrm>
            <a:off x="1966887" y="5468440"/>
            <a:ext cx="14928947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a.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 주요특징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  <a:cs typeface="+mn-lt"/>
            </a:endParaRPr>
          </a:p>
          <a:p>
            <a:pPr lvl="2"/>
            <a:r>
              <a:rPr 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: </a:t>
            </a:r>
            <a:r>
              <a:rPr lang="ko-KR" altLang="en-US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라이센서에게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기여하는 경우</a:t>
            </a:r>
            <a:r>
              <a:rPr lang="en-US" altLang="en-US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,</a:t>
            </a: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 Apache 2.0 라이선스를 따름</a:t>
            </a:r>
            <a:endParaRPr lang="ko-KR" sz="30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lvl="2"/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b.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배포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시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의무사항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  <a:cs typeface="+mn-lt"/>
            </a:endParaRPr>
          </a:p>
          <a:p>
            <a:pPr marL="1200150" lvl="2" indent="-285750">
              <a:buFont typeface="Arial,Sans-Serif"/>
              <a:buChar char="•"/>
            </a:pP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수취인에게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라이선스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사본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제공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  <a:cs typeface="+mn-lt"/>
            </a:endParaRPr>
          </a:p>
          <a:p>
            <a:pPr marL="1200150" lvl="2" indent="-285750">
              <a:buFont typeface="Arial,Sans-Serif"/>
              <a:buChar char="•"/>
            </a:pP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수정된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파일에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대해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수정사항을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표시한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안내문구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첨부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  <a:cs typeface="+mn-lt"/>
            </a:endParaRPr>
          </a:p>
          <a:p>
            <a:pPr marL="1200150" lvl="2" indent="-285750">
              <a:buFont typeface="Arial,Sans-Serif"/>
              <a:buChar char="•"/>
            </a:pP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저작권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,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특허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,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상표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,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attribution에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대한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고지사항을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 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소스코드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또는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"NOTICE"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파일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등에</a:t>
            </a:r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 </a:t>
            </a:r>
            <a:r>
              <a:rPr lang="en-US" altLang="ko-KR" sz="3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포함</a:t>
            </a:r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  <a:cs typeface="+mn-lt"/>
            </a:endParaRPr>
          </a:p>
          <a:p>
            <a:pPr marL="1200150" lvl="2" indent="-285750">
              <a:buFont typeface="Arial,Sans-Serif"/>
              <a:buChar char="•"/>
            </a:pPr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최초개발자 등을 위해 보증을 면제하고, 책임을 제한</a:t>
            </a:r>
          </a:p>
          <a:p>
            <a:endParaRPr 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13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570" y="-447332"/>
            <a:ext cx="18526375" cy="7305173"/>
            <a:chOff x="-126570" y="-447332"/>
            <a:chExt cx="18526375" cy="73051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570" y="-447332"/>
              <a:ext cx="18526375" cy="73051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78551" y="5701907"/>
            <a:ext cx="3030954" cy="4122728"/>
            <a:chOff x="14178551" y="5701907"/>
            <a:chExt cx="3030954" cy="41227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8551" y="5701907"/>
              <a:ext cx="3030954" cy="412272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620982" y="612131"/>
            <a:ext cx="4958421" cy="4452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700">
                <a:solidFill>
                  <a:srgbClr val="000000"/>
                </a:solidFill>
                <a:latin typeface="Pretendard Medium" pitchFamily="34" charset="0"/>
                <a:cs typeface="Pretendard Medium" pitchFamily="34" charset="0"/>
              </a:rPr>
              <a:t>Homecoming Day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2361426" y="3923376"/>
            <a:ext cx="1332219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6619033" y="2619463"/>
            <a:ext cx="4806987" cy="428156"/>
            <a:chOff x="6619033" y="2619463"/>
            <a:chExt cx="4806987" cy="4281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9033" y="2619463"/>
              <a:ext cx="4806987" cy="42815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815383" y="2406546"/>
            <a:ext cx="6414286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45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마치며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2895" y="7526016"/>
            <a:ext cx="552314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6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H3</a:t>
            </a:r>
            <a:endParaRPr lang="en-US" sz="6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95648" y="5425500"/>
            <a:ext cx="3172812" cy="4203608"/>
            <a:chOff x="1195648" y="5425500"/>
            <a:chExt cx="3172812" cy="420360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44376" y="8717956"/>
              <a:ext cx="2804068" cy="838349"/>
              <a:chOff x="1544376" y="8717956"/>
              <a:chExt cx="2804068" cy="83834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80000">
                <a:off x="1544376" y="8717956"/>
                <a:ext cx="2804068" cy="8383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95648" y="5425500"/>
              <a:ext cx="3152796" cy="3869756"/>
              <a:chOff x="1195648" y="5425500"/>
              <a:chExt cx="3152796" cy="386975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95648" y="5425500"/>
                <a:ext cx="3152796" cy="38697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9242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8024" y="2287280"/>
            <a:ext cx="2909300" cy="2909300"/>
            <a:chOff x="408024" y="2287280"/>
            <a:chExt cx="2909300" cy="29093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024" y="2287280"/>
              <a:ext cx="2909300" cy="29093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84914" y="7017313"/>
            <a:ext cx="2909300" cy="2909300"/>
            <a:chOff x="15084914" y="7017313"/>
            <a:chExt cx="2909300" cy="2909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84914" y="7017313"/>
              <a:ext cx="2909300" cy="29093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30818" y="3671018"/>
            <a:ext cx="5224078" cy="5713109"/>
            <a:chOff x="6530818" y="3671018"/>
            <a:chExt cx="5224078" cy="57131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0818" y="3671018"/>
              <a:ext cx="5224078" cy="571310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388902" y="1441235"/>
            <a:ext cx="13507910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5000" dirty="0" err="1">
                <a:solidFill>
                  <a:srgbClr val="490EA8"/>
                </a:solidFill>
                <a:latin typeface="210 Luckysuper L"/>
                <a:ea typeface="+mn-lt"/>
              </a:rPr>
              <a:t>프로젝트</a:t>
            </a:r>
            <a:r>
              <a:rPr lang="en-US" altLang="ko-KR" sz="5000" dirty="0">
                <a:solidFill>
                  <a:srgbClr val="490EA8"/>
                </a:solidFill>
                <a:latin typeface="210 Luckysuper L"/>
                <a:ea typeface="+mn-lt"/>
              </a:rPr>
              <a:t> </a:t>
            </a:r>
            <a:r>
              <a:rPr lang="ko-KR" altLang="en-US" sz="5000" dirty="0">
                <a:latin typeface="210 Luckysuper L"/>
                <a:ea typeface="+mn-lt"/>
              </a:rPr>
              <a:t>개요</a:t>
            </a:r>
            <a:endParaRPr lang="ko-KR" altLang="en-US" dirty="0">
              <a:latin typeface="210 Luckysuper L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058406" y="3671018"/>
            <a:ext cx="5224078" cy="5713109"/>
            <a:chOff x="1058406" y="3671018"/>
            <a:chExt cx="5224078" cy="57131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8406" y="3671018"/>
              <a:ext cx="5224078" cy="571310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62167" y="5953434"/>
            <a:ext cx="5031344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ko-KR" altLang="en-US" kern="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mdrims에서</a:t>
            </a:r>
            <a:r>
              <a:rPr lang="ko-KR" altLang="en-US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제공중인 졸업 시뮬레이션 기능</a:t>
            </a:r>
            <a:endParaRPr lang="ko-KR" altLang="en-US" kern="0" spc="-1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ko-KR" altLang="en-US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         </a:t>
            </a:r>
          </a:p>
          <a:p>
            <a:r>
              <a:rPr lang="ko-KR" altLang="en-US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                 2022년 이후 입학생에게만 제공 중</a:t>
            </a:r>
          </a:p>
          <a:p>
            <a:endParaRPr lang="ko-KR" altLang="en-US" kern="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이전 입학 재학생들의 졸업 요건 확인 방법</a:t>
            </a:r>
            <a:endParaRPr lang="en-US" altLang="ko-KR" kern="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학과 사무실 유선 문의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학업이수가이드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확인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endParaRPr lang="en-US" altLang="ko-KR" kern="0" spc="-1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r>
              <a:rPr lang="en-US" altLang="ko-KR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                 </a:t>
            </a:r>
            <a:r>
              <a:rPr lang="ko-KR" altLang="en-US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졸업요건 확인이 불편함</a:t>
            </a:r>
          </a:p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grpSp>
        <p:nvGrpSpPr>
          <p:cNvPr id="1014" name="그룹 1014"/>
          <p:cNvGrpSpPr/>
          <p:nvPr/>
        </p:nvGrpSpPr>
        <p:grpSpPr>
          <a:xfrm>
            <a:off x="12003230" y="3671018"/>
            <a:ext cx="5224078" cy="5713109"/>
            <a:chOff x="12003230" y="3671018"/>
            <a:chExt cx="5224078" cy="571310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03230" y="3671018"/>
              <a:ext cx="5224078" cy="5713109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15439663" y="6896742"/>
            <a:ext cx="960617" cy="3787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  <a:latin typeface="210 Luckysuper R" pitchFamily="34" charset="0"/>
                <a:cs typeface="210 Luckysuper R" pitchFamily="34" charset="0"/>
              </a:rPr>
              <a:t>65%</a:t>
            </a:r>
            <a:endParaRPr lang="en-US"/>
          </a:p>
        </p:txBody>
      </p:sp>
      <p:sp>
        <p:nvSpPr>
          <p:cNvPr id="81" name="Object 81"/>
          <p:cNvSpPr txBox="1"/>
          <p:nvPr/>
        </p:nvSpPr>
        <p:spPr>
          <a:xfrm>
            <a:off x="5815298" y="6169946"/>
            <a:ext cx="6616373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kern="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학번과</a:t>
            </a:r>
            <a:r>
              <a:rPr lang="en-US" altLang="ko-KR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무관하게</a:t>
            </a:r>
            <a:endParaRPr lang="en-US" altLang="ko-KR" kern="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kern="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kern="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AutoNum type="arabicPeriod"/>
            </a:pPr>
            <a:r>
              <a:rPr lang="en-US" altLang="ko-KR" kern="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누구나</a:t>
            </a:r>
            <a:r>
              <a:rPr lang="en-US" altLang="ko-KR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졸업사정</a:t>
            </a:r>
            <a:r>
              <a:rPr lang="en-US" altLang="ko-KR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관리가</a:t>
            </a:r>
            <a:r>
              <a:rPr lang="en-US" altLang="ko-KR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가능한</a:t>
            </a:r>
            <a:endParaRPr lang="en-US" altLang="ko-KR" kern="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kern="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kern="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AutoNum type="arabicPeriod"/>
            </a:pPr>
            <a:r>
              <a:rPr lang="en-US" altLang="ko-KR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en-US" altLang="ko-KR" kern="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kern="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Object 82"/>
          <p:cNvSpPr txBox="1"/>
          <p:nvPr/>
        </p:nvSpPr>
        <p:spPr>
          <a:xfrm rot="-10800000" flipV="1">
            <a:off x="11287710" y="6085429"/>
            <a:ext cx="6655118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취득</a:t>
            </a:r>
            <a:r>
              <a:rPr lang="en-US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학점</a:t>
            </a:r>
            <a:r>
              <a:rPr lang="en-US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확인서</a:t>
            </a:r>
            <a:r>
              <a:rPr lang="en-US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업로드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algn="ctr"/>
            <a:endParaRPr lang="ko-KR" altLang="en-US" kern="0" spc="-1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algn="ctr"/>
            <a:endParaRPr lang="ko-KR" altLang="en-US" kern="0" spc="-1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해당 데이터 기반 졸업사정 관리 페이지 노출</a:t>
            </a:r>
          </a:p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졸업 사정 체크리스트로 효율적 관리</a:t>
            </a:r>
          </a:p>
          <a:p>
            <a:pPr algn="ctr"/>
            <a:endParaRPr lang="en-US" altLang="ko-KR" kern="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kern="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3" name="그룹 1023"/>
          <p:cNvGrpSpPr/>
          <p:nvPr/>
        </p:nvGrpSpPr>
        <p:grpSpPr>
          <a:xfrm>
            <a:off x="2681227" y="2709154"/>
            <a:ext cx="1978437" cy="1978437"/>
            <a:chOff x="2681227" y="2709154"/>
            <a:chExt cx="1978437" cy="1978437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1227" y="2709154"/>
              <a:ext cx="1978437" cy="1978437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153639" y="2709154"/>
            <a:ext cx="1978437" cy="1978437"/>
            <a:chOff x="8153639" y="2709154"/>
            <a:chExt cx="1978437" cy="1978437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639" y="2709154"/>
              <a:ext cx="1978437" cy="1978437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3626050" y="2709154"/>
            <a:ext cx="1978437" cy="1978437"/>
            <a:chOff x="13626050" y="2709154"/>
            <a:chExt cx="1978437" cy="1978437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26050" y="2709154"/>
              <a:ext cx="1978437" cy="1978437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2007126" y="5357876"/>
            <a:ext cx="3326638" cy="208925"/>
            <a:chOff x="2007126" y="5357876"/>
            <a:chExt cx="3326638" cy="208925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126" y="5357876"/>
              <a:ext cx="3326638" cy="208925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7063119" y="5357876"/>
            <a:ext cx="4159475" cy="208925"/>
            <a:chOff x="7063119" y="5357876"/>
            <a:chExt cx="4159475" cy="208925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3119" y="5357876"/>
              <a:ext cx="4159475" cy="208925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3034406" y="5357876"/>
            <a:ext cx="3161725" cy="208925"/>
            <a:chOff x="13034406" y="5357876"/>
            <a:chExt cx="3161725" cy="208925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34406" y="5357876"/>
              <a:ext cx="3161725" cy="208925"/>
            </a:xfrm>
            <a:prstGeom prst="rect">
              <a:avLst/>
            </a:prstGeom>
          </p:spPr>
        </p:pic>
      </p:grpSp>
      <p:sp>
        <p:nvSpPr>
          <p:cNvPr id="111" name="Object 111"/>
          <p:cNvSpPr txBox="1"/>
          <p:nvPr/>
        </p:nvSpPr>
        <p:spPr>
          <a:xfrm>
            <a:off x="7060053" y="5259768"/>
            <a:ext cx="415566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프로젝트</a:t>
            </a:r>
            <a:r>
              <a:rPr 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 </a:t>
            </a:r>
            <a:r>
              <a:rPr lang="ko-KR" alt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목표</a:t>
            </a:r>
            <a:endParaRPr lang="en-US" sz="2000" kern="0" spc="-100" dirty="0">
              <a:solidFill>
                <a:srgbClr val="490EA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377588" y="5273953"/>
            <a:ext cx="451076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</a:t>
            </a:r>
            <a:r>
              <a:rPr 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  <a:endParaRPr lang="en-US" sz="2000" kern="0" spc="-100" dirty="0">
              <a:solidFill>
                <a:srgbClr val="490EA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2279659" y="5277129"/>
            <a:ext cx="44000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</a:t>
            </a:r>
            <a:r>
              <a:rPr 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spc="-1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sz="2000" kern="0" spc="-100" dirty="0">
              <a:solidFill>
                <a:srgbClr val="490EA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3BEAEF0-18E0-3636-0868-62BFF846A08C}"/>
              </a:ext>
            </a:extLst>
          </p:cNvPr>
          <p:cNvSpPr/>
          <p:nvPr/>
        </p:nvSpPr>
        <p:spPr>
          <a:xfrm>
            <a:off x="1500231" y="8432800"/>
            <a:ext cx="506895" cy="339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9">
            <a:extLst>
              <a:ext uri="{FF2B5EF4-FFF2-40B4-BE49-F238E27FC236}">
                <a16:creationId xmlns:a16="http://schemas.microsoft.com/office/drawing/2014/main" id="{40A016E3-D25A-E64A-913C-73E16C55F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844" y="3080456"/>
            <a:ext cx="1219200" cy="1219200"/>
          </a:xfrm>
          <a:prstGeom prst="rect">
            <a:avLst/>
          </a:prstGeom>
        </p:spPr>
      </p:pic>
      <p:pic>
        <p:nvPicPr>
          <p:cNvPr id="12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06D0385-A73E-85F3-82AA-6E9A0416D2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09511" y="3080456"/>
            <a:ext cx="1219200" cy="1219200"/>
          </a:xfrm>
          <a:prstGeom prst="rect">
            <a:avLst/>
          </a:prstGeom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DF823080-8B3F-476C-F155-E69BC9F630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9289" y="3080456"/>
            <a:ext cx="1219200" cy="12192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F5E8ADA-FB57-1653-E7AC-DCE712234560}"/>
              </a:ext>
            </a:extLst>
          </p:cNvPr>
          <p:cNvSpPr/>
          <p:nvPr/>
        </p:nvSpPr>
        <p:spPr>
          <a:xfrm>
            <a:off x="1431979" y="6523412"/>
            <a:ext cx="506895" cy="339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57703BC-3934-0B82-E83F-6286391CF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594" y="1498278"/>
            <a:ext cx="9126747" cy="2781630"/>
          </a:xfrm>
          <a:prstGeom prst="rect">
            <a:avLst/>
          </a:prstGeom>
        </p:spPr>
      </p:pic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E0D068B-8FEF-3479-A0CE-2FE1E4F1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594" y="5435859"/>
            <a:ext cx="9126746" cy="3797575"/>
          </a:xfrm>
          <a:prstGeom prst="rect">
            <a:avLst/>
          </a:prstGeom>
        </p:spPr>
      </p:pic>
      <p:sp>
        <p:nvSpPr>
          <p:cNvPr id="6" name="Object 14">
            <a:extLst>
              <a:ext uri="{FF2B5EF4-FFF2-40B4-BE49-F238E27FC236}">
                <a16:creationId xmlns:a16="http://schemas.microsoft.com/office/drawing/2014/main" id="{CFE0E7D7-E259-9D24-600A-6D7ADF0E9FAC}"/>
              </a:ext>
            </a:extLst>
          </p:cNvPr>
          <p:cNvSpPr txBox="1"/>
          <p:nvPr/>
        </p:nvSpPr>
        <p:spPr>
          <a:xfrm>
            <a:off x="396825" y="1004099"/>
            <a:ext cx="7376851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500" dirty="0">
                <a:solidFill>
                  <a:srgbClr val="490EA8"/>
                </a:solidFill>
                <a:latin typeface="Malgun Gothic"/>
                <a:ea typeface="Malgun Gothic"/>
                <a:cs typeface="210 Luckysuper B" pitchFamily="34" charset="0"/>
              </a:rPr>
              <a:t>기존서비스1</a:t>
            </a:r>
            <a:endParaRPr lang="en-US" altLang="ko-KR" sz="5500" dirty="0">
              <a:solidFill>
                <a:srgbClr val="490EA8"/>
              </a:solidFill>
              <a:latin typeface="Malgun Gothic"/>
              <a:ea typeface="Malgun Gothic"/>
              <a:cs typeface="210 Luckysuper B" pitchFamily="34" charset="0"/>
            </a:endParaRPr>
          </a:p>
          <a:p>
            <a:pPr algn="ctr"/>
            <a:endParaRPr lang="ko-KR" altLang="en-US" sz="2000" dirty="0">
              <a:solidFill>
                <a:srgbClr val="490EA8"/>
              </a:solidFill>
              <a:latin typeface="Malgun Gothic"/>
              <a:ea typeface="Malgun Gothic"/>
              <a:cs typeface="210 Luckysuper B" pitchFamily="34" charset="0"/>
            </a:endParaRPr>
          </a:p>
          <a:p>
            <a:pPr algn="ctr"/>
            <a:r>
              <a:rPr lang="ko-KR" altLang="en-US" sz="5500" dirty="0">
                <a:solidFill>
                  <a:srgbClr val="000000"/>
                </a:solidFill>
                <a:latin typeface="Malgun Gothic"/>
                <a:ea typeface="Malgun Gothic"/>
                <a:cs typeface="210 Luckysuper B" pitchFamily="34" charset="0"/>
              </a:rPr>
              <a:t>학사운영실 유선 상담</a:t>
            </a:r>
          </a:p>
        </p:txBody>
      </p:sp>
      <p:grpSp>
        <p:nvGrpSpPr>
          <p:cNvPr id="8" name="그룹 1005">
            <a:extLst>
              <a:ext uri="{FF2B5EF4-FFF2-40B4-BE49-F238E27FC236}">
                <a16:creationId xmlns:a16="http://schemas.microsoft.com/office/drawing/2014/main" id="{67752C3D-3E44-5F40-9F5D-5788E1EED934}"/>
              </a:ext>
            </a:extLst>
          </p:cNvPr>
          <p:cNvGrpSpPr/>
          <p:nvPr/>
        </p:nvGrpSpPr>
        <p:grpSpPr>
          <a:xfrm>
            <a:off x="802364" y="5529990"/>
            <a:ext cx="3282887" cy="3689187"/>
            <a:chOff x="1596652" y="5161905"/>
            <a:chExt cx="3282887" cy="3689187"/>
          </a:xfrm>
        </p:grpSpPr>
        <p:pic>
          <p:nvPicPr>
            <p:cNvPr id="7" name="Object 16">
              <a:extLst>
                <a:ext uri="{FF2B5EF4-FFF2-40B4-BE49-F238E27FC236}">
                  <a16:creationId xmlns:a16="http://schemas.microsoft.com/office/drawing/2014/main" id="{7A415C61-BC50-AF00-0AD1-36F5A659F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6652" y="5161905"/>
              <a:ext cx="3282887" cy="3689187"/>
            </a:xfrm>
            <a:prstGeom prst="rect">
              <a:avLst/>
            </a:prstGeom>
          </p:spPr>
        </p:pic>
      </p:grpSp>
      <p:sp>
        <p:nvSpPr>
          <p:cNvPr id="12" name="Object 13">
            <a:extLst>
              <a:ext uri="{FF2B5EF4-FFF2-40B4-BE49-F238E27FC236}">
                <a16:creationId xmlns:a16="http://schemas.microsoft.com/office/drawing/2014/main" id="{6DD45E0E-5942-D766-5DBD-D20205BD69FC}"/>
              </a:ext>
            </a:extLst>
          </p:cNvPr>
          <p:cNvSpPr txBox="1"/>
          <p:nvPr/>
        </p:nvSpPr>
        <p:spPr>
          <a:xfrm>
            <a:off x="6636780" y="4709792"/>
            <a:ext cx="12524397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500" dirty="0">
                <a:solidFill>
                  <a:srgbClr val="490EA8"/>
                </a:solidFill>
                <a:latin typeface="210 Luckysuper B"/>
                <a:cs typeface="210 Luckysuper B" pitchFamily="34" charset="0"/>
              </a:rPr>
              <a:t>학사운영실 - 전체 학부 수업 및 교육과정 담당자</a:t>
            </a:r>
            <a:endParaRPr lang="en-US" sz="3500" dirty="0">
              <a:solidFill>
                <a:srgbClr val="490EA8"/>
              </a:solidFill>
              <a:latin typeface="210 Luckysuper B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6C20FB28-3176-0821-E0DC-2B5128281B00}"/>
              </a:ext>
            </a:extLst>
          </p:cNvPr>
          <p:cNvSpPr txBox="1"/>
          <p:nvPr/>
        </p:nvSpPr>
        <p:spPr>
          <a:xfrm>
            <a:off x="8062001" y="822769"/>
            <a:ext cx="9829174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500" dirty="0">
                <a:solidFill>
                  <a:srgbClr val="490EA8"/>
                </a:solidFill>
                <a:latin typeface="210 Luckysuper B"/>
                <a:cs typeface="210 Luckysuper B" pitchFamily="34" charset="0"/>
              </a:rPr>
              <a:t>단과대학 - 소속학과 별 담당자</a:t>
            </a:r>
            <a:endParaRPr lang="en-US" sz="3500" dirty="0">
              <a:solidFill>
                <a:srgbClr val="490EA8"/>
              </a:solidFill>
              <a:latin typeface="210 Luckysuper B"/>
            </a:endParaRPr>
          </a:p>
        </p:txBody>
      </p:sp>
    </p:spTree>
    <p:extLst>
      <p:ext uri="{BB962C8B-B14F-4D97-AF65-F5344CB8AC3E}">
        <p14:creationId xmlns:p14="http://schemas.microsoft.com/office/powerpoint/2010/main" val="422752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CAC0EB2B-D1B4-98CB-A9CD-1F3BF6DE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33" y="3685148"/>
            <a:ext cx="3910461" cy="3779088"/>
          </a:xfrm>
          <a:prstGeom prst="rect">
            <a:avLst/>
          </a:prstGeom>
        </p:spPr>
      </p:pic>
      <p:sp>
        <p:nvSpPr>
          <p:cNvPr id="3" name="Object 14">
            <a:extLst>
              <a:ext uri="{FF2B5EF4-FFF2-40B4-BE49-F238E27FC236}">
                <a16:creationId xmlns:a16="http://schemas.microsoft.com/office/drawing/2014/main" id="{42256C68-DA37-11C1-E630-C3E841B13C95}"/>
              </a:ext>
            </a:extLst>
          </p:cNvPr>
          <p:cNvSpPr txBox="1"/>
          <p:nvPr/>
        </p:nvSpPr>
        <p:spPr>
          <a:xfrm>
            <a:off x="3198569" y="841956"/>
            <a:ext cx="11327961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500" dirty="0">
                <a:solidFill>
                  <a:srgbClr val="490EA8"/>
                </a:solidFill>
                <a:latin typeface="Malgun Gothic"/>
                <a:ea typeface="Malgun Gothic"/>
                <a:cs typeface="210 Luckysuper B" pitchFamily="34" charset="0"/>
              </a:rPr>
              <a:t>기존서비스2</a:t>
            </a:r>
            <a:endParaRPr lang="en-US" altLang="ko-KR" sz="5500" dirty="0">
              <a:solidFill>
                <a:srgbClr val="490EA8"/>
              </a:solidFill>
              <a:latin typeface="Malgun Gothic"/>
              <a:ea typeface="Malgun Gothic"/>
              <a:cs typeface="210 Luckysuper B" pitchFamily="34" charset="0"/>
            </a:endParaRPr>
          </a:p>
          <a:p>
            <a:pPr algn="ctr"/>
            <a:endParaRPr lang="ko-KR" altLang="en-US" sz="2000" dirty="0">
              <a:solidFill>
                <a:srgbClr val="490EA8"/>
              </a:solidFill>
              <a:latin typeface="Malgun Gothic"/>
              <a:ea typeface="Malgun Gothic"/>
              <a:cs typeface="210 Luckysuper B" pitchFamily="34" charset="0"/>
            </a:endParaRPr>
          </a:p>
          <a:p>
            <a:pPr algn="ctr"/>
            <a:r>
              <a:rPr lang="ko-KR" altLang="en-US" sz="5500" dirty="0">
                <a:solidFill>
                  <a:srgbClr val="000000"/>
                </a:solidFill>
                <a:latin typeface="Malgun Gothic"/>
                <a:ea typeface="Malgun Gothic"/>
                <a:cs typeface="210 Luckysuper B" pitchFamily="34" charset="0"/>
              </a:rPr>
              <a:t>동국대학교 </a:t>
            </a:r>
            <a:r>
              <a:rPr lang="ko-KR" altLang="en-US" sz="5500" dirty="0" err="1">
                <a:solidFill>
                  <a:srgbClr val="000000"/>
                </a:solidFill>
                <a:latin typeface="Malgun Gothic"/>
                <a:ea typeface="Malgun Gothic"/>
                <a:cs typeface="210 Luckysuper B" pitchFamily="34" charset="0"/>
              </a:rPr>
              <a:t>졸업시뮬레이션</a:t>
            </a:r>
            <a:r>
              <a:rPr lang="ko-KR" altLang="en-US" sz="5500" dirty="0">
                <a:solidFill>
                  <a:srgbClr val="000000"/>
                </a:solidFill>
                <a:latin typeface="Malgun Gothic"/>
                <a:ea typeface="Malgun Gothic"/>
                <a:cs typeface="210 Luckysuper B" pitchFamily="34" charset="0"/>
              </a:rPr>
              <a:t> 시스템</a:t>
            </a: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E57DFF0F-136F-5020-4809-58BAAC49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593" y="3702892"/>
            <a:ext cx="3745088" cy="377331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F959FA52-5D54-C8FF-4315-980648E5B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950" y="4066686"/>
            <a:ext cx="1219200" cy="1219200"/>
          </a:xfrm>
          <a:prstGeom prst="rect">
            <a:avLst/>
          </a:prstGeom>
        </p:spPr>
      </p:pic>
      <p:pic>
        <p:nvPicPr>
          <p:cNvPr id="10" name="그림 10" descr="텍스트, 클립아트, 코일 스프링이(가) 표시된 사진&#10;&#10;자동 생성된 설명">
            <a:extLst>
              <a:ext uri="{FF2B5EF4-FFF2-40B4-BE49-F238E27FC236}">
                <a16:creationId xmlns:a16="http://schemas.microsoft.com/office/drawing/2014/main" id="{E8881C82-F332-FA17-BE95-E0F90ACA9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88" y="5933993"/>
            <a:ext cx="1219200" cy="1219200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17A765D8-698D-5E07-585F-6A060DB4F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9292" y="4113660"/>
            <a:ext cx="2954866" cy="29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6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60650" y="6564949"/>
            <a:ext cx="3167352" cy="3167352"/>
            <a:chOff x="14660650" y="6564949"/>
            <a:chExt cx="3167352" cy="31673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60650" y="6564949"/>
              <a:ext cx="3167352" cy="31673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5906" y="2146934"/>
            <a:ext cx="3167352" cy="3167352"/>
            <a:chOff x="585906" y="2146934"/>
            <a:chExt cx="3167352" cy="31673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906" y="2146934"/>
              <a:ext cx="3167352" cy="31673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029" y="3069862"/>
            <a:ext cx="6416522" cy="2858882"/>
            <a:chOff x="1528029" y="3069862"/>
            <a:chExt cx="6416522" cy="28588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029" y="3069862"/>
              <a:ext cx="6416522" cy="285888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22501" y="4227428"/>
            <a:ext cx="3385280" cy="34694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000" dirty="0">
                <a:solidFill>
                  <a:srgbClr val="490EA8"/>
                </a:solidFill>
                <a:latin typeface="210 Luckysuper B" pitchFamily="34" charset="0"/>
                <a:cs typeface="210 Luckysuper B" pitchFamily="34" charset="0"/>
              </a:rPr>
              <a:t>S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491073" y="3069862"/>
            <a:ext cx="1667901" cy="6087231"/>
            <a:chOff x="8491073" y="3069862"/>
            <a:chExt cx="1667901" cy="60872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1073" y="3069862"/>
              <a:ext cx="1667901" cy="60872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69053" y="3069862"/>
            <a:ext cx="6416522" cy="2858882"/>
            <a:chOff x="10569053" y="3069862"/>
            <a:chExt cx="6416522" cy="28588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9053" y="3069862"/>
              <a:ext cx="6416522" cy="285888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396183" y="4227428"/>
            <a:ext cx="3385280" cy="34694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000" dirty="0">
                <a:solidFill>
                  <a:srgbClr val="490EA8"/>
                </a:solidFill>
                <a:latin typeface="210 Luckysuper B" pitchFamily="34" charset="0"/>
                <a:cs typeface="210 Luckysuper B" pitchFamily="34" charset="0"/>
              </a:rPr>
              <a:t>W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528029" y="6266568"/>
            <a:ext cx="6416522" cy="2858882"/>
            <a:chOff x="1528029" y="6266568"/>
            <a:chExt cx="6416522" cy="28588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029" y="6266568"/>
              <a:ext cx="6416522" cy="28588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69053" y="6266568"/>
            <a:ext cx="6416522" cy="2858882"/>
            <a:chOff x="10569053" y="6266568"/>
            <a:chExt cx="6416522" cy="285888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9053" y="6266568"/>
              <a:ext cx="6416522" cy="285888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934743" y="5856086"/>
            <a:ext cx="3385280" cy="34694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000" dirty="0">
                <a:solidFill>
                  <a:srgbClr val="490EA8"/>
                </a:solidFill>
                <a:latin typeface="210 Luckysuper B" pitchFamily="34" charset="0"/>
                <a:cs typeface="210 Luckysuper B" pitchFamily="34" charset="0"/>
              </a:rPr>
              <a:t>O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393464" y="5835609"/>
            <a:ext cx="3385280" cy="34694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000">
                <a:solidFill>
                  <a:srgbClr val="490EA8"/>
                </a:solidFill>
                <a:latin typeface="210 Luckysuper B" pitchFamily="34" charset="0"/>
                <a:cs typeface="210 Luckysuper B" pitchFamily="34" charset="0"/>
              </a:rPr>
              <a:t>T</a:t>
            </a:r>
            <a:endParaRPr lang="en-US"/>
          </a:p>
        </p:txBody>
      </p:sp>
      <p:grpSp>
        <p:nvGrpSpPr>
          <p:cNvPr id="1008" name="그룹 1008"/>
          <p:cNvGrpSpPr/>
          <p:nvPr/>
        </p:nvGrpSpPr>
        <p:grpSpPr>
          <a:xfrm>
            <a:off x="13522230" y="3416870"/>
            <a:ext cx="3149093" cy="507022"/>
            <a:chOff x="13599998" y="3991968"/>
            <a:chExt cx="3149093" cy="50702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99998" y="3991968"/>
              <a:ext cx="3149093" cy="50702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3271161" y="4222241"/>
            <a:ext cx="665511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ko-KR" altLang="en-US" sz="1600" kern="0" spc="-100" dirty="0">
                <a:ea typeface="+mn-lt"/>
                <a:cs typeface="+mn-lt"/>
              </a:rPr>
              <a:t>담당자 </a:t>
            </a:r>
            <a:r>
              <a:rPr lang="ko-KR" altLang="en-US" sz="1600" kern="0" spc="-100" dirty="0" err="1">
                <a:ea typeface="+mn-lt"/>
                <a:cs typeface="+mn-lt"/>
              </a:rPr>
              <a:t>부재시</a:t>
            </a:r>
            <a:r>
              <a:rPr lang="ko-KR" altLang="en-US" sz="1600" kern="0" spc="-100" dirty="0">
                <a:ea typeface="+mn-lt"/>
                <a:cs typeface="+mn-lt"/>
              </a:rPr>
              <a:t> 상담 불가</a:t>
            </a:r>
            <a:endParaRPr lang="en-US" sz="1600" kern="0" spc="-1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ko-KR" altLang="en-US" sz="1600" kern="0" spc="-1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kern="0" spc="-100" dirty="0">
                <a:ea typeface="+mn-lt"/>
                <a:cs typeface="+mn-lt"/>
              </a:rPr>
              <a:t>2022</a:t>
            </a:r>
            <a:r>
              <a:rPr lang="ko-KR" altLang="en-US" sz="1600" kern="0" spc="-100" dirty="0">
                <a:ea typeface="+mn-lt"/>
                <a:cs typeface="+mn-lt"/>
              </a:rPr>
              <a:t>학번</a:t>
            </a:r>
            <a:r>
              <a:rPr lang="en-US" altLang="ko-KR" sz="1600" kern="0" spc="-100" dirty="0">
                <a:ea typeface="+mn-lt"/>
                <a:cs typeface="+mn-lt"/>
              </a:rPr>
              <a:t> </a:t>
            </a:r>
            <a:r>
              <a:rPr lang="ko-KR" altLang="en-US" sz="1600" kern="0" spc="-100" dirty="0">
                <a:ea typeface="+mn-lt"/>
                <a:cs typeface="+mn-lt"/>
              </a:rPr>
              <a:t>이후의</a:t>
            </a:r>
            <a:r>
              <a:rPr lang="en-US" altLang="ko-KR" sz="1600" kern="0" spc="-100" dirty="0">
                <a:ea typeface="+mn-lt"/>
                <a:cs typeface="+mn-lt"/>
              </a:rPr>
              <a:t> </a:t>
            </a:r>
            <a:r>
              <a:rPr lang="ko-KR" altLang="en-US" sz="1600" kern="0" spc="-100" dirty="0">
                <a:ea typeface="+mn-lt"/>
                <a:cs typeface="+mn-lt"/>
              </a:rPr>
              <a:t>학생에게만</a:t>
            </a:r>
            <a:r>
              <a:rPr lang="en-US" altLang="ko-KR" sz="1600" kern="0" spc="-100" dirty="0">
                <a:ea typeface="+mn-lt"/>
                <a:cs typeface="+mn-lt"/>
              </a:rPr>
              <a:t> </a:t>
            </a:r>
            <a:r>
              <a:rPr lang="ko-KR" altLang="en-US" sz="1600" kern="0" spc="-100" dirty="0">
                <a:ea typeface="+mn-lt"/>
                <a:cs typeface="+mn-lt"/>
              </a:rPr>
              <a:t>지원</a:t>
            </a:r>
            <a:r>
              <a:rPr lang="en-US" altLang="ko-KR" sz="1600" kern="0" spc="-100" dirty="0">
                <a:ea typeface="+mn-lt"/>
                <a:cs typeface="+mn-lt"/>
              </a:rPr>
              <a:t> </a:t>
            </a:r>
            <a:r>
              <a:rPr lang="ko-KR" altLang="en-US" sz="1600" kern="0" spc="-100" dirty="0">
                <a:ea typeface="+mn-lt"/>
                <a:cs typeface="+mn-lt"/>
              </a:rPr>
              <a:t>예정</a:t>
            </a:r>
            <a:endParaRPr lang="en-US" sz="1600" kern="0" spc="-100" dirty="0">
              <a:ea typeface="+mn-lt"/>
              <a:cs typeface="+mn-lt"/>
            </a:endParaRPr>
          </a:p>
          <a:p>
            <a:pPr algn="r"/>
            <a:r>
              <a:rPr lang="en-US" sz="1600" kern="0" spc="-100" dirty="0">
                <a:solidFill>
                  <a:srgbClr val="000000"/>
                </a:solidFill>
                <a:latin typeface="Pretendard"/>
                <a:cs typeface="Pretendard" pitchFamily="34" charset="0"/>
              </a:rPr>
              <a:t>. </a:t>
            </a:r>
            <a:endParaRPr lang="en-US" dirty="0">
              <a:latin typeface="Pretendard"/>
              <a:cs typeface="Calibri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3529425" y="6520580"/>
            <a:ext cx="3149093" cy="507022"/>
            <a:chOff x="13599998" y="7150753"/>
            <a:chExt cx="3149093" cy="50702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99998" y="7150753"/>
              <a:ext cx="3149093" cy="507022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1546974" y="7480699"/>
            <a:ext cx="512466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ko-KR" altLang="en-US" sz="1600" kern="0" spc="-100">
                <a:ea typeface="+mn-lt"/>
                <a:cs typeface="+mn-lt"/>
              </a:rPr>
              <a:t>담당자의 전문성 부족으로 잘못 안내될 수 있음</a:t>
            </a:r>
            <a:endParaRPr lang="en-US" altLang="ko-KR" sz="1600" kern="0" spc="-1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ko-KR" altLang="en-US" sz="1600" kern="0" spc="-1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ko-KR" altLang="en-US" sz="1600" kern="0" spc="-100">
                <a:ea typeface="+mn-lt"/>
                <a:cs typeface="+mn-lt"/>
              </a:rPr>
              <a:t>오래된 학번의 경우</a:t>
            </a:r>
            <a:r>
              <a:rPr lang="en-US" altLang="ko-KR" sz="1600" kern="0" spc="-100">
                <a:ea typeface="+mn-lt"/>
                <a:cs typeface="+mn-lt"/>
              </a:rPr>
              <a:t>,</a:t>
            </a:r>
            <a:r>
              <a:rPr lang="ko-KR" altLang="en-US" sz="1600" kern="0" spc="-100">
                <a:ea typeface="+mn-lt"/>
                <a:cs typeface="+mn-lt"/>
              </a:rPr>
              <a:t> </a:t>
            </a:r>
            <a:r>
              <a:rPr lang="ko-KR" altLang="en-US" sz="1600" kern="0" spc="-100" err="1">
                <a:ea typeface="+mn-lt"/>
                <a:cs typeface="+mn-lt"/>
              </a:rPr>
              <a:t>학업이수가이드의</a:t>
            </a:r>
            <a:r>
              <a:rPr lang="ko-KR" altLang="en-US" sz="1600" kern="0" spc="-100">
                <a:ea typeface="+mn-lt"/>
                <a:cs typeface="+mn-lt"/>
              </a:rPr>
              <a:t> 변경사항이 제대로 반영되지 않을 가능성</a:t>
            </a:r>
            <a:endParaRPr lang="en-US" sz="1600" kern="0" spc="-100">
              <a:ea typeface="+mn-lt"/>
              <a:cs typeface="+mn-lt"/>
            </a:endParaRPr>
          </a:p>
          <a:p>
            <a:pPr algn="r"/>
            <a:endParaRPr lang="en-US" sz="1600" kern="0" spc="-100">
              <a:latin typeface="Pretendard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2004015" y="3407643"/>
            <a:ext cx="3149093" cy="507022"/>
            <a:chOff x="1829659" y="3988829"/>
            <a:chExt cx="3149093" cy="50702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9659" y="3988829"/>
              <a:ext cx="3149093" cy="507022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282038" y="3453961"/>
            <a:ext cx="42000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en-US" kern="0" spc="-100">
              <a:solidFill>
                <a:srgbClr val="FFFFFF"/>
              </a:solidFill>
              <a:latin typeface="Pretendard Medi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29657" y="4231599"/>
            <a:ext cx="665511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600" kern="0" spc="-100" dirty="0">
                <a:ea typeface="+mn-lt"/>
                <a:cs typeface="+mn-lt"/>
              </a:rPr>
              <a:t>학사운영실의 졸업사정 최종 담당자와 상담할 경우</a:t>
            </a:r>
            <a:r>
              <a:rPr lang="en-US" altLang="ko-KR" sz="1600" kern="0" spc="-100" dirty="0">
                <a:ea typeface="+mn-lt"/>
                <a:cs typeface="+mn-lt"/>
              </a:rPr>
              <a:t>,</a:t>
            </a:r>
            <a:r>
              <a:rPr lang="ko-KR" altLang="en-US" sz="1600" kern="0" spc="-100" dirty="0">
                <a:ea typeface="+mn-lt"/>
                <a:cs typeface="+mn-lt"/>
              </a:rPr>
              <a:t> </a:t>
            </a:r>
            <a:br>
              <a:rPr lang="ko-KR" altLang="en-US" sz="1600" kern="0" spc="-100" dirty="0">
                <a:ea typeface="+mn-lt"/>
                <a:cs typeface="+mn-lt"/>
              </a:rPr>
            </a:br>
            <a:r>
              <a:rPr lang="ko-KR" altLang="en-US" sz="1600" kern="0" spc="-100" dirty="0" err="1">
                <a:ea typeface="+mn-lt"/>
                <a:cs typeface="+mn-lt"/>
              </a:rPr>
              <a:t>미충족</a:t>
            </a:r>
            <a:r>
              <a:rPr lang="ko-KR" altLang="en-US" sz="1600" kern="0" spc="-100" dirty="0">
                <a:ea typeface="+mn-lt"/>
                <a:cs typeface="+mn-lt"/>
              </a:rPr>
              <a:t> 요건에 대하여 정확한 정보를 습득 가능</a:t>
            </a:r>
            <a:endParaRPr lang="en-US" sz="1600" kern="0" spc="-1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 kern="0" spc="-1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kern="0" spc="-100" dirty="0">
                <a:ea typeface="+mn-lt"/>
                <a:cs typeface="+mn-lt"/>
              </a:rPr>
              <a:t>학생 개개인이 스스로 시뮬레이션 가능 </a:t>
            </a:r>
            <a:endParaRPr lang="en-US" sz="1600" kern="0" spc="-100" dirty="0">
              <a:ea typeface="+mn-lt"/>
              <a:cs typeface="+mn-lt"/>
            </a:endParaRPr>
          </a:p>
          <a:p>
            <a:endParaRPr lang="en-US" sz="1600" kern="0" spc="-100" dirty="0">
              <a:latin typeface="Pretendard"/>
            </a:endParaRPr>
          </a:p>
        </p:txBody>
      </p:sp>
      <p:grpSp>
        <p:nvGrpSpPr>
          <p:cNvPr id="1011" name="그룹 1011"/>
          <p:cNvGrpSpPr/>
          <p:nvPr/>
        </p:nvGrpSpPr>
        <p:grpSpPr>
          <a:xfrm>
            <a:off x="2009273" y="6566427"/>
            <a:ext cx="3149093" cy="507022"/>
            <a:chOff x="1829659" y="7147614"/>
            <a:chExt cx="3149093" cy="50702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9659" y="7147614"/>
              <a:ext cx="3149093" cy="507022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829657" y="7336254"/>
            <a:ext cx="5806033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ko-KR" altLang="en-US" sz="1600" kern="0" spc="-100" dirty="0">
                <a:ea typeface="+mn-lt"/>
                <a:cs typeface="+mn-lt"/>
              </a:rPr>
              <a:t>졸업 가능여부에 관한 판정 외에도 현실적인 조언이 가능</a:t>
            </a:r>
            <a:endParaRPr lang="en-US" sz="1600" kern="0" spc="-1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ko-KR" altLang="en-US" sz="1600" kern="0" spc="-1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kern="0" spc="-100" dirty="0" err="1">
                <a:ea typeface="+mn-lt"/>
                <a:cs typeface="+mn-lt"/>
              </a:rPr>
              <a:t>mdrims</a:t>
            </a:r>
            <a:r>
              <a:rPr lang="ko-KR" altLang="en-US" sz="1600" kern="0" spc="-100" dirty="0">
                <a:ea typeface="+mn-lt"/>
                <a:cs typeface="+mn-lt"/>
              </a:rPr>
              <a:t>내에서</a:t>
            </a:r>
            <a:r>
              <a:rPr lang="en-US" altLang="ko-KR" sz="1600" kern="0" spc="-100" dirty="0">
                <a:ea typeface="+mn-lt"/>
                <a:cs typeface="+mn-lt"/>
              </a:rPr>
              <a:t> </a:t>
            </a:r>
            <a:r>
              <a:rPr lang="ko-KR" altLang="en-US" sz="1600" kern="0" spc="-100" dirty="0">
                <a:ea typeface="+mn-lt"/>
                <a:cs typeface="+mn-lt"/>
              </a:rPr>
              <a:t>기존의</a:t>
            </a:r>
            <a:r>
              <a:rPr lang="en-US" altLang="ko-KR" sz="1600" kern="0" spc="-100" dirty="0">
                <a:ea typeface="+mn-lt"/>
                <a:cs typeface="+mn-lt"/>
              </a:rPr>
              <a:t> </a:t>
            </a:r>
            <a:r>
              <a:rPr lang="ko-KR" altLang="en-US" sz="1600" kern="0" spc="-100" dirty="0">
                <a:ea typeface="+mn-lt"/>
                <a:cs typeface="+mn-lt"/>
              </a:rPr>
              <a:t>데이터를</a:t>
            </a:r>
            <a:r>
              <a:rPr lang="en-US" altLang="ko-KR" sz="1600" kern="0" spc="-100" dirty="0">
                <a:ea typeface="+mn-lt"/>
                <a:cs typeface="+mn-lt"/>
              </a:rPr>
              <a:t> </a:t>
            </a:r>
            <a:r>
              <a:rPr lang="ko-KR" altLang="en-US" sz="1600" kern="0" spc="-100" dirty="0">
                <a:ea typeface="+mn-lt"/>
                <a:cs typeface="+mn-lt"/>
              </a:rPr>
              <a:t>연동하는</a:t>
            </a:r>
            <a:r>
              <a:rPr lang="en-US" altLang="ko-KR" sz="1600" kern="0" spc="-100" dirty="0">
                <a:ea typeface="+mn-lt"/>
                <a:cs typeface="+mn-lt"/>
              </a:rPr>
              <a:t> </a:t>
            </a:r>
            <a:r>
              <a:rPr lang="ko-KR" altLang="en-US" sz="1600" kern="0" spc="-100" dirty="0">
                <a:ea typeface="+mn-lt"/>
                <a:cs typeface="+mn-lt"/>
              </a:rPr>
              <a:t>방식이므로</a:t>
            </a:r>
            <a:r>
              <a:rPr lang="en-US" sz="1600" kern="0" spc="-100" dirty="0">
                <a:ea typeface="+mn-lt"/>
                <a:cs typeface="+mn-lt"/>
              </a:rPr>
              <a:t>,</a:t>
            </a:r>
            <a:r>
              <a:rPr lang="en-US" altLang="ko-KR" sz="1600" kern="0" spc="-100" dirty="0">
                <a:ea typeface="+mn-lt"/>
                <a:cs typeface="+mn-lt"/>
              </a:rPr>
              <a:t> </a:t>
            </a:r>
            <a:r>
              <a:rPr lang="ko-KR" altLang="en-US" sz="1600" kern="0" spc="-100" dirty="0">
                <a:ea typeface="+mn-lt"/>
                <a:cs typeface="+mn-lt"/>
              </a:rPr>
              <a:t>높은</a:t>
            </a:r>
            <a:r>
              <a:rPr lang="en-US" altLang="ko-KR" sz="1600" kern="0" spc="-100" dirty="0">
                <a:ea typeface="+mn-lt"/>
                <a:cs typeface="+mn-lt"/>
              </a:rPr>
              <a:t> </a:t>
            </a:r>
            <a:r>
              <a:rPr lang="ko-KR" altLang="en-US" sz="1600" kern="0" spc="-100" dirty="0">
                <a:ea typeface="+mn-lt"/>
                <a:cs typeface="+mn-lt"/>
              </a:rPr>
              <a:t>접근성</a:t>
            </a:r>
          </a:p>
          <a:p>
            <a:endParaRPr lang="en-US" dirty="0">
              <a:latin typeface="Pretendard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17384" y="1540333"/>
            <a:ext cx="1045094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4800">
                <a:solidFill>
                  <a:srgbClr val="490EA8"/>
                </a:solidFill>
                <a:latin typeface="210 Luckysuper B"/>
                <a:cs typeface="210 Luckysuper B" pitchFamily="34" charset="0"/>
              </a:rPr>
              <a:t>기존</a:t>
            </a:r>
            <a:r>
              <a:rPr lang="en-US" sz="4800">
                <a:solidFill>
                  <a:srgbClr val="490EA8"/>
                </a:solidFill>
                <a:latin typeface="210 Luckysuper B"/>
                <a:cs typeface="210 Luckysuper B" pitchFamily="34" charset="0"/>
              </a:rPr>
              <a:t> </a:t>
            </a:r>
            <a:r>
              <a:rPr lang="ko-KR" altLang="en-US" sz="4800">
                <a:solidFill>
                  <a:srgbClr val="490EA8"/>
                </a:solidFill>
                <a:latin typeface="210 Luckysuper B"/>
                <a:cs typeface="210 Luckysuper B" pitchFamily="34" charset="0"/>
              </a:rPr>
              <a:t>서비스 </a:t>
            </a:r>
            <a:r>
              <a:rPr lang="en-US" sz="4800">
                <a:latin typeface="210 Luckysuper B"/>
                <a:cs typeface="210 Luckysuper B" pitchFamily="34" charset="0"/>
              </a:rPr>
              <a:t>SWOT</a:t>
            </a:r>
            <a:r>
              <a:rPr lang="en-US" altLang="ko-KR" sz="4800">
                <a:latin typeface="210 Luckysuper B"/>
                <a:cs typeface="210 Luckysuper B" pitchFamily="34" charset="0"/>
              </a:rPr>
              <a:t> </a:t>
            </a:r>
            <a:r>
              <a:rPr lang="ko-KR" altLang="en-US" sz="4800">
                <a:latin typeface="210 Luckysuper B"/>
                <a:cs typeface="210 Luckysuper B" pitchFamily="34" charset="0"/>
              </a:rPr>
              <a:t>분석</a:t>
            </a:r>
            <a:endParaRPr lang="en-US">
              <a:latin typeface="210 Luckysuper B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78369" y="3466370"/>
            <a:ext cx="317111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210 Luckysuper B"/>
                <a:cs typeface="210 Luckysuper B" pitchFamily="34" charset="0"/>
              </a:rPr>
              <a:t>Strength</a:t>
            </a:r>
            <a:endParaRPr lang="en-US">
              <a:solidFill>
                <a:schemeClr val="bg1"/>
              </a:solidFill>
              <a:latin typeface="210 Luckysuper B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268009" y="3475601"/>
            <a:ext cx="317111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210 Luckysuper B"/>
                <a:cs typeface="210 Luckysuper B" pitchFamily="34" charset="0"/>
              </a:rPr>
              <a:t>Weakness</a:t>
            </a:r>
            <a:endParaRPr lang="en-US">
              <a:solidFill>
                <a:schemeClr val="bg1"/>
              </a:solidFill>
              <a:latin typeface="210 Luckysuper B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78369" y="6628204"/>
            <a:ext cx="317111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210 Luckysuper B"/>
                <a:cs typeface="210 Luckysuper B" pitchFamily="34" charset="0"/>
              </a:rPr>
              <a:t>Opportunity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263338" y="6569068"/>
            <a:ext cx="317111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210 Luckysuper B"/>
                <a:cs typeface="210 Luckysuper B" pitchFamily="34" charset="0"/>
              </a:rPr>
              <a:t>Threat</a:t>
            </a:r>
            <a:endParaRPr lang="en-US">
              <a:solidFill>
                <a:schemeClr val="bg1"/>
              </a:solidFill>
              <a:latin typeface="210 Luckysuper B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16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91AB32CD-5C4A-7905-38C4-AE828CAFA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790" y="1944050"/>
            <a:ext cx="9126748" cy="2784324"/>
          </a:xfrm>
          <a:prstGeom prst="rect">
            <a:avLst/>
          </a:prstGeom>
        </p:spPr>
      </p:pic>
      <p:sp>
        <p:nvSpPr>
          <p:cNvPr id="4" name="Object 14">
            <a:extLst>
              <a:ext uri="{FF2B5EF4-FFF2-40B4-BE49-F238E27FC236}">
                <a16:creationId xmlns:a16="http://schemas.microsoft.com/office/drawing/2014/main" id="{6624E370-2DC4-0653-B9DF-64678CCEC737}"/>
              </a:ext>
            </a:extLst>
          </p:cNvPr>
          <p:cNvSpPr txBox="1"/>
          <p:nvPr/>
        </p:nvSpPr>
        <p:spPr>
          <a:xfrm>
            <a:off x="1221836" y="2448195"/>
            <a:ext cx="5048518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500" dirty="0">
                <a:solidFill>
                  <a:srgbClr val="490EA8"/>
                </a:solidFill>
                <a:latin typeface="210 Luckysuper B"/>
                <a:cs typeface="210 Luckysuper B" pitchFamily="34" charset="0"/>
              </a:rPr>
              <a:t>선정 오픈소스</a:t>
            </a:r>
            <a:endParaRPr lang="ko-KR" altLang="en-US" sz="5500" dirty="0">
              <a:solidFill>
                <a:srgbClr val="490EA8"/>
              </a:solidFill>
              <a:latin typeface="210 Luckysuper B" pitchFamily="34" charset="0"/>
              <a:cs typeface="210 Luckysuper B" pitchFamily="34" charset="0"/>
            </a:endParaRPr>
          </a:p>
          <a:p>
            <a:pPr algn="ctr"/>
            <a:r>
              <a:rPr lang="ko-KR" altLang="en-US" sz="5500" dirty="0">
                <a:solidFill>
                  <a:srgbClr val="000000"/>
                </a:solidFill>
                <a:latin typeface="210 Luckysuper B"/>
                <a:cs typeface="210 Luckysuper B" pitchFamily="34" charset="0"/>
              </a:rPr>
              <a:t>Apache POI</a:t>
            </a:r>
            <a:endParaRPr lang="en-US" sz="5500" dirty="0">
              <a:solidFill>
                <a:srgbClr val="000000"/>
              </a:solidFill>
              <a:latin typeface="210 Luckysuper B" pitchFamily="34" charset="0"/>
              <a:cs typeface="210 Luckysuper B" pitchFamily="34" charset="0"/>
            </a:endParaRPr>
          </a:p>
        </p:txBody>
      </p:sp>
      <p:grpSp>
        <p:nvGrpSpPr>
          <p:cNvPr id="24" name="그룹 1003">
            <a:extLst>
              <a:ext uri="{FF2B5EF4-FFF2-40B4-BE49-F238E27FC236}">
                <a16:creationId xmlns:a16="http://schemas.microsoft.com/office/drawing/2014/main" id="{F14BD16D-539B-7962-639E-26158B1075AC}"/>
              </a:ext>
            </a:extLst>
          </p:cNvPr>
          <p:cNvGrpSpPr/>
          <p:nvPr/>
        </p:nvGrpSpPr>
        <p:grpSpPr>
          <a:xfrm>
            <a:off x="5720440" y="5280268"/>
            <a:ext cx="12023067" cy="4217782"/>
            <a:chOff x="1528029" y="3069862"/>
            <a:chExt cx="6416522" cy="2858882"/>
          </a:xfrm>
        </p:grpSpPr>
        <p:pic>
          <p:nvPicPr>
            <p:cNvPr id="23" name="Object 8">
              <a:extLst>
                <a:ext uri="{FF2B5EF4-FFF2-40B4-BE49-F238E27FC236}">
                  <a16:creationId xmlns:a16="http://schemas.microsoft.com/office/drawing/2014/main" id="{1640154B-A079-6E54-BC6B-E5F0D5B54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029" y="3069862"/>
              <a:ext cx="6416522" cy="285888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1D33B1E-6629-1812-EAC9-F74244AF41E6}"/>
              </a:ext>
            </a:extLst>
          </p:cNvPr>
          <p:cNvSpPr txBox="1"/>
          <p:nvPr/>
        </p:nvSpPr>
        <p:spPr>
          <a:xfrm>
            <a:off x="6129866" y="5808940"/>
            <a:ext cx="1162473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500" dirty="0">
                <a:ea typeface="+mn-lt"/>
                <a:cs typeface="+mn-lt"/>
              </a:rPr>
              <a:t>a. </a:t>
            </a:r>
            <a:r>
              <a:rPr lang="ko-KR" altLang="en-US" sz="2500" dirty="0">
                <a:ea typeface="+mn-lt"/>
                <a:cs typeface="+mn-lt"/>
              </a:rPr>
              <a:t>오픈소스</a:t>
            </a:r>
            <a:r>
              <a:rPr lang="en-US" altLang="ko-KR" sz="2500" dirty="0">
                <a:ea typeface="+mn-lt"/>
                <a:cs typeface="+mn-lt"/>
              </a:rPr>
              <a:t> </a:t>
            </a:r>
            <a:r>
              <a:rPr lang="ko-KR" altLang="en-US" sz="2500" dirty="0">
                <a:ea typeface="+mn-lt"/>
                <a:cs typeface="+mn-lt"/>
              </a:rPr>
              <a:t>정보</a:t>
            </a:r>
            <a:endParaRPr lang="ko-KR" sz="2500" dirty="0">
              <a:ea typeface="+mn-lt"/>
              <a:cs typeface="+mn-lt"/>
            </a:endParaRPr>
          </a:p>
          <a:p>
            <a:pPr marL="1200150" lvl="2" indent="-285750">
              <a:buFont typeface="Arial,Sans-Serif"/>
              <a:buChar char="•"/>
            </a:pPr>
            <a:r>
              <a:rPr lang="en-US" altLang="ko-KR" sz="2500" dirty="0">
                <a:ea typeface="+mn-lt"/>
                <a:cs typeface="+mn-lt"/>
              </a:rPr>
              <a:t>Apache </a:t>
            </a:r>
            <a:r>
              <a:rPr lang="ko-KR" sz="2500" dirty="0">
                <a:ea typeface="+mn-lt"/>
                <a:cs typeface="+mn-lt"/>
              </a:rPr>
              <a:t>소프트웨어</a:t>
            </a:r>
            <a:r>
              <a:rPr lang="en-US" altLang="ko-KR" sz="2500" dirty="0">
                <a:ea typeface="+mn-lt"/>
                <a:cs typeface="+mn-lt"/>
              </a:rPr>
              <a:t> </a:t>
            </a:r>
            <a:r>
              <a:rPr lang="ko-KR" sz="2500" dirty="0">
                <a:ea typeface="+mn-lt"/>
                <a:cs typeface="+mn-lt"/>
              </a:rPr>
              <a:t>재단의</a:t>
            </a:r>
            <a:r>
              <a:rPr lang="en-US" altLang="ko-KR" sz="2500" dirty="0">
                <a:ea typeface="+mn-lt"/>
                <a:cs typeface="+mn-lt"/>
              </a:rPr>
              <a:t> </a:t>
            </a:r>
            <a:r>
              <a:rPr lang="ko-KR" sz="2500" dirty="0">
                <a:ea typeface="+mn-lt"/>
                <a:cs typeface="+mn-lt"/>
              </a:rPr>
              <a:t>오픈소스</a:t>
            </a:r>
            <a:r>
              <a:rPr lang="en-US" altLang="ko-KR" sz="2500" dirty="0">
                <a:ea typeface="+mn-lt"/>
                <a:cs typeface="+mn-lt"/>
              </a:rPr>
              <a:t> </a:t>
            </a:r>
            <a:r>
              <a:rPr lang="ko-KR" sz="2500" dirty="0">
                <a:ea typeface="+mn-lt"/>
                <a:cs typeface="+mn-lt"/>
              </a:rPr>
              <a:t>프로젝트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altLang="ko-KR" sz="2500" dirty="0">
                <a:ea typeface="+mn-lt"/>
                <a:cs typeface="+mn-lt"/>
              </a:rPr>
              <a:t>Java</a:t>
            </a:r>
            <a:r>
              <a:rPr lang="ko-KR" sz="2500" dirty="0">
                <a:ea typeface="+mn-lt"/>
                <a:cs typeface="+mn-lt"/>
              </a:rPr>
              <a:t>로</a:t>
            </a:r>
            <a:r>
              <a:rPr lang="en-US" altLang="ko-KR" sz="2500" dirty="0">
                <a:ea typeface="+mn-lt"/>
                <a:cs typeface="+mn-lt"/>
              </a:rPr>
              <a:t> </a:t>
            </a:r>
            <a:r>
              <a:rPr lang="ko-KR" sz="2500" dirty="0">
                <a:ea typeface="+mn-lt"/>
                <a:cs typeface="+mn-lt"/>
              </a:rPr>
              <a:t>작성된</a:t>
            </a:r>
            <a:r>
              <a:rPr lang="en-US" altLang="ko-KR" sz="2500" dirty="0">
                <a:ea typeface="+mn-lt"/>
                <a:cs typeface="+mn-lt"/>
              </a:rPr>
              <a:t> </a:t>
            </a:r>
            <a:r>
              <a:rPr lang="ko-KR" sz="2500" dirty="0">
                <a:ea typeface="+mn-lt"/>
                <a:cs typeface="+mn-lt"/>
              </a:rPr>
              <a:t>라이브러리로</a:t>
            </a:r>
            <a:r>
              <a:rPr lang="en-US" altLang="ko-KR" sz="2500" dirty="0">
                <a:ea typeface="+mn-lt"/>
                <a:cs typeface="+mn-lt"/>
              </a:rPr>
              <a:t>, Microsoft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Office</a:t>
            </a:r>
            <a:r>
              <a:rPr lang="en-US" altLang="ko-KR" sz="2500" dirty="0">
                <a:ea typeface="+mn-lt"/>
                <a:cs typeface="+mn-lt"/>
              </a:rPr>
              <a:t> </a:t>
            </a:r>
            <a:r>
              <a:rPr lang="ko-KR" sz="2500" dirty="0">
                <a:ea typeface="+mn-lt"/>
                <a:cs typeface="+mn-lt"/>
              </a:rPr>
              <a:t>파일</a:t>
            </a:r>
            <a:r>
              <a:rPr lang="en-US" altLang="ko-KR" sz="2500" dirty="0">
                <a:ea typeface="+mn-lt"/>
                <a:cs typeface="+mn-lt"/>
              </a:rPr>
              <a:t> </a:t>
            </a:r>
            <a:r>
              <a:rPr lang="ko-KR" sz="2500" dirty="0">
                <a:ea typeface="+mn-lt"/>
                <a:cs typeface="+mn-lt"/>
              </a:rPr>
              <a:t>형식을</a:t>
            </a:r>
            <a:r>
              <a:rPr lang="en-US" altLang="ko-KR" sz="2500" dirty="0">
                <a:ea typeface="+mn-lt"/>
                <a:cs typeface="+mn-lt"/>
              </a:rPr>
              <a:t> </a:t>
            </a:r>
            <a:r>
              <a:rPr lang="ko-KR" sz="2500" dirty="0">
                <a:ea typeface="+mn-lt"/>
                <a:cs typeface="+mn-lt"/>
              </a:rPr>
              <a:t>다루는</a:t>
            </a:r>
            <a:r>
              <a:rPr lang="en-US" altLang="ko-KR" sz="2500" dirty="0">
                <a:ea typeface="+mn-lt"/>
                <a:cs typeface="+mn-lt"/>
              </a:rPr>
              <a:t> </a:t>
            </a:r>
            <a:r>
              <a:rPr lang="ko-KR" sz="2500" dirty="0">
                <a:ea typeface="+mn-lt"/>
                <a:cs typeface="+mn-lt"/>
              </a:rPr>
              <a:t>데</a:t>
            </a:r>
            <a:r>
              <a:rPr lang="en-US" altLang="ko-KR" sz="2500" dirty="0">
                <a:ea typeface="+mn-lt"/>
                <a:cs typeface="+mn-lt"/>
              </a:rPr>
              <a:t> </a:t>
            </a:r>
            <a:r>
              <a:rPr lang="ko-KR" sz="2500" dirty="0">
                <a:ea typeface="+mn-lt"/>
                <a:cs typeface="+mn-lt"/>
              </a:rPr>
              <a:t>사용</a:t>
            </a:r>
          </a:p>
          <a:p>
            <a:pPr marL="1200150" lvl="2" indent="-285750">
              <a:buFont typeface="Arial,Sans-Serif"/>
              <a:buChar char="•"/>
            </a:pPr>
            <a:r>
              <a:rPr lang="en-US" sz="2500" dirty="0">
                <a:ea typeface="+mn-lt"/>
                <a:cs typeface="+mn-lt"/>
              </a:rPr>
              <a:t>Apache </a:t>
            </a:r>
            <a:r>
              <a:rPr lang="ko-KR" sz="2500" dirty="0">
                <a:ea typeface="+mn-lt"/>
                <a:cs typeface="+mn-lt"/>
              </a:rPr>
              <a:t>라이선스</a:t>
            </a:r>
            <a:r>
              <a:rPr lang="en-US" sz="2500" dirty="0">
                <a:ea typeface="+mn-lt"/>
                <a:cs typeface="+mn-lt"/>
              </a:rPr>
              <a:t> 2.0</a:t>
            </a:r>
            <a:r>
              <a:rPr lang="ko-KR" sz="2500" dirty="0">
                <a:ea typeface="+mn-lt"/>
                <a:cs typeface="+mn-lt"/>
              </a:rPr>
              <a:t>으로</a:t>
            </a:r>
            <a:r>
              <a:rPr lang="en-US" sz="2500" dirty="0">
                <a:ea typeface="+mn-lt"/>
                <a:cs typeface="+mn-lt"/>
              </a:rPr>
              <a:t> </a:t>
            </a:r>
            <a:r>
              <a:rPr lang="ko-KR" sz="2500" dirty="0">
                <a:ea typeface="+mn-lt"/>
                <a:cs typeface="+mn-lt"/>
              </a:rPr>
              <a:t>배포</a:t>
            </a:r>
            <a:endParaRPr lang="ko-KR" sz="2500" dirty="0"/>
          </a:p>
          <a:p>
            <a:pPr marL="1200150" lvl="2" indent="-285750">
              <a:buFont typeface="Arial,Sans-Serif"/>
              <a:buChar char="•"/>
            </a:pPr>
            <a:endParaRPr lang="ko-KR" sz="2500" dirty="0">
              <a:ea typeface="+mn-lt"/>
              <a:cs typeface="+mn-lt"/>
            </a:endParaRPr>
          </a:p>
          <a:p>
            <a:r>
              <a:rPr lang="ko-KR" altLang="en-US" sz="2500" dirty="0" err="1">
                <a:ea typeface="+mn-lt"/>
                <a:cs typeface="+mn-lt"/>
              </a:rPr>
              <a:t>b</a:t>
            </a:r>
            <a:r>
              <a:rPr lang="ko-KR" altLang="en-US" sz="2500" dirty="0">
                <a:ea typeface="+mn-lt"/>
                <a:cs typeface="+mn-lt"/>
              </a:rPr>
              <a:t>. 활용방안</a:t>
            </a:r>
          </a:p>
          <a:p>
            <a:pPr lvl="2"/>
            <a:r>
              <a:rPr lang="ko-KR" sz="2500" dirty="0">
                <a:ea typeface="+mn-lt"/>
                <a:cs typeface="+mn-lt"/>
              </a:rPr>
              <a:t>: 사용자로부터 받은 </a:t>
            </a:r>
            <a:r>
              <a:rPr lang="ko-KR" sz="2500" dirty="0" err="1">
                <a:ea typeface="+mn-lt"/>
                <a:cs typeface="+mn-lt"/>
              </a:rPr>
              <a:t>excel</a:t>
            </a:r>
            <a:r>
              <a:rPr lang="ko-KR" sz="2500" dirty="0">
                <a:ea typeface="+mn-lt"/>
                <a:cs typeface="+mn-lt"/>
              </a:rPr>
              <a:t> 파일을 </a:t>
            </a:r>
            <a:r>
              <a:rPr lang="ko-KR" sz="2500" dirty="0" err="1">
                <a:ea typeface="+mn-lt"/>
                <a:cs typeface="+mn-lt"/>
              </a:rPr>
              <a:t>json</a:t>
            </a:r>
            <a:r>
              <a:rPr lang="ko-KR" sz="2500" dirty="0">
                <a:ea typeface="+mn-lt"/>
                <a:cs typeface="+mn-lt"/>
              </a:rPr>
              <a:t> 형식으로 변환하여 데이터 활용</a:t>
            </a:r>
            <a:endParaRPr lang="ko-KR" sz="2500" dirty="0"/>
          </a:p>
          <a:p>
            <a:pPr algn="l"/>
            <a:endParaRPr lang="ko-KR" altLang="en-US" sz="25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035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8024" y="2287280"/>
            <a:ext cx="2909300" cy="2909300"/>
            <a:chOff x="408024" y="2287280"/>
            <a:chExt cx="2909300" cy="29093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024" y="2287280"/>
              <a:ext cx="2909300" cy="29093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84914" y="7017313"/>
            <a:ext cx="2909300" cy="2909300"/>
            <a:chOff x="15084914" y="7017313"/>
            <a:chExt cx="2909300" cy="2909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84914" y="7017313"/>
              <a:ext cx="2909300" cy="29093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30818" y="3671018"/>
            <a:ext cx="5224078" cy="5713109"/>
            <a:chOff x="6530818" y="3671018"/>
            <a:chExt cx="5224078" cy="57131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0818" y="3671018"/>
              <a:ext cx="5224078" cy="571310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388902" y="1441235"/>
            <a:ext cx="13507910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0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210 Luckysuper B" pitchFamily="34" charset="0"/>
              </a:rPr>
              <a:t>구현기능</a:t>
            </a:r>
            <a:r>
              <a:rPr lang="en-US" sz="5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210 Luckysuper B" pitchFamily="34" charset="0"/>
              </a:rPr>
              <a:t>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058406" y="3671018"/>
            <a:ext cx="5224078" cy="5713109"/>
            <a:chOff x="1058406" y="3671018"/>
            <a:chExt cx="5224078" cy="57131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8406" y="3671018"/>
              <a:ext cx="5224078" cy="57131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94001" y="6102589"/>
            <a:ext cx="5072582" cy="1372002"/>
            <a:chOff x="1130849" y="8020504"/>
            <a:chExt cx="5072582" cy="98454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30849" y="8020504"/>
              <a:ext cx="1373041" cy="984545"/>
              <a:chOff x="1130849" y="8020504"/>
              <a:chExt cx="1373041" cy="984545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250473" y="8020504"/>
                <a:ext cx="1133792" cy="984545"/>
                <a:chOff x="1250473" y="8020504"/>
                <a:chExt cx="1133792" cy="9845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250473" y="8020504"/>
                  <a:ext cx="1133792" cy="984545"/>
                </a:xfrm>
                <a:prstGeom prst="rect">
                  <a:avLst/>
                </a:prstGeom>
              </p:spPr>
            </p:pic>
          </p:grpSp>
          <p:sp>
            <p:nvSpPr>
              <p:cNvPr id="21" name="Object 21"/>
              <p:cNvSpPr txBox="1"/>
              <p:nvPr/>
            </p:nvSpPr>
            <p:spPr>
              <a:xfrm>
                <a:off x="1130849" y="8459847"/>
                <a:ext cx="1373041" cy="41963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ko-KR" altLang="en-US" sz="1600" kern="0" spc="-1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교양과목</a:t>
                </a:r>
                <a:endParaRPr lang="en-US" altLang="ko-KR" sz="1600" kern="0" spc="-10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600" kern="0" spc="-1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카테고리</a:t>
                </a:r>
              </a:p>
            </p:txBody>
          </p:sp>
        </p:grpSp>
        <p:grpSp>
          <p:nvGrpSpPr>
            <p:cNvPr id="1008" name="그룹 1008"/>
            <p:cNvGrpSpPr/>
            <p:nvPr/>
          </p:nvGrpSpPr>
          <p:grpSpPr>
            <a:xfrm>
              <a:off x="2372845" y="8020504"/>
              <a:ext cx="1359818" cy="984545"/>
              <a:chOff x="2372845" y="8020504"/>
              <a:chExt cx="1359818" cy="9845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2485857" y="8020504"/>
                <a:ext cx="1133792" cy="984545"/>
                <a:chOff x="2485857" y="8020504"/>
                <a:chExt cx="1133792" cy="984545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485857" y="8020504"/>
                  <a:ext cx="1133792" cy="984545"/>
                </a:xfrm>
                <a:prstGeom prst="rect">
                  <a:avLst/>
                </a:prstGeom>
              </p:spPr>
            </p:pic>
          </p:grpSp>
          <p:sp>
            <p:nvSpPr>
              <p:cNvPr id="27" name="Object 27"/>
              <p:cNvSpPr txBox="1"/>
              <p:nvPr/>
            </p:nvSpPr>
            <p:spPr>
              <a:xfrm>
                <a:off x="2372845" y="8459847"/>
                <a:ext cx="1359818" cy="41963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ko-KR" altLang="en-US" sz="1600" kern="0" spc="-1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재수강 가능</a:t>
                </a:r>
              </a:p>
              <a:p>
                <a:pPr algn="ctr"/>
                <a:r>
                  <a:rPr lang="ko-KR" altLang="en-US" sz="1600" kern="0" spc="-1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여부 출력</a:t>
                </a:r>
              </a:p>
            </p:txBody>
          </p:sp>
        </p:grpSp>
        <p:grpSp>
          <p:nvGrpSpPr>
            <p:cNvPr id="1010" name="그룹 1010"/>
            <p:cNvGrpSpPr/>
            <p:nvPr/>
          </p:nvGrpSpPr>
          <p:grpSpPr>
            <a:xfrm>
              <a:off x="3608229" y="8020504"/>
              <a:ext cx="1359818" cy="984545"/>
              <a:chOff x="3608229" y="8020504"/>
              <a:chExt cx="1359818" cy="984545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3721242" y="8020504"/>
                <a:ext cx="1133792" cy="984545"/>
                <a:chOff x="3721242" y="8020504"/>
                <a:chExt cx="1133792" cy="984545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721242" y="8020504"/>
                  <a:ext cx="1133792" cy="984545"/>
                </a:xfrm>
                <a:prstGeom prst="rect">
                  <a:avLst/>
                </a:prstGeom>
              </p:spPr>
            </p:pic>
          </p:grpSp>
          <p:sp>
            <p:nvSpPr>
              <p:cNvPr id="33" name="Object 33"/>
              <p:cNvSpPr txBox="1"/>
              <p:nvPr/>
            </p:nvSpPr>
            <p:spPr>
              <a:xfrm>
                <a:off x="3608229" y="8459847"/>
                <a:ext cx="1359818" cy="41963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ko-KR" altLang="en-US" sz="1600" kern="0" spc="-1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강의 </a:t>
                </a:r>
                <a:r>
                  <a:rPr lang="ko-KR" altLang="en-US" sz="1600" kern="0" spc="-100" err="1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양학기</a:t>
                </a:r>
                <a:endParaRPr lang="ko-KR" altLang="en-US" sz="1600" kern="0" spc="-10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600" kern="0" spc="-1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개설여부</a:t>
                </a:r>
              </a:p>
            </p:txBody>
          </p:sp>
        </p:grpSp>
        <p:grpSp>
          <p:nvGrpSpPr>
            <p:cNvPr id="1012" name="그룹 1012"/>
            <p:cNvGrpSpPr/>
            <p:nvPr/>
          </p:nvGrpSpPr>
          <p:grpSpPr>
            <a:xfrm>
              <a:off x="4843613" y="8020504"/>
              <a:ext cx="1359818" cy="984545"/>
              <a:chOff x="4843613" y="8020504"/>
              <a:chExt cx="1359818" cy="984545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4956626" y="8020504"/>
                <a:ext cx="1133792" cy="984545"/>
                <a:chOff x="4956626" y="8020504"/>
                <a:chExt cx="1133792" cy="984545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4956626" y="8020504"/>
                  <a:ext cx="1133792" cy="984545"/>
                </a:xfrm>
                <a:prstGeom prst="rect">
                  <a:avLst/>
                </a:prstGeom>
              </p:spPr>
            </p:pic>
          </p:grpSp>
          <p:sp>
            <p:nvSpPr>
              <p:cNvPr id="39" name="Object 39"/>
              <p:cNvSpPr txBox="1"/>
              <p:nvPr/>
            </p:nvSpPr>
            <p:spPr>
              <a:xfrm>
                <a:off x="4843613" y="8459847"/>
                <a:ext cx="1359818" cy="41963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ko-KR" altLang="en-US" sz="1600" kern="0" spc="-1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조기졸업</a:t>
                </a:r>
              </a:p>
              <a:p>
                <a:pPr algn="ctr"/>
                <a:r>
                  <a:rPr lang="ko-KR" altLang="en-US" sz="1600" kern="0" spc="-1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희망자</a:t>
                </a:r>
                <a:r>
                  <a:rPr lang="en-US" altLang="ko-KR" sz="1600" kern="0" spc="-1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 </a:t>
                </a:r>
                <a:r>
                  <a:rPr lang="en-US" altLang="ko-KR" sz="1600" kern="0" spc="-100" err="1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모드</a:t>
                </a:r>
                <a:endParaRPr lang="en-US" sz="1600" kern="0" spc="-10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14" name="그룹 1014"/>
          <p:cNvGrpSpPr/>
          <p:nvPr/>
        </p:nvGrpSpPr>
        <p:grpSpPr>
          <a:xfrm>
            <a:off x="12003230" y="3671018"/>
            <a:ext cx="5224078" cy="5713109"/>
            <a:chOff x="12003230" y="3671018"/>
            <a:chExt cx="5224078" cy="571310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03230" y="3671018"/>
              <a:ext cx="5224078" cy="571310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5059733" y="8011909"/>
            <a:ext cx="1591742" cy="1031234"/>
            <a:chOff x="15059733" y="8011909"/>
            <a:chExt cx="1591742" cy="1031234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59733" y="8011909"/>
              <a:ext cx="1591742" cy="103123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681227" y="2709154"/>
            <a:ext cx="1978437" cy="1978437"/>
            <a:chOff x="2681227" y="2709154"/>
            <a:chExt cx="1978437" cy="1978437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1227" y="2709154"/>
              <a:ext cx="1978437" cy="1978437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153639" y="2709154"/>
            <a:ext cx="1978437" cy="1978437"/>
            <a:chOff x="8153639" y="2709154"/>
            <a:chExt cx="1978437" cy="1978437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3639" y="2709154"/>
              <a:ext cx="1978437" cy="1978437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3626050" y="2709154"/>
            <a:ext cx="1978437" cy="1978437"/>
            <a:chOff x="13626050" y="2709154"/>
            <a:chExt cx="1978437" cy="1978437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26050" y="2709154"/>
              <a:ext cx="1978437" cy="1978437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2007126" y="5357876"/>
            <a:ext cx="3326638" cy="208925"/>
            <a:chOff x="2007126" y="5357876"/>
            <a:chExt cx="3326638" cy="208925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7126" y="5357876"/>
              <a:ext cx="3326638" cy="208925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7063119" y="5357876"/>
            <a:ext cx="4159475" cy="208925"/>
            <a:chOff x="7063119" y="5357876"/>
            <a:chExt cx="4159475" cy="208925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63119" y="5357876"/>
              <a:ext cx="4159475" cy="208925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3034406" y="5357876"/>
            <a:ext cx="3161725" cy="208925"/>
            <a:chOff x="13034406" y="5357876"/>
            <a:chExt cx="3161725" cy="208925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34406" y="5357876"/>
              <a:ext cx="3161725" cy="208925"/>
            </a:xfrm>
            <a:prstGeom prst="rect">
              <a:avLst/>
            </a:prstGeom>
          </p:spPr>
        </p:pic>
      </p:grpSp>
      <p:sp>
        <p:nvSpPr>
          <p:cNvPr id="111" name="Object 111"/>
          <p:cNvSpPr txBox="1"/>
          <p:nvPr/>
        </p:nvSpPr>
        <p:spPr>
          <a:xfrm>
            <a:off x="6135714" y="5211033"/>
            <a:ext cx="601428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600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sz="1600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  <a:r>
              <a:rPr lang="en-US" sz="1600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sz="1600" kern="0" spc="-100">
              <a:solidFill>
                <a:srgbClr val="490EA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2415269" y="5211043"/>
            <a:ext cx="440000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600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  <a:r>
              <a:rPr lang="en-US" sz="1600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sz="1600" kern="0" spc="-100">
              <a:solidFill>
                <a:srgbClr val="490EA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377588" y="5211043"/>
            <a:ext cx="458571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600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sz="1600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spc="-10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sz="1600" kern="0" spc="-100">
              <a:solidFill>
                <a:srgbClr val="490EA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016">
            <a:extLst>
              <a:ext uri="{FF2B5EF4-FFF2-40B4-BE49-F238E27FC236}">
                <a16:creationId xmlns:a16="http://schemas.microsoft.com/office/drawing/2014/main" id="{8955788D-DB3D-F5B6-D9C0-33D22F00E823}"/>
              </a:ext>
            </a:extLst>
          </p:cNvPr>
          <p:cNvGrpSpPr/>
          <p:nvPr/>
        </p:nvGrpSpPr>
        <p:grpSpPr>
          <a:xfrm>
            <a:off x="1568744" y="6102751"/>
            <a:ext cx="4393196" cy="445656"/>
            <a:chOff x="13676795" y="7516972"/>
            <a:chExt cx="2688384" cy="406908"/>
          </a:xfrm>
        </p:grpSpPr>
        <p:pic>
          <p:nvPicPr>
            <p:cNvPr id="4" name="Object 53">
              <a:extLst>
                <a:ext uri="{FF2B5EF4-FFF2-40B4-BE49-F238E27FC236}">
                  <a16:creationId xmlns:a16="http://schemas.microsoft.com/office/drawing/2014/main" id="{12426C60-736A-F720-D564-C08A53C4C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14817533" y="6376234"/>
              <a:ext cx="406908" cy="268838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001077" y="6168787"/>
            <a:ext cx="346493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이수과목</a:t>
            </a:r>
            <a:r>
              <a:rPr lang="en-US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 </a:t>
            </a:r>
            <a:r>
              <a:rPr lang="ko-KR" altLang="en-US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입력 </a:t>
            </a:r>
            <a:r>
              <a:rPr lang="en-US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(.</a:t>
            </a:r>
            <a:r>
              <a:rPr lang="en-US" sz="1600" kern="0" spc="-1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xls</a:t>
            </a:r>
            <a:r>
              <a:rPr lang="en-US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 </a:t>
            </a:r>
            <a:r>
              <a:rPr lang="ko-KR" altLang="en-US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→</a:t>
            </a:r>
            <a:r>
              <a:rPr lang="en-US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 </a:t>
            </a:r>
            <a:r>
              <a:rPr lang="en-US" sz="1600" kern="0" spc="-1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json</a:t>
            </a:r>
            <a:r>
              <a:rPr lang="en-US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 </a:t>
            </a:r>
            <a:r>
              <a:rPr lang="ko-KR" altLang="en-US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활용)</a:t>
            </a:r>
            <a:endParaRPr lang="en-US" sz="1600" kern="0" spc="-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</a:endParaRPr>
          </a:p>
        </p:txBody>
      </p:sp>
      <p:pic>
        <p:nvPicPr>
          <p:cNvPr id="10" name="Object 53">
            <a:extLst>
              <a:ext uri="{FF2B5EF4-FFF2-40B4-BE49-F238E27FC236}">
                <a16:creationId xmlns:a16="http://schemas.microsoft.com/office/drawing/2014/main" id="{29BFAF67-9A44-A9A2-07C0-0EBC875B5E40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16200000">
            <a:off x="3539931" y="5056296"/>
            <a:ext cx="445656" cy="4393196"/>
          </a:xfrm>
          <a:prstGeom prst="rect">
            <a:avLst/>
          </a:prstGeom>
        </p:spPr>
      </p:pic>
      <p:sp>
        <p:nvSpPr>
          <p:cNvPr id="89" name="Object 89"/>
          <p:cNvSpPr txBox="1"/>
          <p:nvPr/>
        </p:nvSpPr>
        <p:spPr>
          <a:xfrm>
            <a:off x="1567815" y="7094362"/>
            <a:ext cx="439511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학업이수</a:t>
            </a:r>
            <a:r>
              <a:rPr lang="en-US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</a:t>
            </a:r>
            <a:r>
              <a:rPr lang="en-US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반영  </a:t>
            </a:r>
            <a:r>
              <a:rPr lang="ko-KR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졸업 </a:t>
            </a:r>
            <a:r>
              <a:rPr lang="ko-KR" altLang="en-US" sz="1600" kern="0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여부 판정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5B091-F8C7-AC55-B977-6EE0A591EF9B}"/>
              </a:ext>
            </a:extLst>
          </p:cNvPr>
          <p:cNvSpPr txBox="1"/>
          <p:nvPr/>
        </p:nvSpPr>
        <p:spPr>
          <a:xfrm>
            <a:off x="18108662" y="6483272"/>
            <a:ext cx="2266627" cy="309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grpSp>
        <p:nvGrpSpPr>
          <p:cNvPr id="5" name="그룹 1016">
            <a:extLst>
              <a:ext uri="{FF2B5EF4-FFF2-40B4-BE49-F238E27FC236}">
                <a16:creationId xmlns:a16="http://schemas.microsoft.com/office/drawing/2014/main" id="{957AC340-74D7-7303-3DF3-0AB844EA5AC9}"/>
              </a:ext>
            </a:extLst>
          </p:cNvPr>
          <p:cNvGrpSpPr/>
          <p:nvPr/>
        </p:nvGrpSpPr>
        <p:grpSpPr>
          <a:xfrm>
            <a:off x="12443572" y="6151737"/>
            <a:ext cx="4393196" cy="445656"/>
            <a:chOff x="13676795" y="7516972"/>
            <a:chExt cx="2688384" cy="406908"/>
          </a:xfrm>
        </p:grpSpPr>
        <p:pic>
          <p:nvPicPr>
            <p:cNvPr id="7" name="Object 53">
              <a:extLst>
                <a:ext uri="{FF2B5EF4-FFF2-40B4-BE49-F238E27FC236}">
                  <a16:creationId xmlns:a16="http://schemas.microsoft.com/office/drawing/2014/main" id="{3B02553F-F83C-95CF-A0E6-5E57659FD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14817533" y="6376234"/>
              <a:ext cx="406908" cy="2688384"/>
            </a:xfrm>
            <a:prstGeom prst="rect">
              <a:avLst/>
            </a:prstGeom>
          </p:spPr>
        </p:pic>
      </p:grpSp>
      <p:sp>
        <p:nvSpPr>
          <p:cNvPr id="8" name="Object 15">
            <a:extLst>
              <a:ext uri="{FF2B5EF4-FFF2-40B4-BE49-F238E27FC236}">
                <a16:creationId xmlns:a16="http://schemas.microsoft.com/office/drawing/2014/main" id="{63F6BE9C-409A-E58F-8013-15CEDFD224B8}"/>
              </a:ext>
            </a:extLst>
          </p:cNvPr>
          <p:cNvSpPr txBox="1"/>
          <p:nvPr/>
        </p:nvSpPr>
        <p:spPr>
          <a:xfrm>
            <a:off x="12892234" y="6201445"/>
            <a:ext cx="346493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600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rPr>
              <a:t>회원가입 및 기록</a:t>
            </a:r>
          </a:p>
        </p:txBody>
      </p:sp>
      <p:pic>
        <p:nvPicPr>
          <p:cNvPr id="18" name="Object 53">
            <a:extLst>
              <a:ext uri="{FF2B5EF4-FFF2-40B4-BE49-F238E27FC236}">
                <a16:creationId xmlns:a16="http://schemas.microsoft.com/office/drawing/2014/main" id="{28DD6D64-9C9A-EF38-2E41-B09A4139B29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16200000">
            <a:off x="14414759" y="5105282"/>
            <a:ext cx="445656" cy="4393196"/>
          </a:xfrm>
          <a:prstGeom prst="rect">
            <a:avLst/>
          </a:prstGeom>
        </p:spPr>
      </p:pic>
      <p:sp>
        <p:nvSpPr>
          <p:cNvPr id="20" name="Object 89">
            <a:extLst>
              <a:ext uri="{FF2B5EF4-FFF2-40B4-BE49-F238E27FC236}">
                <a16:creationId xmlns:a16="http://schemas.microsoft.com/office/drawing/2014/main" id="{CBBFD570-6C92-5BC4-3A5D-6C3DA9803F73}"/>
              </a:ext>
            </a:extLst>
          </p:cNvPr>
          <p:cNvSpPr txBox="1"/>
          <p:nvPr/>
        </p:nvSpPr>
        <p:spPr>
          <a:xfrm>
            <a:off x="12409986" y="7127019"/>
            <a:ext cx="439511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600" kern="0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기록 게시 및 댓글 소통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198E468-E156-3AD6-17EF-C3FBD775B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01" y="2877938"/>
            <a:ext cx="1492739" cy="149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2E7FF54-1C54-473F-E2A3-5F992EA0D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037" y="2992912"/>
            <a:ext cx="1463638" cy="14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versity ">
            <a:extLst>
              <a:ext uri="{FF2B5EF4-FFF2-40B4-BE49-F238E27FC236}">
                <a16:creationId xmlns:a16="http://schemas.microsoft.com/office/drawing/2014/main" id="{B8C21343-FC05-DF62-9BEE-60C4F00E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0708" y="3017969"/>
            <a:ext cx="1413672" cy="141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0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93A795C-0731-CE60-C170-7C09560D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" y="3087291"/>
            <a:ext cx="4450645" cy="3596879"/>
          </a:xfrm>
          <a:prstGeom prst="rect">
            <a:avLst/>
          </a:prstGeom>
        </p:spPr>
      </p:pic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5D821B8-F208-CD0D-A373-B7DA0300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56" y="6690457"/>
            <a:ext cx="4464756" cy="3601323"/>
          </a:xfrm>
          <a:prstGeom prst="rect">
            <a:avLst/>
          </a:prstGeom>
        </p:spPr>
      </p:pic>
      <p:sp>
        <p:nvSpPr>
          <p:cNvPr id="7" name="Object 14">
            <a:extLst>
              <a:ext uri="{FF2B5EF4-FFF2-40B4-BE49-F238E27FC236}">
                <a16:creationId xmlns:a16="http://schemas.microsoft.com/office/drawing/2014/main" id="{E4962579-48C3-307F-3DFD-890D5F79BC6C}"/>
              </a:ext>
            </a:extLst>
          </p:cNvPr>
          <p:cNvSpPr txBox="1"/>
          <p:nvPr/>
        </p:nvSpPr>
        <p:spPr>
          <a:xfrm>
            <a:off x="721129" y="1059387"/>
            <a:ext cx="5877646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5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210 Luckysuper B" pitchFamily="34" charset="0"/>
              </a:rPr>
              <a:t>예상 결과물 </a:t>
            </a:r>
            <a:r>
              <a:rPr lang="ko-KR" altLang="en-US" sz="5500" dirty="0">
                <a:latin typeface="맑은 고딕" panose="020B0503020000020004" pitchFamily="50" charset="-127"/>
                <a:ea typeface="맑은 고딕" panose="020B0503020000020004" pitchFamily="50" charset="-127"/>
                <a:cs typeface="210 Luckysuper B" pitchFamily="34" charset="0"/>
              </a:rPr>
              <a:t>소개</a:t>
            </a: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188B91E-E947-A368-C800-342EA029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4955" y="3086100"/>
            <a:ext cx="3758423" cy="720513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37E6B2-4FBF-B30D-250B-7B77DA60B594}"/>
              </a:ext>
            </a:extLst>
          </p:cNvPr>
          <p:cNvGrpSpPr/>
          <p:nvPr/>
        </p:nvGrpSpPr>
        <p:grpSpPr>
          <a:xfrm>
            <a:off x="11839698" y="-12819"/>
            <a:ext cx="2805544" cy="4124048"/>
            <a:chOff x="11839698" y="-12819"/>
            <a:chExt cx="2805544" cy="4124048"/>
          </a:xfrm>
        </p:grpSpPr>
        <p:pic>
          <p:nvPicPr>
            <p:cNvPr id="5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7ED5FF16-6778-8C77-BD51-0242756EA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54817" y="-12819"/>
              <a:ext cx="2684455" cy="4124048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38BE822-878F-7B4D-2445-AF56A498E7A6}"/>
                </a:ext>
              </a:extLst>
            </p:cNvPr>
            <p:cNvSpPr/>
            <p:nvPr/>
          </p:nvSpPr>
          <p:spPr>
            <a:xfrm>
              <a:off x="11839698" y="1714498"/>
              <a:ext cx="2805544" cy="489856"/>
            </a:xfrm>
            <a:prstGeom prst="roundRect">
              <a:avLst/>
            </a:prstGeom>
            <a:noFill/>
            <a:ln w="57150">
              <a:solidFill>
                <a:srgbClr val="FF55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</p:grpSp>
      <p:pic>
        <p:nvPicPr>
          <p:cNvPr id="15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DFE5E3E5-F391-69CD-1BFC-36F3DCC1F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469" y="3103517"/>
            <a:ext cx="7170239" cy="720295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EA75F80-9D7E-E0A0-5621-6DF4B5C8B2D2}"/>
              </a:ext>
            </a:extLst>
          </p:cNvPr>
          <p:cNvSpPr/>
          <p:nvPr/>
        </p:nvSpPr>
        <p:spPr>
          <a:xfrm>
            <a:off x="8155378" y="3705100"/>
            <a:ext cx="2924297" cy="489856"/>
          </a:xfrm>
          <a:prstGeom prst="roundRect">
            <a:avLst/>
          </a:prstGeom>
          <a:noFill/>
          <a:ln w="57150">
            <a:solidFill>
              <a:srgbClr val="FF55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10" name="그림 17" descr="화살이(가) 표시된 사진&#10;&#10;자동 생성된 설명">
            <a:extLst>
              <a:ext uri="{FF2B5EF4-FFF2-40B4-BE49-F238E27FC236}">
                <a16:creationId xmlns:a16="http://schemas.microsoft.com/office/drawing/2014/main" id="{404BBE46-1254-EAE8-1937-117F2CB1C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53686" y="5440639"/>
            <a:ext cx="2465615" cy="2465615"/>
          </a:xfrm>
          <a:prstGeom prst="rect">
            <a:avLst/>
          </a:prstGeom>
        </p:spPr>
      </p:pic>
      <p:pic>
        <p:nvPicPr>
          <p:cNvPr id="19" name="그림 19">
            <a:extLst>
              <a:ext uri="{FF2B5EF4-FFF2-40B4-BE49-F238E27FC236}">
                <a16:creationId xmlns:a16="http://schemas.microsoft.com/office/drawing/2014/main" id="{634439DB-1931-1F1F-259F-969D6CA04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740000">
            <a:off x="11142920" y="2395651"/>
            <a:ext cx="1947554" cy="1980211"/>
          </a:xfrm>
          <a:prstGeom prst="rect">
            <a:avLst/>
          </a:prstGeom>
        </p:spPr>
      </p:pic>
      <p:pic>
        <p:nvPicPr>
          <p:cNvPr id="17" name="그림 17" descr="화살이(가) 표시된 사진&#10;&#10;자동 생성된 설명">
            <a:extLst>
              <a:ext uri="{FF2B5EF4-FFF2-40B4-BE49-F238E27FC236}">
                <a16:creationId xmlns:a16="http://schemas.microsoft.com/office/drawing/2014/main" id="{28D6AC65-2A37-5D0D-D457-F6D845E72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2443" y="5440639"/>
            <a:ext cx="2465615" cy="246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3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90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3427" y="338766"/>
            <a:ext cx="17598861" cy="9608183"/>
            <a:chOff x="343427" y="338766"/>
            <a:chExt cx="17598861" cy="96081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427" y="338766"/>
              <a:ext cx="17598861" cy="96081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74270" y="2848274"/>
            <a:ext cx="3167352" cy="3167352"/>
            <a:chOff x="14074270" y="2848274"/>
            <a:chExt cx="3167352" cy="3167352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74270" y="2848274"/>
              <a:ext cx="3167352" cy="31673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1242" y="5142857"/>
            <a:ext cx="3167352" cy="3167352"/>
            <a:chOff x="881242" y="5142857"/>
            <a:chExt cx="3167352" cy="31673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1242" y="5142857"/>
              <a:ext cx="3167352" cy="3167352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55060"/>
              </p:ext>
            </p:extLst>
          </p:nvPr>
        </p:nvGraphicFramePr>
        <p:xfrm>
          <a:off x="6974237" y="4223288"/>
          <a:ext cx="425385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>
                          <a:solidFill>
                            <a:schemeClr val="tx1"/>
                          </a:solidFill>
                          <a:latin typeface="Noto Sans CJK KR Regular"/>
                          <a:cs typeface="Times New Roman"/>
                        </a:rPr>
                        <a:t>담당자</a:t>
                      </a:r>
                      <a:r>
                        <a:rPr lang="en-US" sz="2400" b="0" i="0">
                          <a:solidFill>
                            <a:schemeClr val="tx1"/>
                          </a:solidFill>
                          <a:latin typeface="Noto Sans CJK KR Regular"/>
                          <a:cs typeface="Times New Roman"/>
                        </a:rPr>
                        <a:t> </a:t>
                      </a:r>
                      <a:r>
                        <a:rPr lang="ko-KR" altLang="en-US" sz="2400" b="0" i="0">
                          <a:solidFill>
                            <a:schemeClr val="tx1"/>
                          </a:solidFill>
                          <a:latin typeface="Noto Sans CJK KR Regular"/>
                          <a:cs typeface="Times New Roman"/>
                        </a:rPr>
                        <a:t>부재</a:t>
                      </a:r>
                      <a:r>
                        <a:rPr lang="en-US" sz="2400" b="0" i="0">
                          <a:solidFill>
                            <a:schemeClr val="tx1"/>
                          </a:solidFill>
                          <a:latin typeface="Noto Sans CJK KR Regular"/>
                          <a:cs typeface="Times New Roman"/>
                        </a:rPr>
                        <a:t> </a:t>
                      </a:r>
                      <a:r>
                        <a:rPr lang="ko-KR" altLang="en-US" sz="2400" b="0" i="0">
                          <a:solidFill>
                            <a:schemeClr val="tx1"/>
                          </a:solidFill>
                          <a:latin typeface="Noto Sans CJK KR Regular"/>
                          <a:cs typeface="Times New Roman"/>
                        </a:rPr>
                        <a:t>시</a:t>
                      </a:r>
                      <a:endParaRPr lang="en-US" sz="2400" b="0" i="0">
                        <a:solidFill>
                          <a:schemeClr val="tx1"/>
                        </a:solidFill>
                        <a:latin typeface="Noto Sans CJK KR Regular"/>
                        <a:cs typeface="Times New Roman"/>
                      </a:endParaRPr>
                    </a:p>
                  </a:txBody>
                  <a:tcP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>
                          <a:solidFill>
                            <a:schemeClr val="tx1"/>
                          </a:solidFill>
                          <a:latin typeface="Noto Sans CJK KR Regular"/>
                          <a:cs typeface="Times New Roman"/>
                        </a:rPr>
                        <a:t>이용</a:t>
                      </a:r>
                      <a:r>
                        <a:rPr lang="en-US" sz="2400" b="0" i="0">
                          <a:solidFill>
                            <a:schemeClr val="tx1"/>
                          </a:solidFill>
                          <a:latin typeface="Noto Sans CJK KR Regular"/>
                          <a:cs typeface="Times New Roman"/>
                        </a:rPr>
                        <a:t> </a:t>
                      </a:r>
                      <a:r>
                        <a:rPr lang="ko-KR" altLang="en-US" sz="2400" b="0" i="0">
                          <a:solidFill>
                            <a:schemeClr val="tx1"/>
                          </a:solidFill>
                          <a:latin typeface="Noto Sans CJK KR Regular"/>
                          <a:cs typeface="Times New Roman"/>
                        </a:rPr>
                        <a:t>대상</a:t>
                      </a:r>
                      <a:r>
                        <a:rPr lang="en-US" sz="2400" b="0" i="0">
                          <a:solidFill>
                            <a:schemeClr val="tx1"/>
                          </a:solidFill>
                          <a:latin typeface="Noto Sans CJK KR Regular"/>
                          <a:cs typeface="Times New Roman"/>
                        </a:rPr>
                        <a:t> </a:t>
                      </a:r>
                      <a:r>
                        <a:rPr lang="ko-KR" altLang="en-US" sz="2400" b="0" i="0">
                          <a:solidFill>
                            <a:schemeClr val="tx1"/>
                          </a:solidFill>
                          <a:latin typeface="Noto Sans CJK KR Regular"/>
                          <a:cs typeface="Times New Roman"/>
                        </a:rPr>
                        <a:t>학생</a:t>
                      </a:r>
                      <a:endParaRPr lang="en-US" sz="2400" b="0" i="0">
                        <a:solidFill>
                          <a:schemeClr val="tx1"/>
                        </a:solidFill>
                        <a:latin typeface="Noto Sans CJK KR Regular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>
                          <a:solidFill>
                            <a:schemeClr val="tx1"/>
                          </a:solidFill>
                          <a:latin typeface="Noto Sans CJK KR Regular"/>
                          <a:cs typeface="Times New Roman"/>
                        </a:rPr>
                        <a:t>인터페이스</a:t>
                      </a:r>
                      <a:endParaRPr lang="en-US" sz="2400" b="0" i="0">
                        <a:solidFill>
                          <a:schemeClr val="tx1"/>
                        </a:solidFill>
                        <a:latin typeface="Noto Sans CJK KR Regular"/>
                        <a:cs typeface="Times New Roman"/>
                      </a:endParaRPr>
                    </a:p>
                  </a:txBody>
                  <a:tcP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>
                          <a:solidFill>
                            <a:schemeClr val="tx1"/>
                          </a:solidFill>
                          <a:latin typeface="Noto Sans CJK KR Regular"/>
                          <a:cs typeface="Times New Roman"/>
                        </a:rPr>
                        <a:t>편리성</a:t>
                      </a:r>
                      <a:endParaRPr lang="en-US" sz="2400" b="0" i="0">
                        <a:solidFill>
                          <a:schemeClr val="tx1"/>
                        </a:solidFill>
                        <a:latin typeface="Noto Sans CJK KR Regular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>
                          <a:solidFill>
                            <a:schemeClr val="tx1"/>
                          </a:solidFill>
                          <a:latin typeface="Noto Sans CJK KR Regular"/>
                          <a:cs typeface="Times New Roman"/>
                        </a:rPr>
                        <a:t>교직원 업무</a:t>
                      </a:r>
                      <a:r>
                        <a:rPr lang="en-US" sz="2400" b="0" i="0">
                          <a:solidFill>
                            <a:schemeClr val="tx1"/>
                          </a:solidFill>
                          <a:latin typeface="Noto Sans CJK KR Regular"/>
                          <a:cs typeface="Times New Roman"/>
                        </a:rPr>
                        <a:t> </a:t>
                      </a:r>
                      <a:r>
                        <a:rPr lang="ko-KR" altLang="en-US" sz="2400" b="0" i="0">
                          <a:solidFill>
                            <a:schemeClr val="tx1"/>
                          </a:solidFill>
                          <a:latin typeface="Noto Sans CJK KR Regular"/>
                          <a:cs typeface="Times New Roman"/>
                        </a:rPr>
                        <a:t>부담</a:t>
                      </a:r>
                      <a:endParaRPr lang="en-US" sz="2400" b="0" i="0">
                        <a:solidFill>
                          <a:schemeClr val="tx1"/>
                        </a:solidFill>
                        <a:latin typeface="Noto Sans CJK KR Regular"/>
                        <a:cs typeface="Times New Roman"/>
                      </a:endParaRPr>
                    </a:p>
                  </a:txBody>
                  <a:tcP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>
                          <a:latin typeface="Noto Sans CJK KR Regular"/>
                          <a:cs typeface="Times New Roman"/>
                        </a:rPr>
                        <a:t>정확성</a:t>
                      </a:r>
                      <a:endParaRPr lang="en-US" sz="2400" b="0" i="0">
                        <a:latin typeface="Noto Sans CJK KR Regular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37033"/>
              </p:ext>
            </p:extLst>
          </p:nvPr>
        </p:nvGraphicFramePr>
        <p:xfrm>
          <a:off x="2529202" y="3764367"/>
          <a:ext cx="461718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>
                          <a:latin typeface="Noto Sans CJK KR Regular"/>
                          <a:cs typeface="Times New Roman"/>
                        </a:rPr>
                        <a:t>기존</a:t>
                      </a:r>
                      <a:r>
                        <a:rPr lang="en-US" sz="2400" b="0" i="0">
                          <a:latin typeface="Noto Sans CJK KR Regular"/>
                          <a:cs typeface="Times New Roman"/>
                        </a:rPr>
                        <a:t> </a:t>
                      </a:r>
                      <a:r>
                        <a:rPr lang="ko-KR" altLang="en-US" sz="2400" b="0" i="0">
                          <a:latin typeface="Noto Sans CJK KR Regular"/>
                          <a:cs typeface="Times New Roman"/>
                        </a:rPr>
                        <a:t>서비스</a:t>
                      </a:r>
                      <a:endParaRPr lang="en-US" sz="2400" b="0" i="0">
                        <a:latin typeface="Noto Sans CJK KR Regular"/>
                        <a:cs typeface="Times New Roman"/>
                      </a:endParaRPr>
                    </a:p>
                  </a:txBody>
                  <a:tcPr>
                    <a:solidFill>
                      <a:srgbClr val="490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>
                          <a:latin typeface="Noto Sans CJK KR Regular"/>
                          <a:cs typeface="Times New Roman"/>
                        </a:rPr>
                        <a:t>확인</a:t>
                      </a:r>
                      <a:r>
                        <a:rPr lang="en-US" sz="2400" b="0" i="0">
                          <a:latin typeface="Noto Sans CJK KR Regular"/>
                          <a:cs typeface="Times New Roman"/>
                        </a:rPr>
                        <a:t> </a:t>
                      </a:r>
                      <a:r>
                        <a:rPr lang="ko-KR" altLang="en-US" sz="2400" b="0" i="0">
                          <a:latin typeface="Noto Sans CJK KR Regular"/>
                          <a:cs typeface="Times New Roman"/>
                        </a:rPr>
                        <a:t>불가</a:t>
                      </a:r>
                      <a:endParaRPr lang="en-US" sz="2400" b="0" i="0">
                        <a:latin typeface="Noto Sans CJK KR Regular"/>
                        <a:cs typeface="Times New Roman"/>
                      </a:endParaRPr>
                    </a:p>
                  </a:txBody>
                  <a:tcPr>
                    <a:solidFill>
                      <a:srgbClr val="FFE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latin typeface="Noto Sans CJK KR Regular"/>
                          <a:cs typeface="Times New Roman"/>
                        </a:rPr>
                        <a:t>2022 </a:t>
                      </a:r>
                      <a:r>
                        <a:rPr lang="ko-KR" altLang="en-US" sz="2400" b="0" i="0">
                          <a:latin typeface="Noto Sans CJK KR Regular"/>
                          <a:cs typeface="Times New Roman"/>
                        </a:rPr>
                        <a:t>이후</a:t>
                      </a:r>
                      <a:r>
                        <a:rPr lang="en-US" sz="2400" b="0" i="0">
                          <a:latin typeface="Noto Sans CJK KR Regular"/>
                          <a:cs typeface="Times New Roman"/>
                        </a:rPr>
                        <a:t> </a:t>
                      </a:r>
                      <a:r>
                        <a:rPr lang="ko-KR" altLang="en-US" sz="2400" b="0" i="0">
                          <a:latin typeface="Noto Sans CJK KR Regular"/>
                          <a:cs typeface="Times New Roman"/>
                        </a:rPr>
                        <a:t>입학생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>
                          <a:latin typeface="Noto Sans CJK KR Regular"/>
                          <a:cs typeface="Times New Roman"/>
                        </a:rPr>
                        <a:t>불편함</a:t>
                      </a:r>
                      <a:endParaRPr lang="en-US" sz="2400" b="0" i="0">
                        <a:latin typeface="Noto Sans CJK KR Regular"/>
                        <a:cs typeface="Times New Roman"/>
                      </a:endParaRPr>
                    </a:p>
                  </a:txBody>
                  <a:tcPr>
                    <a:solidFill>
                      <a:srgbClr val="FFE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>
                          <a:latin typeface="Noto Sans CJK KR Regular"/>
                          <a:cs typeface="Times New Roman"/>
                        </a:rPr>
                        <a:t>문의 및 답변</a:t>
                      </a:r>
                      <a:endParaRPr lang="en-US" sz="2400" b="0" i="0">
                        <a:latin typeface="Noto Sans CJK KR Regular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>
                          <a:latin typeface="Noto Sans CJK KR Regular"/>
                          <a:cs typeface="Times New Roman"/>
                        </a:rPr>
                        <a:t>졸업</a:t>
                      </a:r>
                      <a:r>
                        <a:rPr lang="en-US" sz="2100" b="0" i="0">
                          <a:latin typeface="Noto Sans CJK KR Regular"/>
                          <a:cs typeface="Times New Roman"/>
                        </a:rPr>
                        <a:t> </a:t>
                      </a:r>
                      <a:r>
                        <a:rPr lang="ko-KR" altLang="en-US" sz="2100" b="0" i="0">
                          <a:latin typeface="Noto Sans CJK KR Regular"/>
                          <a:cs typeface="Times New Roman"/>
                        </a:rPr>
                        <a:t>시즌</a:t>
                      </a:r>
                      <a:r>
                        <a:rPr lang="en-US" sz="2100" b="0" i="0">
                          <a:latin typeface="Noto Sans CJK KR Regular"/>
                          <a:cs typeface="Times New Roman"/>
                        </a:rPr>
                        <a:t> </a:t>
                      </a:r>
                      <a:r>
                        <a:rPr lang="ko-KR" altLang="en-US" sz="2100" b="0" i="0">
                          <a:latin typeface="Noto Sans CJK KR Regular"/>
                          <a:cs typeface="Times New Roman"/>
                        </a:rPr>
                        <a:t>업무</a:t>
                      </a:r>
                      <a:r>
                        <a:rPr lang="en-US" sz="2100" b="0" i="0">
                          <a:latin typeface="Noto Sans CJK KR Regular"/>
                          <a:cs typeface="Times New Roman"/>
                        </a:rPr>
                        <a:t> </a:t>
                      </a:r>
                      <a:r>
                        <a:rPr lang="ko-KR" altLang="en-US" sz="2100" b="0" i="0">
                          <a:latin typeface="Noto Sans CJK KR Regular"/>
                          <a:cs typeface="Times New Roman"/>
                        </a:rPr>
                        <a:t>과중</a:t>
                      </a:r>
                      <a:endParaRPr lang="en-US" sz="2100" b="0" i="0">
                        <a:latin typeface="Noto Sans CJK KR Regular"/>
                        <a:cs typeface="Times New Roman"/>
                      </a:endParaRPr>
                    </a:p>
                  </a:txBody>
                  <a:tcPr>
                    <a:solidFill>
                      <a:srgbClr val="FFE4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>
                          <a:latin typeface="Noto Sans CJK KR Regular"/>
                          <a:cs typeface="Times New Roman"/>
                        </a:rPr>
                        <a:t>실수 가능성 </a:t>
                      </a:r>
                      <a:endParaRPr lang="en-US" altLang="ko-KR" sz="2100" b="0" i="0">
                        <a:latin typeface="Noto Sans CJK KR Regular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04" name="그룹 1004"/>
          <p:cNvGrpSpPr/>
          <p:nvPr/>
        </p:nvGrpSpPr>
        <p:grpSpPr>
          <a:xfrm>
            <a:off x="2467939" y="1282439"/>
            <a:ext cx="4716672" cy="2536391"/>
            <a:chOff x="2478889" y="1637215"/>
            <a:chExt cx="4716672" cy="25363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8889" y="1637215"/>
              <a:ext cx="4716672" cy="25363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17166" y="3736121"/>
            <a:ext cx="428571" cy="933519"/>
            <a:chOff x="7117166" y="3736121"/>
            <a:chExt cx="428571" cy="9335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7166" y="3736121"/>
              <a:ext cx="428571" cy="933519"/>
            </a:xfrm>
            <a:prstGeom prst="rect">
              <a:avLst/>
            </a:prstGeom>
          </p:spPr>
        </p:pic>
      </p:grp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03088"/>
              </p:ext>
            </p:extLst>
          </p:nvPr>
        </p:nvGraphicFramePr>
        <p:xfrm>
          <a:off x="11178152" y="3700220"/>
          <a:ext cx="4714051" cy="322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 err="1">
                          <a:latin typeface="Noto Sans CJK KR Regular"/>
                          <a:cs typeface="Times New Roman"/>
                        </a:rPr>
                        <a:t>졸업어때</a:t>
                      </a:r>
                    </a:p>
                  </a:txBody>
                  <a:tcPr>
                    <a:solidFill>
                      <a:srgbClr val="490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>
                          <a:latin typeface="Noto Sans CJK KR Regular"/>
                          <a:cs typeface="Times New Roman"/>
                        </a:rPr>
                        <a:t>확인</a:t>
                      </a:r>
                      <a:r>
                        <a:rPr lang="en-US" sz="2400" b="0" i="0">
                          <a:latin typeface="Noto Sans CJK KR Regular"/>
                          <a:cs typeface="Times New Roman"/>
                        </a:rPr>
                        <a:t> </a:t>
                      </a:r>
                      <a:r>
                        <a:rPr lang="ko-KR" altLang="en-US" sz="2400" b="0" i="0">
                          <a:latin typeface="Noto Sans CJK KR Regular"/>
                          <a:cs typeface="Times New Roman"/>
                        </a:rPr>
                        <a:t>가능</a:t>
                      </a:r>
                      <a:endParaRPr lang="en-US" sz="2400" b="0" i="0">
                        <a:latin typeface="Noto Sans CJK KR Regular"/>
                        <a:cs typeface="Times New Roman"/>
                      </a:endParaRPr>
                    </a:p>
                  </a:txBody>
                  <a:tcPr>
                    <a:solidFill>
                      <a:srgbClr val="C1A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>
                          <a:latin typeface="Noto Sans CJK KR Regular"/>
                          <a:cs typeface="Times New Roman"/>
                        </a:rPr>
                        <a:t>전체 재학생</a:t>
                      </a:r>
                      <a:endParaRPr lang="en-US" sz="2400" b="0" i="0">
                        <a:latin typeface="Noto Sans CJK KR Regular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>
                          <a:latin typeface="Noto Sans CJK KR Regular"/>
                          <a:cs typeface="Times New Roman"/>
                        </a:rPr>
                        <a:t>편리함</a:t>
                      </a:r>
                      <a:endParaRPr lang="en-US" sz="2400" b="0" i="0">
                        <a:latin typeface="Noto Sans CJK KR Regular"/>
                        <a:cs typeface="Times New Roman"/>
                      </a:endParaRPr>
                    </a:p>
                  </a:txBody>
                  <a:tcPr>
                    <a:solidFill>
                      <a:srgbClr val="C1A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>
                          <a:latin typeface="Noto Sans CJK KR Regular"/>
                          <a:cs typeface="Times New Roman"/>
                        </a:rPr>
                        <a:t>간편한 체크 방식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7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>
                          <a:latin typeface="Noto Sans CJK KR Regular"/>
                          <a:cs typeface="Times New Roman"/>
                        </a:rPr>
                        <a:t>경감</a:t>
                      </a:r>
                    </a:p>
                  </a:txBody>
                  <a:tcPr>
                    <a:solidFill>
                      <a:srgbClr val="C1A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7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100" b="0" i="0">
                          <a:latin typeface="Noto Sans CJK KR Regular"/>
                          <a:cs typeface="Times New Roman"/>
                        </a:rPr>
                        <a:t>정확한 요건 확인 가능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181093"/>
                  </a:ext>
                </a:extLst>
              </a:tr>
            </a:tbl>
          </a:graphicData>
        </a:graphic>
      </p:graphicFrame>
      <p:grpSp>
        <p:nvGrpSpPr>
          <p:cNvPr id="1006" name="그룹 1006"/>
          <p:cNvGrpSpPr/>
          <p:nvPr/>
        </p:nvGrpSpPr>
        <p:grpSpPr>
          <a:xfrm>
            <a:off x="11048907" y="1088131"/>
            <a:ext cx="4599397" cy="2658243"/>
            <a:chOff x="11207428" y="1490581"/>
            <a:chExt cx="4599397" cy="26582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07428" y="1490581"/>
              <a:ext cx="4599397" cy="26582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41390" y="3736121"/>
            <a:ext cx="428571" cy="943043"/>
            <a:chOff x="10741390" y="3736121"/>
            <a:chExt cx="428571" cy="9430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41390" y="3736121"/>
              <a:ext cx="428571" cy="94304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519945" y="1599514"/>
            <a:ext cx="7147853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000" dirty="0">
                <a:solidFill>
                  <a:srgbClr val="490EA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sz="5000" dirty="0">
              <a:solidFill>
                <a:srgbClr val="490EA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488</Words>
  <Application>Microsoft Office PowerPoint</Application>
  <PresentationFormat>사용자 지정</PresentationFormat>
  <Paragraphs>169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210 Luckysuper B</vt:lpstr>
      <vt:lpstr>210 Luckysuper L</vt:lpstr>
      <vt:lpstr>210 Luckysuper R</vt:lpstr>
      <vt:lpstr>Arial,Sans-Serif</vt:lpstr>
      <vt:lpstr>Noto Sans CJK KR Regular</vt:lpstr>
      <vt:lpstr>Pretendard</vt:lpstr>
      <vt:lpstr>Pretendard Medium</vt:lpstr>
      <vt:lpstr>맑은 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 영훈</cp:lastModifiedBy>
  <cp:revision>245</cp:revision>
  <dcterms:created xsi:type="dcterms:W3CDTF">2023-04-10T21:48:20Z</dcterms:created>
  <dcterms:modified xsi:type="dcterms:W3CDTF">2023-04-11T11:50:20Z</dcterms:modified>
</cp:coreProperties>
</file>