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4" r:id="rId4"/>
    <p:sldId id="267" r:id="rId5"/>
    <p:sldId id="279" r:id="rId6"/>
    <p:sldId id="260" r:id="rId7"/>
    <p:sldId id="298" r:id="rId8"/>
    <p:sldId id="317" r:id="rId9"/>
    <p:sldId id="318" r:id="rId10"/>
    <p:sldId id="261" r:id="rId11"/>
    <p:sldId id="312" r:id="rId12"/>
    <p:sldId id="31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5D0"/>
    <a:srgbClr val="B6854D"/>
    <a:srgbClr val="066084"/>
    <a:srgbClr val="935F35"/>
    <a:srgbClr val="F7F3EF"/>
    <a:srgbClr val="184D65"/>
    <a:srgbClr val="F6DDC6"/>
    <a:srgbClr val="B37A3F"/>
    <a:srgbClr val="795445"/>
    <a:srgbClr val="2D37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3" autoAdjust="0"/>
  </p:normalViewPr>
  <p:slideViewPr>
    <p:cSldViewPr snapToGrid="0" showGuides="1">
      <p:cViewPr varScale="1">
        <p:scale>
          <a:sx n="66" d="100"/>
          <a:sy n="66" d="100"/>
        </p:scale>
        <p:origin x="1330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1D47-5E89-4EC1-BBDA-0F3A2B463346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2278-7E1A-447F-B183-6DF65801A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박찬혁입니다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와 </a:t>
            </a:r>
            <a:r>
              <a:rPr lang="en-US" altLang="ko-KR" dirty="0"/>
              <a:t>spring </a:t>
            </a:r>
            <a:r>
              <a:rPr lang="ko-KR" altLang="en-US" dirty="0"/>
              <a:t>을 사용하여 프로그램을 개발할 생각이고</a:t>
            </a:r>
            <a:r>
              <a:rPr lang="en-US" altLang="ko-KR" dirty="0"/>
              <a:t>, </a:t>
            </a:r>
            <a:r>
              <a:rPr lang="ko-KR" altLang="en-US" dirty="0"/>
              <a:t>개발 방법론으로는 애자일 방법론을 사용할 계획입니다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저희가 생각한 정량화가 가능하다고 생각하는 부분은 기존 프로젝트의 랜덤 </a:t>
            </a:r>
            <a:r>
              <a:rPr lang="ko-KR" altLang="en-US" dirty="0" err="1"/>
              <a:t>매칭이었던</a:t>
            </a:r>
            <a:r>
              <a:rPr lang="ko-KR" altLang="en-US" dirty="0"/>
              <a:t> 것을 관심 분야로 분류하여 성공적으로 지속적인 매칭이 될 수 있게 끔 개선했다는 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81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목차를 보시면 주제 설정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, </a:t>
            </a:r>
            <a:r>
              <a:rPr lang="ko-KR" altLang="en-US" dirty="0"/>
              <a:t>제약 조건에 대해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저희는 기존에 </a:t>
            </a:r>
            <a:r>
              <a:rPr lang="ko-KR" altLang="en-US" dirty="0" err="1"/>
              <a:t>했었던</a:t>
            </a:r>
            <a:r>
              <a:rPr lang="ko-KR" altLang="en-US" dirty="0"/>
              <a:t> 얼굴 인식 교육모델을 이용한 </a:t>
            </a:r>
            <a:r>
              <a:rPr lang="en-US" altLang="ko-KR" dirty="0"/>
              <a:t>web, </a:t>
            </a:r>
            <a:r>
              <a:rPr lang="ko-KR" altLang="en-US" dirty="0"/>
              <a:t>앱 개발 프로젝트를 시간과 지식수준 문제로 폐기하고 </a:t>
            </a:r>
            <a:endParaRPr lang="en-US" altLang="ko-KR" dirty="0"/>
          </a:p>
          <a:p>
            <a:r>
              <a:rPr lang="ko-KR" altLang="en-US" dirty="0"/>
              <a:t>새로운 주제를 찾아 프로젝트를 진행하게 됐습니다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선택한 프로젝트는 대학생끼리 </a:t>
            </a:r>
            <a:r>
              <a:rPr lang="ko-KR" altLang="en-US" dirty="0" err="1"/>
              <a:t>매칭을</a:t>
            </a:r>
            <a:r>
              <a:rPr lang="ko-KR" altLang="en-US" dirty="0"/>
              <a:t> 해주는 서비스인데요</a:t>
            </a:r>
            <a:r>
              <a:rPr lang="en-US" altLang="ko-KR" dirty="0"/>
              <a:t>. </a:t>
            </a:r>
            <a:r>
              <a:rPr lang="ko-KR" altLang="en-US" dirty="0"/>
              <a:t>회원가입을 하고 수업을 듣거나 </a:t>
            </a:r>
            <a:r>
              <a:rPr lang="ko-KR" altLang="en-US" dirty="0" err="1"/>
              <a:t>공강시간같은</a:t>
            </a:r>
            <a:r>
              <a:rPr lang="ko-KR" altLang="en-US" dirty="0"/>
              <a:t> 매칭 옵션을 선택하면 랜덤으로 그 사람들을 위한 채팅방이 생기게 하는 서비스입니다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4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프로젝트의 목표가 인적 네트워크 형성인데 저희는 현 프로젝트의 조건부 랜덤 매칭 방식이 과연 적합한지 의문을 가졌습니다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논문에서 발췌한 표를 보시면 </a:t>
            </a:r>
            <a:r>
              <a:rPr lang="en-US" altLang="ko-KR" dirty="0"/>
              <a:t>100</a:t>
            </a:r>
            <a:r>
              <a:rPr lang="ko-KR" altLang="en-US" dirty="0"/>
              <a:t>명에게 관심도 대한 설문조사를 한 결과</a:t>
            </a:r>
            <a:r>
              <a:rPr lang="en-US" altLang="ko-KR" dirty="0"/>
              <a:t>, </a:t>
            </a:r>
            <a:r>
              <a:rPr lang="ko-KR" altLang="en-US" dirty="0"/>
              <a:t>자신이 </a:t>
            </a:r>
            <a:r>
              <a:rPr lang="ko-KR" altLang="en-US" dirty="0" err="1"/>
              <a:t>좋아하는것과</a:t>
            </a:r>
            <a:r>
              <a:rPr lang="ko-KR" altLang="en-US" dirty="0"/>
              <a:t> 싫어하는 걸 공유하는 사람이 자신과 정 반대인 사람보다 선호도가 높다는 연구결과가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기존의 랜덤 방식보다 이러한 관심분야로 분류하는 것이 더 높은 호감이 생긴다는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저희는 이를 정량적 평가의 근거로 매칭 방식을 개선하여 프로젝트의 목표를 달성하려고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8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8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사진은 관심분야를 트리 구조로 작성한 것입니다</a:t>
            </a:r>
            <a:r>
              <a:rPr lang="en-US" altLang="ko-KR" dirty="0"/>
              <a:t>.</a:t>
            </a:r>
            <a:r>
              <a:rPr lang="ko-KR" altLang="en-US" dirty="0"/>
              <a:t> 이 구조에서 경로기반 유사도 측정 방식을 활용해서 유사도를 구하려고 했습니다</a:t>
            </a:r>
            <a:r>
              <a:rPr lang="en-US" altLang="ko-KR" dirty="0"/>
              <a:t>. </a:t>
            </a:r>
            <a:r>
              <a:rPr lang="ko-KR" altLang="en-US" dirty="0"/>
              <a:t>자세히 말씀을 드리자면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4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트리를 만들 때 가장 작은 항목에서 부모로 올라가면서 관심 분야를 분류하였습니다</a:t>
            </a:r>
            <a:r>
              <a:rPr lang="en-US" altLang="ko-KR" dirty="0"/>
              <a:t>. </a:t>
            </a:r>
            <a:r>
              <a:rPr lang="ko-KR" altLang="en-US" dirty="0"/>
              <a:t>그리고 경로기반 유사도 측정 방식을 사용하여 마지막 인덱스부터 비교해 서로 다른 값이 나오면 계산을 종료하고 유사도 점수를 구했습니다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9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한가지 간단한 예를 들어서 설명을 해보자면 </a:t>
            </a:r>
            <a:r>
              <a:rPr lang="en-US" altLang="ko-KR" dirty="0"/>
              <a:t>P1</a:t>
            </a:r>
            <a:r>
              <a:rPr lang="ko-KR" altLang="en-US" dirty="0"/>
              <a:t>이</a:t>
            </a:r>
            <a:r>
              <a:rPr lang="en-US" altLang="ko-KR" dirty="0"/>
              <a:t> P2</a:t>
            </a:r>
            <a:r>
              <a:rPr lang="ko-KR" altLang="en-US" dirty="0"/>
              <a:t>와 </a:t>
            </a:r>
            <a:r>
              <a:rPr lang="en-US" altLang="ko-KR" dirty="0"/>
              <a:t>P3</a:t>
            </a:r>
            <a:r>
              <a:rPr lang="ko-KR" altLang="en-US" dirty="0"/>
              <a:t>중 누구와 매칭이 되야 하는지 비교를 할 때</a:t>
            </a:r>
            <a:endParaRPr lang="en-US" altLang="ko-KR" dirty="0"/>
          </a:p>
          <a:p>
            <a:r>
              <a:rPr lang="en-US" altLang="ko-KR" dirty="0"/>
              <a:t>P1</a:t>
            </a:r>
            <a:r>
              <a:rPr lang="ko-KR" altLang="en-US" dirty="0"/>
              <a:t>의</a:t>
            </a:r>
            <a:r>
              <a:rPr lang="en-US" altLang="ko-KR" dirty="0"/>
              <a:t> 1</a:t>
            </a:r>
            <a:r>
              <a:rPr lang="ko-KR" altLang="en-US" dirty="0"/>
              <a:t>번 관심분야인 축구와 </a:t>
            </a:r>
            <a:r>
              <a:rPr lang="en-US" altLang="ko-KR" dirty="0"/>
              <a:t>P2</a:t>
            </a:r>
            <a:r>
              <a:rPr lang="ko-KR" altLang="en-US" dirty="0"/>
              <a:t>의 </a:t>
            </a:r>
            <a:r>
              <a:rPr lang="en-US" altLang="ko-KR" dirty="0"/>
              <a:t>1,2,3</a:t>
            </a:r>
            <a:r>
              <a:rPr lang="ko-KR" altLang="en-US" dirty="0"/>
              <a:t>의 유사도를 비교해 최대값을 구하고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P1</a:t>
            </a:r>
            <a:r>
              <a:rPr lang="ko-KR" altLang="en-US" dirty="0"/>
              <a:t>의 </a:t>
            </a:r>
            <a:r>
              <a:rPr lang="en-US" altLang="ko-KR" dirty="0"/>
              <a:t>2,3</a:t>
            </a:r>
            <a:r>
              <a:rPr lang="ko-KR" altLang="en-US" dirty="0"/>
              <a:t>도 진행하여 해당에 대한 값을 내림차로 정렬합니다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{2,2,2}</a:t>
            </a:r>
            <a:r>
              <a:rPr lang="ko-KR" altLang="en-US" dirty="0"/>
              <a:t>가 되는데 </a:t>
            </a: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P3</a:t>
            </a:r>
            <a:r>
              <a:rPr lang="ko-KR" altLang="en-US" dirty="0"/>
              <a:t>도 진행하면 </a:t>
            </a:r>
            <a:r>
              <a:rPr lang="en-US" altLang="ko-KR" dirty="0"/>
              <a:t>{2,1,0}</a:t>
            </a:r>
            <a:r>
              <a:rPr lang="ko-KR" altLang="en-US" dirty="0"/>
              <a:t>이 됩니다</a:t>
            </a:r>
            <a:r>
              <a:rPr lang="en-US" altLang="ko-KR" dirty="0"/>
              <a:t>.  </a:t>
            </a:r>
            <a:r>
              <a:rPr lang="ko-KR" altLang="en-US" dirty="0"/>
              <a:t>그리고 각 정렬의 앞에서부터 비교를 하여</a:t>
            </a:r>
            <a:r>
              <a:rPr lang="en-US" altLang="ko-KR" dirty="0"/>
              <a:t> P1</a:t>
            </a:r>
            <a:r>
              <a:rPr lang="ko-KR" altLang="en-US" dirty="0"/>
              <a:t>과 </a:t>
            </a:r>
            <a:r>
              <a:rPr lang="en-US" altLang="ko-KR" dirty="0"/>
              <a:t>P2</a:t>
            </a:r>
            <a:r>
              <a:rPr lang="ko-KR" altLang="en-US" dirty="0"/>
              <a:t>가 더 크기에 </a:t>
            </a:r>
            <a:r>
              <a:rPr lang="en-US" altLang="ko-KR" dirty="0"/>
              <a:t>P1</a:t>
            </a:r>
            <a:r>
              <a:rPr lang="ko-KR" altLang="en-US" dirty="0"/>
              <a:t>과</a:t>
            </a:r>
            <a:r>
              <a:rPr lang="en-US" altLang="ko-KR" dirty="0"/>
              <a:t> P2</a:t>
            </a:r>
            <a:r>
              <a:rPr lang="ko-KR" altLang="en-US" dirty="0"/>
              <a:t>를 매칭 시킵니다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+mj-ea"/>
                <a:ea typeface="+mj-ea"/>
              </a:rPr>
              <a:t>fAIce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611684" y="3581231"/>
            <a:ext cx="4610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/>
              <a:t>:</a:t>
            </a:r>
            <a:r>
              <a:rPr lang="ko-KR" altLang="en-US" sz="2400" dirty="0"/>
              <a:t>대학생 캠퍼스 네트워크 형성을 </a:t>
            </a:r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  <a:r>
              <a:rPr lang="ko-KR" altLang="en-US" sz="2400" dirty="0"/>
              <a:t>위한 익명 매칭 서비스</a:t>
            </a:r>
            <a:endParaRPr lang="ko-KR" altLang="en-US" sz="2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ABC89A4-79C8-B027-F120-43C255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67309" y="6396336"/>
            <a:ext cx="2324691" cy="4616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01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박찬혁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박상은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박은우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이주환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0E3EE1-1C7E-41F6-88A2-05EACF8685A2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057D0C-7849-43F8-9525-7A87E9E2873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F5FDF96-675C-48FF-AA91-67A008802C66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13785BD6-BDFA-4790-A916-BD07A71515DB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30D661-3BB9-4DDC-8E8F-645FC3312E01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645658-B772-4058-A11A-04F88E9D90AE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234578-7B55-4638-B84E-743A84725143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제약 조건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EF777-0204-49AA-8277-9D5A1354963A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3.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11857A3-EF72-4B83-A70F-8F181A42D427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97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8548051" y="1760240"/>
            <a:ext cx="2721496" cy="412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91DF3-2AFC-4377-87C1-B432BCD1828F}"/>
              </a:ext>
            </a:extLst>
          </p:cNvPr>
          <p:cNvSpPr txBox="1"/>
          <p:nvPr/>
        </p:nvSpPr>
        <p:spPr>
          <a:xfrm>
            <a:off x="426720" y="222553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제약 조건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38056B9-3690-40D1-9C22-A90C54E3884A}"/>
              </a:ext>
            </a:extLst>
          </p:cNvPr>
          <p:cNvSpPr/>
          <p:nvPr/>
        </p:nvSpPr>
        <p:spPr>
          <a:xfrm>
            <a:off x="4015312" y="3201814"/>
            <a:ext cx="439496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B746D01-D327-49E3-B71B-DAA35AB1DCCE}"/>
              </a:ext>
            </a:extLst>
          </p:cNvPr>
          <p:cNvSpPr/>
          <p:nvPr/>
        </p:nvSpPr>
        <p:spPr>
          <a:xfrm>
            <a:off x="7782651" y="3201814"/>
            <a:ext cx="439496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04613A-5E87-6C57-5185-2139FEEE5A76}"/>
              </a:ext>
            </a:extLst>
          </p:cNvPr>
          <p:cNvGrpSpPr/>
          <p:nvPr/>
        </p:nvGrpSpPr>
        <p:grpSpPr>
          <a:xfrm>
            <a:off x="812059" y="1740309"/>
            <a:ext cx="2721496" cy="4127498"/>
            <a:chOff x="1791924" y="1740309"/>
            <a:chExt cx="2721496" cy="41274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B41E7B-79F1-465B-A18A-519E8B9D498D}"/>
                </a:ext>
              </a:extLst>
            </p:cNvPr>
            <p:cNvSpPr/>
            <p:nvPr/>
          </p:nvSpPr>
          <p:spPr>
            <a:xfrm>
              <a:off x="1791924" y="1740309"/>
              <a:ext cx="2721496" cy="41274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4268E9-C2FF-47E7-B331-DE7CE256CC30}"/>
                </a:ext>
              </a:extLst>
            </p:cNvPr>
            <p:cNvSpPr txBox="1"/>
            <p:nvPr/>
          </p:nvSpPr>
          <p:spPr>
            <a:xfrm>
              <a:off x="2117155" y="1858440"/>
              <a:ext cx="2042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chemeClr val="bg1"/>
                  </a:solidFill>
                </a:rPr>
                <a:t>OSS </a:t>
              </a:r>
              <a:r>
                <a:rPr lang="ko-KR" altLang="en-US" sz="2400" dirty="0">
                  <a:solidFill>
                    <a:schemeClr val="bg1"/>
                  </a:solidFill>
                </a:rPr>
                <a:t>레벨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FC9C819-F194-D55C-B35E-C868FB3D5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6942" y="3201814"/>
              <a:ext cx="2043984" cy="82681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35C93C7-B939-5AB2-1895-F34D1D7B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6942" y="4240615"/>
              <a:ext cx="2043984" cy="829888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02511D-1863-7067-17E6-6CC49F6D3D32}"/>
              </a:ext>
            </a:extLst>
          </p:cNvPr>
          <p:cNvGrpSpPr/>
          <p:nvPr/>
        </p:nvGrpSpPr>
        <p:grpSpPr>
          <a:xfrm>
            <a:off x="4735252" y="1740309"/>
            <a:ext cx="2721496" cy="4127498"/>
            <a:chOff x="4835691" y="1740309"/>
            <a:chExt cx="2721496" cy="41274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A5B2B4-46FD-4728-AE2E-5D8AAA884D63}"/>
                </a:ext>
              </a:extLst>
            </p:cNvPr>
            <p:cNvSpPr/>
            <p:nvPr/>
          </p:nvSpPr>
          <p:spPr>
            <a:xfrm>
              <a:off x="4835691" y="1740309"/>
              <a:ext cx="2721496" cy="412749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A4CB78-392B-418D-8E38-F35CBB33A2B1}"/>
                </a:ext>
              </a:extLst>
            </p:cNvPr>
            <p:cNvSpPr txBox="1"/>
            <p:nvPr/>
          </p:nvSpPr>
          <p:spPr>
            <a:xfrm>
              <a:off x="4992877" y="1858440"/>
              <a:ext cx="2407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개발 방법론</a:t>
              </a:r>
            </a:p>
          </p:txBody>
        </p:sp>
        <p:pic>
          <p:nvPicPr>
            <p:cNvPr id="20" name="Picture 2" descr="애자일 방법론-스프린트-테스트 디자인 개발">
              <a:extLst>
                <a:ext uri="{FF2B5EF4-FFF2-40B4-BE49-F238E27FC236}">
                  <a16:creationId xmlns:a16="http://schemas.microsoft.com/office/drawing/2014/main" id="{EA1809AF-B3A0-E99A-05EB-AC84BF984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279" y="3170506"/>
              <a:ext cx="2488871" cy="1367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B9D3CA-8F86-A2DA-1FE3-6584DD49C6AB}"/>
              </a:ext>
            </a:extLst>
          </p:cNvPr>
          <p:cNvSpPr txBox="1"/>
          <p:nvPr/>
        </p:nvSpPr>
        <p:spPr>
          <a:xfrm>
            <a:off x="8861663" y="1858440"/>
            <a:ext cx="209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정량적 가능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5F9CC-53B9-BE1B-0A36-4A23845BA8EC}"/>
              </a:ext>
            </a:extLst>
          </p:cNvPr>
          <p:cNvSpPr txBox="1"/>
          <p:nvPr/>
        </p:nvSpPr>
        <p:spPr>
          <a:xfrm>
            <a:off x="8861663" y="3267197"/>
            <a:ext cx="2094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매칭 방식의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랜덤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관심분야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72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49BF-F085-7747-ED99-2269F942CF9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4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861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Index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835427" y="2420150"/>
            <a:ext cx="6087132" cy="758353"/>
            <a:chOff x="1088192" y="2426368"/>
            <a:chExt cx="6087132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5" y="2518701"/>
              <a:ext cx="4787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ko-KR" altLang="en-US" sz="3600" dirty="0"/>
                <a:t>주제 설정</a:t>
              </a:r>
              <a:endParaRPr lang="en-US" altLang="ko-KR" sz="3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835427" y="3617215"/>
            <a:ext cx="6087133" cy="758353"/>
            <a:chOff x="1088192" y="2426368"/>
            <a:chExt cx="6087133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6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개선 사항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835427" y="4814280"/>
            <a:ext cx="6087134" cy="758353"/>
            <a:chOff x="1088192" y="2426368"/>
            <a:chExt cx="6087134" cy="8341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2387597" y="2518700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제약 조건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123ECD-50A9-47CD-A954-5B93ACEC31F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65DF37-E042-4E0E-8145-DF2831F7A8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A39E460E-FB92-40B2-8259-5C5554FC4D3E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443AF3E-4CC5-4DFE-8866-36F72611CD8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900BF35-88B1-489A-9BA7-4409AA2777E2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960ED75-C30C-4EF7-8F23-ABE475F25384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CD6340-4140-4C85-B813-981C8DDD2AA0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주제 설정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89393A-6FF5-449B-94B3-60E826D9B4F6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1.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BB95ACB-8F73-400C-8C3D-A7654DC5E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기반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D4BD3-D02A-D965-206D-48AB42FF55E5}"/>
              </a:ext>
            </a:extLst>
          </p:cNvPr>
          <p:cNvSpPr txBox="1"/>
          <p:nvPr/>
        </p:nvSpPr>
        <p:spPr>
          <a:xfrm>
            <a:off x="599768" y="1553497"/>
            <a:ext cx="699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i="0" dirty="0">
                <a:solidFill>
                  <a:srgbClr val="1F2328"/>
                </a:solidFill>
                <a:effectLst/>
                <a:latin typeface="+mn-ea"/>
              </a:rPr>
              <a:t>Co</a:t>
            </a:r>
            <a:r>
              <a:rPr lang="ko-KR" altLang="en-US" i="0" dirty="0">
                <a:solidFill>
                  <a:srgbClr val="1F2328"/>
                </a:solidFill>
                <a:effectLst/>
                <a:latin typeface="+mn-ea"/>
              </a:rPr>
              <a:t>끼리 </a:t>
            </a:r>
            <a:r>
              <a:rPr lang="en-US" altLang="ko-KR" i="0" dirty="0">
                <a:solidFill>
                  <a:srgbClr val="1F2328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1F2328"/>
                </a:solidFill>
                <a:effectLst/>
                <a:latin typeface="+mn-ea"/>
              </a:rPr>
              <a:t>대학생 캠퍼스 네트워크 형성을 위한 익명 매칭 서비스</a:t>
            </a:r>
            <a:r>
              <a:rPr lang="en-US" altLang="ko-KR" i="0" dirty="0">
                <a:solidFill>
                  <a:srgbClr val="1F2328"/>
                </a:solidFill>
                <a:effectLst/>
                <a:latin typeface="+mn-ea"/>
              </a:rPr>
              <a:t>)</a:t>
            </a:r>
            <a:endParaRPr lang="ko-KR" altLang="en-US" i="0" dirty="0">
              <a:solidFill>
                <a:srgbClr val="1F2328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01665-20A3-2DB5-60D7-80A39E9DB1C9}"/>
              </a:ext>
            </a:extLst>
          </p:cNvPr>
          <p:cNvSpPr txBox="1"/>
          <p:nvPr/>
        </p:nvSpPr>
        <p:spPr>
          <a:xfrm>
            <a:off x="552050" y="5903915"/>
            <a:ext cx="74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2023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년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1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학기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공개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SW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프로젝트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02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분반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우리만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4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명이조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4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조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4889D3-9615-5C92-DB96-1C08D3EE7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" y="2652519"/>
            <a:ext cx="10678293" cy="21554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742876-3396-2A69-4E5A-31DB14842E5E}"/>
              </a:ext>
            </a:extLst>
          </p:cNvPr>
          <p:cNvSpPr txBox="1"/>
          <p:nvPr/>
        </p:nvSpPr>
        <p:spPr>
          <a:xfrm>
            <a:off x="552050" y="6273247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https://github.com/CSID-DGU/2023-1-OSSP2-4ofUs-4</a:t>
            </a: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44193C-9910-4A31-A12C-6379D59C57AB}"/>
              </a:ext>
            </a:extLst>
          </p:cNvPr>
          <p:cNvSpPr txBox="1"/>
          <p:nvPr/>
        </p:nvSpPr>
        <p:spPr>
          <a:xfrm>
            <a:off x="426720" y="261367"/>
            <a:ext cx="1762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문제점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EA0B2B-81FC-462F-8FF5-A366DF4F2633}"/>
              </a:ext>
            </a:extLst>
          </p:cNvPr>
          <p:cNvGrpSpPr/>
          <p:nvPr/>
        </p:nvGrpSpPr>
        <p:grpSpPr>
          <a:xfrm>
            <a:off x="634096" y="2436108"/>
            <a:ext cx="4783148" cy="3953159"/>
            <a:chOff x="342900" y="1854200"/>
            <a:chExt cx="3352800" cy="303480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E680D5-9C17-42B8-9569-F0B01C990AB4}"/>
                </a:ext>
              </a:extLst>
            </p:cNvPr>
            <p:cNvSpPr/>
            <p:nvPr/>
          </p:nvSpPr>
          <p:spPr>
            <a:xfrm>
              <a:off x="342900" y="185420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7CD9FD-ABEB-4969-9EB4-D808199C2485}"/>
                </a:ext>
              </a:extLst>
            </p:cNvPr>
            <p:cNvSpPr txBox="1"/>
            <p:nvPr/>
          </p:nvSpPr>
          <p:spPr>
            <a:xfrm>
              <a:off x="894421" y="4039719"/>
              <a:ext cx="2249757" cy="354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조건부 랜덤 매칭 방식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E8480-96FD-44A4-940D-998B20229659}"/>
                </a:ext>
              </a:extLst>
            </p:cNvPr>
            <p:cNvSpPr txBox="1"/>
            <p:nvPr/>
          </p:nvSpPr>
          <p:spPr>
            <a:xfrm>
              <a:off x="342900" y="4581228"/>
              <a:ext cx="3352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공강 시간과 같이 듣는 수업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65523BF-9008-225F-FB3E-9B4A5C42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23" y="2565728"/>
            <a:ext cx="3779225" cy="239912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F845A4-944D-CEA7-EBB9-3325AFD32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35" y="1647085"/>
            <a:ext cx="4473008" cy="28905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9E32F8-388B-1114-1DA6-C97AE9C6EEA7}"/>
              </a:ext>
            </a:extLst>
          </p:cNvPr>
          <p:cNvSpPr txBox="1"/>
          <p:nvPr/>
        </p:nvSpPr>
        <p:spPr>
          <a:xfrm>
            <a:off x="6096000" y="4726404"/>
            <a:ext cx="59812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+mn-ea"/>
              </a:rPr>
              <a:t>Zorn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T</a:t>
            </a:r>
            <a:r>
              <a:rPr lang="ko-KR" altLang="en-US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J</a:t>
            </a:r>
            <a:r>
              <a:rPr lang="ko-KR" altLang="en-US" sz="1400" dirty="0">
                <a:latin typeface="+mn-ea"/>
              </a:rPr>
              <a:t>., </a:t>
            </a:r>
            <a:r>
              <a:rPr lang="ko-KR" altLang="en-US" sz="1400" dirty="0" err="1">
                <a:latin typeface="+mn-ea"/>
              </a:rPr>
              <a:t>Mata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., &amp; </a:t>
            </a:r>
            <a:r>
              <a:rPr lang="ko-KR" altLang="en-US" sz="1400" dirty="0" err="1">
                <a:latin typeface="+mn-ea"/>
              </a:rPr>
              <a:t>Alves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H</a:t>
            </a:r>
            <a:r>
              <a:rPr lang="ko-KR" altLang="en-US" sz="1400" dirty="0">
                <a:latin typeface="+mn-ea"/>
              </a:rPr>
              <a:t>. (2022). </a:t>
            </a:r>
            <a:r>
              <a:rPr lang="ko-KR" altLang="en-US" sz="1400" dirty="0" err="1">
                <a:latin typeface="+mn-ea"/>
              </a:rPr>
              <a:t>Attitude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similarity</a:t>
            </a:r>
            <a:r>
              <a:rPr lang="ko-KR" altLang="en-US" sz="1400" dirty="0">
                <a:latin typeface="+mn-ea"/>
              </a:rPr>
              <a:t> and </a:t>
            </a:r>
            <a:r>
              <a:rPr lang="ko-KR" altLang="en-US" sz="1400" dirty="0" err="1">
                <a:latin typeface="+mn-ea"/>
              </a:rPr>
              <a:t>interpersonal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liking</a:t>
            </a:r>
            <a:r>
              <a:rPr lang="ko-KR" altLang="en-US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dominance</a:t>
            </a:r>
            <a:r>
              <a:rPr lang="ko-KR" altLang="en-US" sz="1400" dirty="0">
                <a:latin typeface="+mn-ea"/>
              </a:rPr>
              <a:t> of </a:t>
            </a:r>
            <a:r>
              <a:rPr lang="ko-KR" altLang="en-US" sz="1400" dirty="0" err="1">
                <a:latin typeface="+mn-ea"/>
              </a:rPr>
              <a:t>positive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over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negative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attitudes</a:t>
            </a:r>
            <a:r>
              <a:rPr lang="ko-KR" altLang="en-US" sz="1400" dirty="0">
                <a:latin typeface="+mn-ea"/>
              </a:rPr>
              <a:t>. </a:t>
            </a:r>
            <a:r>
              <a:rPr lang="ko-KR" altLang="en-US" sz="1400" dirty="0" err="1">
                <a:latin typeface="+mn-ea"/>
              </a:rPr>
              <a:t>Available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online</a:t>
            </a:r>
            <a:r>
              <a:rPr lang="ko-KR" altLang="en-US" sz="1400" dirty="0">
                <a:latin typeface="+mn-ea"/>
              </a:rPr>
              <a:t> 11 </a:t>
            </a:r>
            <a:r>
              <a:rPr lang="ko-KR" altLang="en-US" sz="1400" dirty="0" err="1">
                <a:latin typeface="+mn-ea"/>
              </a:rPr>
              <a:t>January</a:t>
            </a:r>
            <a:r>
              <a:rPr lang="ko-KR" altLang="en-US" sz="1400" dirty="0">
                <a:latin typeface="+mn-ea"/>
              </a:rPr>
              <a:t> 2022.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82861-52AF-F047-9ED2-4A0BD43056FD}"/>
              </a:ext>
            </a:extLst>
          </p:cNvPr>
          <p:cNvSpPr txBox="1"/>
          <p:nvPr/>
        </p:nvSpPr>
        <p:spPr>
          <a:xfrm>
            <a:off x="634096" y="1711432"/>
            <a:ext cx="460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목표</a:t>
            </a:r>
            <a:r>
              <a:rPr lang="en-US" altLang="ko-KR" dirty="0"/>
              <a:t>: </a:t>
            </a:r>
            <a:r>
              <a:rPr lang="ko-KR" altLang="en-US" dirty="0"/>
              <a:t>대학생 네트워크 형성</a:t>
            </a:r>
          </a:p>
        </p:txBody>
      </p:sp>
    </p:spTree>
    <p:extLst>
      <p:ext uri="{BB962C8B-B14F-4D97-AF65-F5344CB8AC3E}">
        <p14:creationId xmlns:p14="http://schemas.microsoft.com/office/powerpoint/2010/main" val="17697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1A7369-4A30-495C-A676-27466752F21A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D4AEB4-632B-4BC3-9F91-2C3B3D1BC3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D49D7B5-8D29-46E0-B2F1-4E4633F6E08A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B3F9809-22BB-4D7B-940B-53C663F1A9E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08F107-2370-42E9-BCC7-494C0CE03F90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E0681D-A92E-4936-9948-3172D8471260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6FE77-638B-4190-86C0-37CC840E2E15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개선 사항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E0BC34-9601-404C-A20D-540793A2E3BF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2.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E34754-9802-47B6-94F3-52CC4BB04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239ACA-3128-4B28-8F70-AA7D8BB744DD}"/>
              </a:ext>
            </a:extLst>
          </p:cNvPr>
          <p:cNvSpPr txBox="1"/>
          <p:nvPr/>
        </p:nvSpPr>
        <p:spPr>
          <a:xfrm>
            <a:off x="426720" y="277409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개선 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529DA-1ED9-4605-BB01-2ECB26FE8759}"/>
              </a:ext>
            </a:extLst>
          </p:cNvPr>
          <p:cNvSpPr txBox="1"/>
          <p:nvPr/>
        </p:nvSpPr>
        <p:spPr>
          <a:xfrm>
            <a:off x="6504940" y="3208413"/>
            <a:ext cx="52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항목별 유사도 계산을 위해 트리 구조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 기반 유사도 측정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5BC8C-F3D9-4628-A6DF-9D16CDECEF4C}"/>
              </a:ext>
            </a:extLst>
          </p:cNvPr>
          <p:cNvSpPr txBox="1"/>
          <p:nvPr/>
        </p:nvSpPr>
        <p:spPr>
          <a:xfrm>
            <a:off x="6969472" y="1937429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다중 얼굴 감정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AD4717-81EB-A927-0778-676F9428F53C}"/>
              </a:ext>
            </a:extLst>
          </p:cNvPr>
          <p:cNvSpPr/>
          <p:nvPr/>
        </p:nvSpPr>
        <p:spPr>
          <a:xfrm>
            <a:off x="6515101" y="1672105"/>
            <a:ext cx="5181597" cy="10854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152D0-B264-E725-0315-25AB47D0AFFB}"/>
              </a:ext>
            </a:extLst>
          </p:cNvPr>
          <p:cNvSpPr txBox="1"/>
          <p:nvPr/>
        </p:nvSpPr>
        <p:spPr>
          <a:xfrm>
            <a:off x="6794090" y="1955402"/>
            <a:ext cx="4611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관심분야 트리 구조도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62298-0554-411B-E8F8-F83364AD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672105"/>
            <a:ext cx="5662416" cy="41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5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4EBA51-61D4-4319-9A33-40AC285421FF}"/>
              </a:ext>
            </a:extLst>
          </p:cNvPr>
          <p:cNvGrpSpPr/>
          <p:nvPr/>
        </p:nvGrpSpPr>
        <p:grpSpPr>
          <a:xfrm>
            <a:off x="426720" y="222553"/>
            <a:ext cx="2406428" cy="903266"/>
            <a:chOff x="426720" y="222553"/>
            <a:chExt cx="2406428" cy="9032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C1445-3D8B-4B6D-B748-7586AFFB9CD3}"/>
                </a:ext>
              </a:extLst>
            </p:cNvPr>
            <p:cNvSpPr txBox="1"/>
            <p:nvPr/>
          </p:nvSpPr>
          <p:spPr>
            <a:xfrm>
              <a:off x="426720" y="222553"/>
              <a:ext cx="2406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개선 사항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B85D-A781-4590-8641-8D02C82BBD52}"/>
                </a:ext>
              </a:extLst>
            </p:cNvPr>
            <p:cNvSpPr txBox="1"/>
            <p:nvPr/>
          </p:nvSpPr>
          <p:spPr>
            <a:xfrm>
              <a:off x="447040" y="78726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FFA4C6-EE19-B89E-72EA-4C48642DFFF2}"/>
              </a:ext>
            </a:extLst>
          </p:cNvPr>
          <p:cNvSpPr txBox="1"/>
          <p:nvPr/>
        </p:nvSpPr>
        <p:spPr>
          <a:xfrm>
            <a:off x="658597" y="2054957"/>
            <a:ext cx="476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기존 프로젝트 발전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36F68-9321-58CE-1C25-2496746530AE}"/>
              </a:ext>
            </a:extLst>
          </p:cNvPr>
          <p:cNvSpPr/>
          <p:nvPr/>
        </p:nvSpPr>
        <p:spPr>
          <a:xfrm>
            <a:off x="447040" y="1792116"/>
            <a:ext cx="5191760" cy="10898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CCD399-69C1-76DA-36ED-3A158FBBF7FB}"/>
              </a:ext>
            </a:extLst>
          </p:cNvPr>
          <p:cNvSpPr txBox="1"/>
          <p:nvPr/>
        </p:nvSpPr>
        <p:spPr>
          <a:xfrm>
            <a:off x="447041" y="2098531"/>
            <a:ext cx="5191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분류 및 유사도 계산 알고리즘 방법</a:t>
            </a:r>
          </a:p>
        </p:txBody>
      </p:sp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3B9CCCA3-07BF-E340-2B47-78A3BFA58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139226"/>
              </p:ext>
            </p:extLst>
          </p:nvPr>
        </p:nvGraphicFramePr>
        <p:xfrm>
          <a:off x="7975392" y="3257501"/>
          <a:ext cx="3619504" cy="192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76">
                  <a:extLst>
                    <a:ext uri="{9D8B030D-6E8A-4147-A177-3AD203B41FA5}">
                      <a16:colId xmlns:a16="http://schemas.microsoft.com/office/drawing/2014/main" val="1008657534"/>
                    </a:ext>
                  </a:extLst>
                </a:gridCol>
                <a:gridCol w="904876">
                  <a:extLst>
                    <a:ext uri="{9D8B030D-6E8A-4147-A177-3AD203B41FA5}">
                      <a16:colId xmlns:a16="http://schemas.microsoft.com/office/drawing/2014/main" val="1425616507"/>
                    </a:ext>
                  </a:extLst>
                </a:gridCol>
                <a:gridCol w="904876">
                  <a:extLst>
                    <a:ext uri="{9D8B030D-6E8A-4147-A177-3AD203B41FA5}">
                      <a16:colId xmlns:a16="http://schemas.microsoft.com/office/drawing/2014/main" val="4154527358"/>
                    </a:ext>
                  </a:extLst>
                </a:gridCol>
                <a:gridCol w="904876">
                  <a:extLst>
                    <a:ext uri="{9D8B030D-6E8A-4147-A177-3AD203B41FA5}">
                      <a16:colId xmlns:a16="http://schemas.microsoft.com/office/drawing/2014/main" val="3867306409"/>
                    </a:ext>
                  </a:extLst>
                </a:gridCol>
              </a:tblGrid>
              <a:tr h="57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유사도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52910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96435"/>
                  </a:ext>
                </a:extLst>
              </a:tr>
              <a:tr h="576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68549"/>
                  </a:ext>
                </a:extLst>
              </a:tr>
              <a:tr h="386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0937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8B663FF-0E98-B51F-BB36-5906A43B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36614"/>
              </p:ext>
            </p:extLst>
          </p:nvPr>
        </p:nvGraphicFramePr>
        <p:xfrm>
          <a:off x="4776578" y="3636492"/>
          <a:ext cx="12636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1071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축구</a:t>
                      </a:r>
                      <a:r>
                        <a:rPr lang="en-US" altLang="ko-KR" dirty="0"/>
                        <a:t>: 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3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사이클</a:t>
                      </a:r>
                      <a:r>
                        <a:rPr lang="en-US" altLang="ko-KR" dirty="0"/>
                        <a:t>: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2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수영</a:t>
                      </a:r>
                      <a:r>
                        <a:rPr lang="en-US" altLang="ko-KR" dirty="0"/>
                        <a:t>: 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02606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B33D82EF-4802-5B11-3849-C70D4238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3106904"/>
            <a:ext cx="2561645" cy="222652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1CC05D-1B09-9007-B056-8718E1321A4F}"/>
              </a:ext>
            </a:extLst>
          </p:cNvPr>
          <p:cNvCxnSpPr>
            <a:cxnSpLocks/>
          </p:cNvCxnSpPr>
          <p:nvPr/>
        </p:nvCxnSpPr>
        <p:spPr>
          <a:xfrm>
            <a:off x="3142035" y="4220168"/>
            <a:ext cx="1419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207A04-993C-7342-7F64-95447F2BAECD}"/>
              </a:ext>
            </a:extLst>
          </p:cNvPr>
          <p:cNvCxnSpPr>
            <a:cxnSpLocks/>
          </p:cNvCxnSpPr>
          <p:nvPr/>
        </p:nvCxnSpPr>
        <p:spPr>
          <a:xfrm>
            <a:off x="5999535" y="422016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1230EE-55EB-09F1-A803-4CAEE8BCB3C6}"/>
              </a:ext>
            </a:extLst>
          </p:cNvPr>
          <p:cNvSpPr txBox="1"/>
          <p:nvPr/>
        </p:nvSpPr>
        <p:spPr>
          <a:xfrm>
            <a:off x="3165266" y="3628814"/>
            <a:ext cx="1466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트리를 이용하여 각 관심분야 분류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05AC3-951F-E853-98EE-5D7CE22DB841}"/>
              </a:ext>
            </a:extLst>
          </p:cNvPr>
          <p:cNvSpPr txBox="1"/>
          <p:nvPr/>
        </p:nvSpPr>
        <p:spPr>
          <a:xfrm>
            <a:off x="5954503" y="3629796"/>
            <a:ext cx="17976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각 관심분야를 비교해 유사도 계산</a:t>
            </a:r>
          </a:p>
        </p:txBody>
      </p:sp>
    </p:spTree>
    <p:extLst>
      <p:ext uri="{BB962C8B-B14F-4D97-AF65-F5344CB8AC3E}">
        <p14:creationId xmlns:p14="http://schemas.microsoft.com/office/powerpoint/2010/main" val="324356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239ACA-3128-4B28-8F70-AA7D8BB744DD}"/>
              </a:ext>
            </a:extLst>
          </p:cNvPr>
          <p:cNvSpPr txBox="1"/>
          <p:nvPr/>
        </p:nvSpPr>
        <p:spPr>
          <a:xfrm>
            <a:off x="426720" y="238081"/>
            <a:ext cx="2406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1">
                    <a:lumMod val="50000"/>
                  </a:schemeClr>
                </a:solidFill>
              </a:rPr>
              <a:t>개선 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9F2CA67-8FC1-5852-3ACD-B1DD627C2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29371"/>
              </p:ext>
            </p:extLst>
          </p:nvPr>
        </p:nvGraphicFramePr>
        <p:xfrm>
          <a:off x="538480" y="1520611"/>
          <a:ext cx="6207760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3582082639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3181870764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948450092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225588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4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사이클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사이클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67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1556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147399-A9AD-ED0B-4E6E-4FE3F95417F6}"/>
              </a:ext>
            </a:extLst>
          </p:cNvPr>
          <p:cNvSpPr txBox="1"/>
          <p:nvPr/>
        </p:nvSpPr>
        <p:spPr>
          <a:xfrm>
            <a:off x="929641" y="3542451"/>
            <a:ext cx="5201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r>
              <a:rPr lang="en-US" altLang="ko-KR" dirty="0"/>
              <a:t>P1, 1   </a:t>
            </a:r>
            <a:r>
              <a:rPr lang="en-US" altLang="ko-KR" dirty="0">
                <a:sym typeface="Wingdings" panose="05000000000000000000" pitchFamily="2" charset="2"/>
              </a:rPr>
              <a:t>P2,1~3</a:t>
            </a:r>
            <a:r>
              <a:rPr lang="ko-KR" altLang="en-US" dirty="0">
                <a:sym typeface="Wingdings" panose="05000000000000000000" pitchFamily="2" charset="2"/>
              </a:rPr>
              <a:t>의 최대값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</a:p>
          <a:p>
            <a:r>
              <a:rPr lang="en-US" altLang="ko-KR" dirty="0"/>
              <a:t>P1, 2   </a:t>
            </a:r>
            <a:r>
              <a:rPr lang="en-US" altLang="ko-KR" dirty="0">
                <a:sym typeface="Wingdings" panose="05000000000000000000" pitchFamily="2" charset="2"/>
              </a:rPr>
              <a:t>P2,1~3</a:t>
            </a:r>
            <a:r>
              <a:rPr lang="ko-KR" altLang="en-US" dirty="0">
                <a:sym typeface="Wingdings" panose="05000000000000000000" pitchFamily="2" charset="2"/>
              </a:rPr>
              <a:t>의 최대값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</a:p>
          <a:p>
            <a:r>
              <a:rPr lang="en-US" altLang="ko-KR" dirty="0"/>
              <a:t>P1, 3   </a:t>
            </a:r>
            <a:r>
              <a:rPr lang="en-US" altLang="ko-KR" dirty="0">
                <a:sym typeface="Wingdings" panose="05000000000000000000" pitchFamily="2" charset="2"/>
              </a:rPr>
              <a:t>P2,1~3</a:t>
            </a:r>
            <a:r>
              <a:rPr lang="ko-KR" altLang="en-US" dirty="0">
                <a:sym typeface="Wingdings" panose="05000000000000000000" pitchFamily="2" charset="2"/>
              </a:rPr>
              <a:t>의 최대값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P1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en-US" altLang="ko-KR" dirty="0">
                <a:sym typeface="Wingdings" panose="05000000000000000000" pitchFamily="2" charset="2"/>
              </a:rPr>
              <a:t> P2</a:t>
            </a:r>
            <a:r>
              <a:rPr lang="ko-KR" altLang="en-US" dirty="0">
                <a:sym typeface="Wingdings" panose="05000000000000000000" pitchFamily="2" charset="2"/>
              </a:rPr>
              <a:t>의 최대값을 내림차 정렬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즉</a:t>
            </a:r>
            <a:r>
              <a:rPr lang="en-US" altLang="ko-KR" dirty="0">
                <a:sym typeface="Wingdings" panose="05000000000000000000" pitchFamily="2" charset="2"/>
              </a:rPr>
              <a:t>, {2,2,2}</a:t>
            </a:r>
            <a:r>
              <a:rPr lang="ko-KR" altLang="en-US" dirty="0">
                <a:sym typeface="Wingdings" panose="05000000000000000000" pitchFamily="2" charset="2"/>
              </a:rPr>
              <a:t>라는 값을 저장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P1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en-US" altLang="ko-KR" dirty="0">
                <a:sym typeface="Wingdings" panose="05000000000000000000" pitchFamily="2" charset="2"/>
              </a:rPr>
              <a:t> P3</a:t>
            </a:r>
            <a:r>
              <a:rPr lang="ko-KR" altLang="en-US" dirty="0">
                <a:sym typeface="Wingdings" panose="05000000000000000000" pitchFamily="2" charset="2"/>
              </a:rPr>
              <a:t>의 최대값 정렬</a:t>
            </a:r>
            <a:r>
              <a:rPr lang="en-US" altLang="ko-KR" dirty="0">
                <a:sym typeface="Wingdings" panose="05000000000000000000" pitchFamily="2" charset="2"/>
              </a:rPr>
              <a:t>: {2,1,0}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{2,2,2}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{2,1,0} </a:t>
            </a:r>
            <a:r>
              <a:rPr lang="ko-KR" altLang="en-US" dirty="0">
                <a:sym typeface="Wingdings" panose="05000000000000000000" pitchFamily="2" charset="2"/>
              </a:rPr>
              <a:t>앞부터 비교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번째 항목에서 숫자가 더 크기에 </a:t>
            </a:r>
            <a:r>
              <a:rPr lang="en-US" altLang="ko-KR" dirty="0">
                <a:sym typeface="Wingdings" panose="05000000000000000000" pitchFamily="2" charset="2"/>
              </a:rPr>
              <a:t>P1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P2</a:t>
            </a:r>
            <a:r>
              <a:rPr lang="ko-KR" altLang="en-US" dirty="0">
                <a:sym typeface="Wingdings" panose="05000000000000000000" pitchFamily="2" charset="2"/>
              </a:rPr>
              <a:t>와 매칭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EABE9B-FABD-A4D3-1830-59D921EB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3533"/>
              </p:ext>
            </p:extLst>
          </p:nvPr>
        </p:nvGraphicFramePr>
        <p:xfrm>
          <a:off x="7061201" y="1520607"/>
          <a:ext cx="4429760" cy="3843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952">
                  <a:extLst>
                    <a:ext uri="{9D8B030D-6E8A-4147-A177-3AD203B41FA5}">
                      <a16:colId xmlns:a16="http://schemas.microsoft.com/office/drawing/2014/main" val="1427206318"/>
                    </a:ext>
                  </a:extLst>
                </a:gridCol>
                <a:gridCol w="885952">
                  <a:extLst>
                    <a:ext uri="{9D8B030D-6E8A-4147-A177-3AD203B41FA5}">
                      <a16:colId xmlns:a16="http://schemas.microsoft.com/office/drawing/2014/main" val="1690534225"/>
                    </a:ext>
                  </a:extLst>
                </a:gridCol>
                <a:gridCol w="885952">
                  <a:extLst>
                    <a:ext uri="{9D8B030D-6E8A-4147-A177-3AD203B41FA5}">
                      <a16:colId xmlns:a16="http://schemas.microsoft.com/office/drawing/2014/main" val="3381625130"/>
                    </a:ext>
                  </a:extLst>
                </a:gridCol>
                <a:gridCol w="885952">
                  <a:extLst>
                    <a:ext uri="{9D8B030D-6E8A-4147-A177-3AD203B41FA5}">
                      <a16:colId xmlns:a16="http://schemas.microsoft.com/office/drawing/2014/main" val="3735352038"/>
                    </a:ext>
                  </a:extLst>
                </a:gridCol>
                <a:gridCol w="885952">
                  <a:extLst>
                    <a:ext uri="{9D8B030D-6E8A-4147-A177-3AD203B41FA5}">
                      <a16:colId xmlns:a16="http://schemas.microsoft.com/office/drawing/2014/main" val="3919645676"/>
                    </a:ext>
                  </a:extLst>
                </a:gridCol>
              </a:tblGrid>
              <a:tr h="768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유사도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11619"/>
                  </a:ext>
                </a:extLst>
              </a:tr>
              <a:tr h="768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58287"/>
                  </a:ext>
                </a:extLst>
              </a:tr>
              <a:tr h="768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사이클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705570"/>
                  </a:ext>
                </a:extLst>
              </a:tr>
              <a:tr h="768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43425"/>
                  </a:ext>
                </a:extLst>
              </a:tr>
              <a:tr h="768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7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688</Words>
  <Application>Microsoft Office PowerPoint</Application>
  <PresentationFormat>와이드스크린</PresentationFormat>
  <Paragraphs>144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찬혁 박</cp:lastModifiedBy>
  <cp:revision>53</cp:revision>
  <dcterms:created xsi:type="dcterms:W3CDTF">2020-01-12T09:08:58Z</dcterms:created>
  <dcterms:modified xsi:type="dcterms:W3CDTF">2023-11-06T07:52:16Z</dcterms:modified>
</cp:coreProperties>
</file>